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9" r:id="rId1"/>
  </p:sldMasterIdLst>
  <p:notesMasterIdLst>
    <p:notesMasterId r:id="rId34"/>
  </p:notesMasterIdLst>
  <p:handoutMasterIdLst>
    <p:handoutMasterId r:id="rId35"/>
  </p:handoutMasterIdLst>
  <p:sldIdLst>
    <p:sldId id="260" r:id="rId2"/>
    <p:sldId id="330" r:id="rId3"/>
    <p:sldId id="329" r:id="rId4"/>
    <p:sldId id="322" r:id="rId5"/>
    <p:sldId id="323" r:id="rId6"/>
    <p:sldId id="288" r:id="rId7"/>
    <p:sldId id="289" r:id="rId8"/>
    <p:sldId id="313" r:id="rId9"/>
    <p:sldId id="317" r:id="rId10"/>
    <p:sldId id="290" r:id="rId11"/>
    <p:sldId id="316" r:id="rId12"/>
    <p:sldId id="292" r:id="rId13"/>
    <p:sldId id="324" r:id="rId14"/>
    <p:sldId id="328" r:id="rId15"/>
    <p:sldId id="294" r:id="rId16"/>
    <p:sldId id="326" r:id="rId17"/>
    <p:sldId id="286" r:id="rId18"/>
    <p:sldId id="298" r:id="rId19"/>
    <p:sldId id="302" r:id="rId20"/>
    <p:sldId id="304" r:id="rId21"/>
    <p:sldId id="297" r:id="rId22"/>
    <p:sldId id="305" r:id="rId23"/>
    <p:sldId id="306" r:id="rId24"/>
    <p:sldId id="310" r:id="rId25"/>
    <p:sldId id="307" r:id="rId26"/>
    <p:sldId id="303" r:id="rId27"/>
    <p:sldId id="309" r:id="rId28"/>
    <p:sldId id="312" r:id="rId29"/>
    <p:sldId id="311" r:id="rId30"/>
    <p:sldId id="299" r:id="rId31"/>
    <p:sldId id="300" r:id="rId32"/>
    <p:sldId id="301" r:id="rId33"/>
  </p:sldIdLst>
  <p:sldSz cx="10693400" cy="7561263"/>
  <p:notesSz cx="6797675" cy="9926638"/>
  <p:custDataLst>
    <p:tags r:id="rId36"/>
  </p:custDataLst>
  <p:defaultTextStyle>
    <a:defPPr>
      <a:defRPr lang="en-US"/>
    </a:defPPr>
    <a:lvl1pPr marL="0" algn="l" defTabSz="1041768" rtl="0" eaLnBrk="1" latinLnBrk="0" hangingPunct="1">
      <a:defRPr sz="2100" kern="1200">
        <a:solidFill>
          <a:schemeClr val="tx1"/>
        </a:solidFill>
        <a:latin typeface="+mn-lt"/>
        <a:ea typeface="+mn-ea"/>
        <a:cs typeface="+mn-cs"/>
      </a:defRPr>
    </a:lvl1pPr>
    <a:lvl2pPr marL="520884" algn="l" defTabSz="1041768" rtl="0" eaLnBrk="1" latinLnBrk="0" hangingPunct="1">
      <a:defRPr sz="2100" kern="1200">
        <a:solidFill>
          <a:schemeClr val="tx1"/>
        </a:solidFill>
        <a:latin typeface="+mn-lt"/>
        <a:ea typeface="+mn-ea"/>
        <a:cs typeface="+mn-cs"/>
      </a:defRPr>
    </a:lvl2pPr>
    <a:lvl3pPr marL="1041768" algn="l" defTabSz="1041768" rtl="0" eaLnBrk="1" latinLnBrk="0" hangingPunct="1">
      <a:defRPr sz="2100" kern="1200">
        <a:solidFill>
          <a:schemeClr val="tx1"/>
        </a:solidFill>
        <a:latin typeface="+mn-lt"/>
        <a:ea typeface="+mn-ea"/>
        <a:cs typeface="+mn-cs"/>
      </a:defRPr>
    </a:lvl3pPr>
    <a:lvl4pPr marL="1562652" algn="l" defTabSz="1041768" rtl="0" eaLnBrk="1" latinLnBrk="0" hangingPunct="1">
      <a:defRPr sz="2100" kern="1200">
        <a:solidFill>
          <a:schemeClr val="tx1"/>
        </a:solidFill>
        <a:latin typeface="+mn-lt"/>
        <a:ea typeface="+mn-ea"/>
        <a:cs typeface="+mn-cs"/>
      </a:defRPr>
    </a:lvl4pPr>
    <a:lvl5pPr marL="2083538" algn="l" defTabSz="1041768" rtl="0" eaLnBrk="1" latinLnBrk="0" hangingPunct="1">
      <a:defRPr sz="2100" kern="1200">
        <a:solidFill>
          <a:schemeClr val="tx1"/>
        </a:solidFill>
        <a:latin typeface="+mn-lt"/>
        <a:ea typeface="+mn-ea"/>
        <a:cs typeface="+mn-cs"/>
      </a:defRPr>
    </a:lvl5pPr>
    <a:lvl6pPr marL="2604420" algn="l" defTabSz="1041768" rtl="0" eaLnBrk="1" latinLnBrk="0" hangingPunct="1">
      <a:defRPr sz="2100" kern="1200">
        <a:solidFill>
          <a:schemeClr val="tx1"/>
        </a:solidFill>
        <a:latin typeface="+mn-lt"/>
        <a:ea typeface="+mn-ea"/>
        <a:cs typeface="+mn-cs"/>
      </a:defRPr>
    </a:lvl6pPr>
    <a:lvl7pPr marL="3125306" algn="l" defTabSz="1041768" rtl="0" eaLnBrk="1" latinLnBrk="0" hangingPunct="1">
      <a:defRPr sz="2100" kern="1200">
        <a:solidFill>
          <a:schemeClr val="tx1"/>
        </a:solidFill>
        <a:latin typeface="+mn-lt"/>
        <a:ea typeface="+mn-ea"/>
        <a:cs typeface="+mn-cs"/>
      </a:defRPr>
    </a:lvl7pPr>
    <a:lvl8pPr marL="3646191" algn="l" defTabSz="1041768" rtl="0" eaLnBrk="1" latinLnBrk="0" hangingPunct="1">
      <a:defRPr sz="2100" kern="1200">
        <a:solidFill>
          <a:schemeClr val="tx1"/>
        </a:solidFill>
        <a:latin typeface="+mn-lt"/>
        <a:ea typeface="+mn-ea"/>
        <a:cs typeface="+mn-cs"/>
      </a:defRPr>
    </a:lvl8pPr>
    <a:lvl9pPr marL="4167073" algn="l" defTabSz="1041768" rtl="0" eaLnBrk="1" latinLnBrk="0" hangingPunct="1">
      <a:defRPr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EF93C2-74A9-44BC-953D-BE8E293CA3A2}">
          <p14:sldIdLst>
            <p14:sldId id="260"/>
            <p14:sldId id="330"/>
            <p14:sldId id="329"/>
            <p14:sldId id="322"/>
            <p14:sldId id="323"/>
            <p14:sldId id="288"/>
            <p14:sldId id="289"/>
            <p14:sldId id="313"/>
            <p14:sldId id="317"/>
            <p14:sldId id="290"/>
            <p14:sldId id="316"/>
            <p14:sldId id="292"/>
            <p14:sldId id="324"/>
            <p14:sldId id="328"/>
            <p14:sldId id="294"/>
            <p14:sldId id="326"/>
            <p14:sldId id="286"/>
            <p14:sldId id="298"/>
            <p14:sldId id="302"/>
            <p14:sldId id="304"/>
            <p14:sldId id="297"/>
            <p14:sldId id="305"/>
            <p14:sldId id="306"/>
            <p14:sldId id="310"/>
            <p14:sldId id="307"/>
            <p14:sldId id="303"/>
            <p14:sldId id="309"/>
            <p14:sldId id="312"/>
            <p14:sldId id="311"/>
            <p14:sldId id="299"/>
            <p14:sldId id="300"/>
            <p14:sldId id="301"/>
          </p14:sldIdLst>
        </p14:section>
      </p14:sectionLst>
    </p:ext>
    <p:ext uri="{EFAFB233-063F-42B5-8137-9DF3F51BA10A}">
      <p15:sldGuideLst xmlns:p15="http://schemas.microsoft.com/office/powerpoint/2012/main">
        <p15:guide id="1" orient="horz" pos="2381">
          <p15:clr>
            <a:srgbClr val="A4A3A4"/>
          </p15:clr>
        </p15:guide>
        <p15:guide id="2" pos="987" userDrawn="1">
          <p15:clr>
            <a:srgbClr val="A4A3A4"/>
          </p15:clr>
        </p15:guide>
        <p15:guide id="3" pos="556" userDrawn="1">
          <p15:clr>
            <a:srgbClr val="A4A3A4"/>
          </p15:clr>
        </p15:guide>
        <p15:guide id="4" pos="51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56" autoAdjust="0"/>
    <p:restoredTop sz="94427" autoAdjust="0"/>
  </p:normalViewPr>
  <p:slideViewPr>
    <p:cSldViewPr snapToGrid="0" showGuides="1">
      <p:cViewPr varScale="1">
        <p:scale>
          <a:sx n="105" d="100"/>
          <a:sy n="105" d="100"/>
        </p:scale>
        <p:origin x="654" y="102"/>
      </p:cViewPr>
      <p:guideLst>
        <p:guide orient="horz" pos="2381"/>
        <p:guide pos="987"/>
        <p:guide pos="556"/>
        <p:guide pos="510"/>
      </p:guideLst>
    </p:cSldViewPr>
  </p:slideViewPr>
  <p:outlineViewPr>
    <p:cViewPr>
      <p:scale>
        <a:sx n="33" d="100"/>
        <a:sy n="33" d="100"/>
      </p:scale>
      <p:origin x="0" y="-10588"/>
    </p:cViewPr>
  </p:outlineViewPr>
  <p:notesTextViewPr>
    <p:cViewPr>
      <p:scale>
        <a:sx n="1" d="1"/>
        <a:sy n="1" d="1"/>
      </p:scale>
      <p:origin x="0" y="0"/>
    </p:cViewPr>
  </p:notesTextViewPr>
  <p:sorterViewPr>
    <p:cViewPr>
      <p:scale>
        <a:sx n="30" d="100"/>
        <a:sy n="30" d="100"/>
      </p:scale>
      <p:origin x="0" y="0"/>
    </p:cViewPr>
  </p:sorterViewPr>
  <p:notesViewPr>
    <p:cSldViewPr snapToGrid="0" showGuides="1">
      <p:cViewPr varScale="1">
        <p:scale>
          <a:sx n="81" d="100"/>
          <a:sy n="81" d="100"/>
        </p:scale>
        <p:origin x="399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915A6C2-E1BA-4E38-A4A7-272666CA69DD}" type="datetimeFigureOut">
              <a:rPr lang="en-AU" smtClean="0"/>
              <a:t>26/03/2019</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394A326-623D-4509-A397-5DDDFCA319E1}" type="slidenum">
              <a:rPr lang="en-AU" smtClean="0"/>
              <a:t>‹#›</a:t>
            </a:fld>
            <a:endParaRPr lang="en-AU"/>
          </a:p>
        </p:txBody>
      </p:sp>
    </p:spTree>
    <p:extLst>
      <p:ext uri="{BB962C8B-B14F-4D97-AF65-F5344CB8AC3E}">
        <p14:creationId xmlns:p14="http://schemas.microsoft.com/office/powerpoint/2010/main" val="2719682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31C5264-B5AC-4DC7-B930-C2B7538B2A01}" type="datetimeFigureOut">
              <a:rPr lang="en-AU" smtClean="0"/>
              <a:t>26/03/2019</a:t>
            </a:fld>
            <a:endParaRPr lang="en-AU"/>
          </a:p>
        </p:txBody>
      </p:sp>
      <p:sp>
        <p:nvSpPr>
          <p:cNvPr id="4" name="Slide Image Placeholder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3DF29C9-947A-4323-9B52-8892D2DCDA71}" type="slidenum">
              <a:rPr lang="en-AU" smtClean="0"/>
              <a:t>‹#›</a:t>
            </a:fld>
            <a:endParaRPr lang="en-AU"/>
          </a:p>
        </p:txBody>
      </p:sp>
    </p:spTree>
    <p:extLst>
      <p:ext uri="{BB962C8B-B14F-4D97-AF65-F5344CB8AC3E}">
        <p14:creationId xmlns:p14="http://schemas.microsoft.com/office/powerpoint/2010/main" val="3650285930"/>
      </p:ext>
    </p:extLst>
  </p:cSld>
  <p:clrMap bg1="lt1" tx1="dk1" bg2="lt2" tx2="dk2" accent1="accent1" accent2="accent2" accent3="accent3" accent4="accent4" accent5="accent5" accent6="accent6" hlink="hlink" folHlink="folHlink"/>
  <p:notesStyle>
    <a:lvl1pPr marL="0" algn="l" defTabSz="914239" rtl="0" eaLnBrk="1" latinLnBrk="0" hangingPunct="1">
      <a:defRPr sz="1300" kern="1200">
        <a:solidFill>
          <a:schemeClr val="tx1"/>
        </a:solidFill>
        <a:latin typeface="+mn-lt"/>
        <a:ea typeface="+mn-ea"/>
        <a:cs typeface="+mn-cs"/>
      </a:defRPr>
    </a:lvl1pPr>
    <a:lvl2pPr marL="457120" algn="l" defTabSz="914239" rtl="0" eaLnBrk="1" latinLnBrk="0" hangingPunct="1">
      <a:defRPr sz="1300" kern="1200">
        <a:solidFill>
          <a:schemeClr val="tx1"/>
        </a:solidFill>
        <a:latin typeface="+mn-lt"/>
        <a:ea typeface="+mn-ea"/>
        <a:cs typeface="+mn-cs"/>
      </a:defRPr>
    </a:lvl2pPr>
    <a:lvl3pPr marL="914239" algn="l" defTabSz="914239" rtl="0" eaLnBrk="1" latinLnBrk="0" hangingPunct="1">
      <a:defRPr sz="1300" kern="1200">
        <a:solidFill>
          <a:schemeClr val="tx1"/>
        </a:solidFill>
        <a:latin typeface="+mn-lt"/>
        <a:ea typeface="+mn-ea"/>
        <a:cs typeface="+mn-cs"/>
      </a:defRPr>
    </a:lvl3pPr>
    <a:lvl4pPr marL="1371358" algn="l" defTabSz="914239" rtl="0" eaLnBrk="1" latinLnBrk="0" hangingPunct="1">
      <a:defRPr sz="1300" kern="1200">
        <a:solidFill>
          <a:schemeClr val="tx1"/>
        </a:solidFill>
        <a:latin typeface="+mn-lt"/>
        <a:ea typeface="+mn-ea"/>
        <a:cs typeface="+mn-cs"/>
      </a:defRPr>
    </a:lvl4pPr>
    <a:lvl5pPr marL="1828477" algn="l" defTabSz="914239" rtl="0" eaLnBrk="1" latinLnBrk="0" hangingPunct="1">
      <a:defRPr sz="1300" kern="1200">
        <a:solidFill>
          <a:schemeClr val="tx1"/>
        </a:solidFill>
        <a:latin typeface="+mn-lt"/>
        <a:ea typeface="+mn-ea"/>
        <a:cs typeface="+mn-cs"/>
      </a:defRPr>
    </a:lvl5pPr>
    <a:lvl6pPr marL="2285597" algn="l" defTabSz="914239" rtl="0" eaLnBrk="1" latinLnBrk="0" hangingPunct="1">
      <a:defRPr sz="1300" kern="1200">
        <a:solidFill>
          <a:schemeClr val="tx1"/>
        </a:solidFill>
        <a:latin typeface="+mn-lt"/>
        <a:ea typeface="+mn-ea"/>
        <a:cs typeface="+mn-cs"/>
      </a:defRPr>
    </a:lvl6pPr>
    <a:lvl7pPr marL="2742716" algn="l" defTabSz="914239" rtl="0" eaLnBrk="1" latinLnBrk="0" hangingPunct="1">
      <a:defRPr sz="1300" kern="1200">
        <a:solidFill>
          <a:schemeClr val="tx1"/>
        </a:solidFill>
        <a:latin typeface="+mn-lt"/>
        <a:ea typeface="+mn-ea"/>
        <a:cs typeface="+mn-cs"/>
      </a:defRPr>
    </a:lvl7pPr>
    <a:lvl8pPr marL="3199836" algn="l" defTabSz="914239" rtl="0" eaLnBrk="1" latinLnBrk="0" hangingPunct="1">
      <a:defRPr sz="1300" kern="1200">
        <a:solidFill>
          <a:schemeClr val="tx1"/>
        </a:solidFill>
        <a:latin typeface="+mn-lt"/>
        <a:ea typeface="+mn-ea"/>
        <a:cs typeface="+mn-cs"/>
      </a:defRPr>
    </a:lvl8pPr>
    <a:lvl9pPr marL="3656954" algn="l" defTabSz="914239"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73788" y="5118725"/>
            <a:ext cx="5390265" cy="4849332"/>
          </a:xfrm>
          <a:prstGeom prst="rect">
            <a:avLst/>
          </a:prstGeom>
        </p:spPr>
        <p:txBody>
          <a:bodyPr wrap="square" lIns="91425" tIns="91425" rIns="91425" bIns="91425" anchor="t" anchorCtr="0">
            <a:noAutofit/>
          </a:bodyPr>
          <a:lstStyle/>
          <a:p>
            <a:pPr lvl="0" rtl="0">
              <a:spcBef>
                <a:spcPts val="0"/>
              </a:spcBef>
              <a:buNone/>
            </a:pPr>
            <a:endParaRPr dirty="0"/>
          </a:p>
        </p:txBody>
      </p:sp>
      <p:sp>
        <p:nvSpPr>
          <p:cNvPr id="267" name="Shape 267"/>
          <p:cNvSpPr>
            <a:spLocks noGrp="1" noRot="1" noChangeAspect="1"/>
          </p:cNvSpPr>
          <p:nvPr>
            <p:ph type="sldImg" idx="2"/>
          </p:nvPr>
        </p:nvSpPr>
        <p:spPr>
          <a:xfrm>
            <a:off x="512763" y="808038"/>
            <a:ext cx="5713412" cy="40417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58679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ont cov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CA6998-8F19-4243-828D-A4760B781B02}"/>
              </a:ext>
            </a:extLst>
          </p:cNvPr>
          <p:cNvPicPr>
            <a:picLocks noChangeAspect="1"/>
          </p:cNvPicPr>
          <p:nvPr userDrawn="1"/>
        </p:nvPicPr>
        <p:blipFill rotWithShape="1">
          <a:blip r:embed="rId2">
            <a:duotone>
              <a:prstClr val="black"/>
              <a:schemeClr val="tx2">
                <a:tint val="45000"/>
                <a:satMod val="400000"/>
              </a:schemeClr>
            </a:duotone>
          </a:blip>
          <a:srcRect r="4648"/>
          <a:stretch/>
        </p:blipFill>
        <p:spPr>
          <a:xfrm>
            <a:off x="179997" y="179998"/>
            <a:ext cx="10332003" cy="6660002"/>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flipV="1">
            <a:off x="370709" y="182879"/>
            <a:ext cx="10132958" cy="3777120"/>
          </a:xfrm>
          <a:prstGeom prst="rect">
            <a:avLst/>
          </a:prstGeom>
        </p:spPr>
      </p:pic>
      <p:sp>
        <p:nvSpPr>
          <p:cNvPr id="5" name="Rectangle 4"/>
          <p:cNvSpPr/>
          <p:nvPr userDrawn="1"/>
        </p:nvSpPr>
        <p:spPr>
          <a:xfrm>
            <a:off x="180000" y="6840000"/>
            <a:ext cx="10332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720000" algn="l"/>
            <a:r>
              <a:rPr lang="en-AU" sz="1030" b="1" dirty="0"/>
              <a:t>thinkplaceglobal.com</a:t>
            </a:r>
          </a:p>
        </p:txBody>
      </p:sp>
      <p:sp>
        <p:nvSpPr>
          <p:cNvPr id="6" name="Subtitle 2"/>
          <p:cNvSpPr>
            <a:spLocks noGrp="1"/>
          </p:cNvSpPr>
          <p:nvPr>
            <p:ph type="subTitle" idx="1"/>
          </p:nvPr>
        </p:nvSpPr>
        <p:spPr>
          <a:xfrm>
            <a:off x="899015" y="5260786"/>
            <a:ext cx="5865812" cy="611256"/>
          </a:xfrm>
          <a:prstGeom prst="rect">
            <a:avLst/>
          </a:prstGeom>
        </p:spPr>
        <p:txBody>
          <a:bodyPr lIns="0" tIns="0" rIns="0" bIns="0"/>
          <a:lstStyle>
            <a:lvl1pPr marL="0" indent="0" algn="l">
              <a:buNone/>
              <a:defRPr sz="1600" b="0">
                <a:solidFill>
                  <a:schemeClr val="bg1"/>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a:t>Click to edit Master subtitle style</a:t>
            </a:r>
            <a:endParaRPr lang="en-US" dirty="0"/>
          </a:p>
        </p:txBody>
      </p:sp>
      <p:sp>
        <p:nvSpPr>
          <p:cNvPr id="7" name="Text Placeholder 9"/>
          <p:cNvSpPr>
            <a:spLocks noGrp="1"/>
          </p:cNvSpPr>
          <p:nvPr>
            <p:ph type="body" sz="quarter" idx="14"/>
          </p:nvPr>
        </p:nvSpPr>
        <p:spPr>
          <a:xfrm>
            <a:off x="900113" y="5910345"/>
            <a:ext cx="4356100" cy="747629"/>
          </a:xfrm>
          <a:prstGeom prst="rect">
            <a:avLst/>
          </a:prstGeom>
        </p:spPr>
        <p:txBody>
          <a:bodyPr lIns="0" tIns="0" rIns="0" bIns="0"/>
          <a:lstStyle>
            <a:lvl1pPr marL="0" indent="0">
              <a:spcBef>
                <a:spcPts val="20"/>
              </a:spcBef>
              <a:buNone/>
              <a:defRPr sz="1400">
                <a:solidFill>
                  <a:schemeClr val="bg1"/>
                </a:solidFill>
              </a:defRPr>
            </a:lvl1pPr>
            <a:lvl2pPr marL="521528" indent="0">
              <a:buNone/>
              <a:defRPr sz="1400">
                <a:solidFill>
                  <a:schemeClr val="tx1">
                    <a:lumMod val="60000"/>
                    <a:lumOff val="40000"/>
                  </a:schemeClr>
                </a:solidFill>
              </a:defRPr>
            </a:lvl2pPr>
            <a:lvl3pPr>
              <a:defRPr sz="1400">
                <a:solidFill>
                  <a:schemeClr val="tx1">
                    <a:lumMod val="60000"/>
                    <a:lumOff val="40000"/>
                  </a:schemeClr>
                </a:solidFill>
              </a:defRPr>
            </a:lvl3pPr>
            <a:lvl4pPr>
              <a:defRPr sz="1400">
                <a:solidFill>
                  <a:schemeClr val="tx1">
                    <a:lumMod val="60000"/>
                    <a:lumOff val="40000"/>
                  </a:schemeClr>
                </a:solidFill>
              </a:defRPr>
            </a:lvl4pPr>
            <a:lvl5pPr>
              <a:defRPr sz="1400">
                <a:solidFill>
                  <a:schemeClr val="tx1">
                    <a:lumMod val="60000"/>
                    <a:lumOff val="40000"/>
                  </a:schemeClr>
                </a:solidFill>
              </a:defRPr>
            </a:lvl5pPr>
          </a:lstStyle>
          <a:p>
            <a:pPr lvl="0"/>
            <a:r>
              <a:rPr lang="en-US"/>
              <a:t>Edit Master text styles</a:t>
            </a:r>
          </a:p>
        </p:txBody>
      </p:sp>
      <p:sp>
        <p:nvSpPr>
          <p:cNvPr id="8" name="Right Triangle 7"/>
          <p:cNvSpPr/>
          <p:nvPr userDrawn="1"/>
        </p:nvSpPr>
        <p:spPr>
          <a:xfrm flipV="1">
            <a:off x="179997" y="180000"/>
            <a:ext cx="6300000" cy="3672000"/>
          </a:xfrm>
          <a:prstGeom prst="rtTriangl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Placeholder 1"/>
          <p:cNvSpPr>
            <a:spLocks noGrp="1"/>
          </p:cNvSpPr>
          <p:nvPr>
            <p:ph type="title"/>
          </p:nvPr>
        </p:nvSpPr>
        <p:spPr>
          <a:xfrm>
            <a:off x="899015" y="4348193"/>
            <a:ext cx="5873260" cy="807557"/>
          </a:xfrm>
          <a:prstGeom prst="rect">
            <a:avLst/>
          </a:prstGeom>
        </p:spPr>
        <p:txBody>
          <a:bodyPr vert="horz" lIns="0" tIns="0" rIns="0" bIns="0" rtlCol="0" anchor="t" anchorCtr="0">
            <a:noAutofit/>
          </a:bodyPr>
          <a:lstStyle>
            <a:lvl1pPr algn="l">
              <a:defRPr sz="3000" b="0">
                <a:solidFill>
                  <a:schemeClr val="bg1"/>
                </a:solidFill>
              </a:defRPr>
            </a:lvl1pPr>
          </a:lstStyle>
          <a:p>
            <a:r>
              <a:rPr lang="en-US"/>
              <a:t>Click to edit Master title style</a:t>
            </a:r>
            <a:endParaRPr lang="en-AU" dirty="0"/>
          </a:p>
        </p:txBody>
      </p:sp>
      <p:sp>
        <p:nvSpPr>
          <p:cNvPr id="10" name="Text Placeholder 9"/>
          <p:cNvSpPr>
            <a:spLocks noGrp="1"/>
          </p:cNvSpPr>
          <p:nvPr>
            <p:ph type="body" sz="quarter" idx="13"/>
          </p:nvPr>
        </p:nvSpPr>
        <p:spPr>
          <a:xfrm>
            <a:off x="899015" y="3997320"/>
            <a:ext cx="4357198" cy="268065"/>
          </a:xfrm>
          <a:prstGeom prst="rect">
            <a:avLst/>
          </a:prstGeom>
        </p:spPr>
        <p:txBody>
          <a:bodyPr lIns="0" tIns="0" rIns="0" bIns="0"/>
          <a:lstStyle>
            <a:lvl1pPr marL="0" indent="0">
              <a:buNone/>
              <a:defRPr sz="1400" b="1">
                <a:solidFill>
                  <a:schemeClr val="bg1"/>
                </a:solidFill>
              </a:defRPr>
            </a:lvl1pPr>
            <a:lvl2pPr marL="521528" indent="0">
              <a:buNone/>
              <a:defRPr sz="1400">
                <a:solidFill>
                  <a:schemeClr val="tx1">
                    <a:lumMod val="60000"/>
                    <a:lumOff val="40000"/>
                  </a:schemeClr>
                </a:solidFill>
              </a:defRPr>
            </a:lvl2pPr>
            <a:lvl3pPr>
              <a:defRPr sz="1400">
                <a:solidFill>
                  <a:schemeClr val="tx1">
                    <a:lumMod val="60000"/>
                    <a:lumOff val="40000"/>
                  </a:schemeClr>
                </a:solidFill>
              </a:defRPr>
            </a:lvl3pPr>
            <a:lvl4pPr>
              <a:defRPr sz="1400">
                <a:solidFill>
                  <a:schemeClr val="tx1">
                    <a:lumMod val="60000"/>
                    <a:lumOff val="40000"/>
                  </a:schemeClr>
                </a:solidFill>
              </a:defRPr>
            </a:lvl4pPr>
            <a:lvl5pPr>
              <a:defRPr sz="1400">
                <a:solidFill>
                  <a:schemeClr val="tx1">
                    <a:lumMod val="60000"/>
                    <a:lumOff val="40000"/>
                  </a:schemeClr>
                </a:solidFill>
              </a:defRPr>
            </a:lvl5pPr>
          </a:lstStyle>
          <a:p>
            <a:pPr lvl="0"/>
            <a:r>
              <a:rPr lang="en-US"/>
              <a:t>Edit Master text styles</a:t>
            </a:r>
          </a:p>
        </p:txBody>
      </p:sp>
      <p:grpSp>
        <p:nvGrpSpPr>
          <p:cNvPr id="12" name="Group 93"/>
          <p:cNvGrpSpPr>
            <a:grpSpLocks noChangeAspect="1"/>
          </p:cNvGrpSpPr>
          <p:nvPr userDrawn="1"/>
        </p:nvGrpSpPr>
        <p:grpSpPr bwMode="auto">
          <a:xfrm>
            <a:off x="900357" y="896938"/>
            <a:ext cx="2149200" cy="477600"/>
            <a:chOff x="729" y="2316"/>
            <a:chExt cx="1602" cy="356"/>
          </a:xfrm>
        </p:grpSpPr>
        <p:sp>
          <p:nvSpPr>
            <p:cNvPr id="13" name="AutoShape 92"/>
            <p:cNvSpPr>
              <a:spLocks noChangeAspect="1" noChangeArrowheads="1" noTextEdit="1"/>
            </p:cNvSpPr>
            <p:nvPr/>
          </p:nvSpPr>
          <p:spPr bwMode="auto">
            <a:xfrm>
              <a:off x="729" y="2316"/>
              <a:ext cx="1602"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Freeform 94"/>
            <p:cNvSpPr>
              <a:spLocks/>
            </p:cNvSpPr>
            <p:nvPr/>
          </p:nvSpPr>
          <p:spPr bwMode="auto">
            <a:xfrm>
              <a:off x="842" y="2317"/>
              <a:ext cx="159" cy="139"/>
            </a:xfrm>
            <a:custGeom>
              <a:avLst/>
              <a:gdLst>
                <a:gd name="T0" fmla="*/ 137 w 137"/>
                <a:gd name="T1" fmla="*/ 69 h 119"/>
                <a:gd name="T2" fmla="*/ 68 w 137"/>
                <a:gd name="T3" fmla="*/ 0 h 119"/>
                <a:gd name="T4" fmla="*/ 0 w 137"/>
                <a:gd name="T5" fmla="*/ 69 h 119"/>
                <a:gd name="T6" fmla="*/ 0 w 137"/>
                <a:gd name="T7" fmla="*/ 119 h 119"/>
                <a:gd name="T8" fmla="*/ 68 w 137"/>
                <a:gd name="T9" fmla="*/ 79 h 119"/>
                <a:gd name="T10" fmla="*/ 137 w 137"/>
                <a:gd name="T11" fmla="*/ 119 h 119"/>
                <a:gd name="T12" fmla="*/ 137 w 137"/>
                <a:gd name="T13" fmla="*/ 69 h 119"/>
              </a:gdLst>
              <a:ahLst/>
              <a:cxnLst>
                <a:cxn ang="0">
                  <a:pos x="T0" y="T1"/>
                </a:cxn>
                <a:cxn ang="0">
                  <a:pos x="T2" y="T3"/>
                </a:cxn>
                <a:cxn ang="0">
                  <a:pos x="T4" y="T5"/>
                </a:cxn>
                <a:cxn ang="0">
                  <a:pos x="T6" y="T7"/>
                </a:cxn>
                <a:cxn ang="0">
                  <a:pos x="T8" y="T9"/>
                </a:cxn>
                <a:cxn ang="0">
                  <a:pos x="T10" y="T11"/>
                </a:cxn>
                <a:cxn ang="0">
                  <a:pos x="T12" y="T13"/>
                </a:cxn>
              </a:cxnLst>
              <a:rect l="0" t="0" r="r" b="b"/>
              <a:pathLst>
                <a:path w="137" h="119">
                  <a:moveTo>
                    <a:pt x="137" y="69"/>
                  </a:moveTo>
                  <a:cubicBezTo>
                    <a:pt x="137" y="31"/>
                    <a:pt x="106" y="0"/>
                    <a:pt x="68" y="0"/>
                  </a:cubicBezTo>
                  <a:cubicBezTo>
                    <a:pt x="30" y="0"/>
                    <a:pt x="0" y="31"/>
                    <a:pt x="0" y="69"/>
                  </a:cubicBezTo>
                  <a:cubicBezTo>
                    <a:pt x="0" y="119"/>
                    <a:pt x="0" y="119"/>
                    <a:pt x="0" y="119"/>
                  </a:cubicBezTo>
                  <a:cubicBezTo>
                    <a:pt x="68" y="79"/>
                    <a:pt x="68" y="79"/>
                    <a:pt x="68" y="79"/>
                  </a:cubicBezTo>
                  <a:cubicBezTo>
                    <a:pt x="137" y="119"/>
                    <a:pt x="137" y="119"/>
                    <a:pt x="137" y="119"/>
                  </a:cubicBezTo>
                  <a:lnTo>
                    <a:pt x="137" y="69"/>
                  </a:lnTo>
                  <a:close/>
                </a:path>
              </a:pathLst>
            </a:custGeom>
            <a:solidFill>
              <a:srgbClr val="F78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 name="Freeform 95"/>
            <p:cNvSpPr>
              <a:spLocks/>
            </p:cNvSpPr>
            <p:nvPr/>
          </p:nvSpPr>
          <p:spPr bwMode="auto">
            <a:xfrm>
              <a:off x="943" y="2494"/>
              <a:ext cx="171" cy="180"/>
            </a:xfrm>
            <a:custGeom>
              <a:avLst/>
              <a:gdLst>
                <a:gd name="T0" fmla="*/ 144 w 148"/>
                <a:gd name="T1" fmla="*/ 66 h 155"/>
                <a:gd name="T2" fmla="*/ 112 w 148"/>
                <a:gd name="T3" fmla="*/ 25 h 155"/>
                <a:gd name="T4" fmla="*/ 68 w 148"/>
                <a:gd name="T5" fmla="*/ 0 h 155"/>
                <a:gd name="T6" fmla="*/ 68 w 148"/>
                <a:gd name="T7" fmla="*/ 79 h 155"/>
                <a:gd name="T8" fmla="*/ 0 w 148"/>
                <a:gd name="T9" fmla="*/ 118 h 155"/>
                <a:gd name="T10" fmla="*/ 43 w 148"/>
                <a:gd name="T11" fmla="*/ 143 h 155"/>
                <a:gd name="T12" fmla="*/ 95 w 148"/>
                <a:gd name="T13" fmla="*/ 150 h 155"/>
                <a:gd name="T14" fmla="*/ 137 w 148"/>
                <a:gd name="T15" fmla="*/ 118 h 155"/>
                <a:gd name="T16" fmla="*/ 144 w 148"/>
                <a:gd name="T17" fmla="*/ 6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55">
                  <a:moveTo>
                    <a:pt x="144" y="66"/>
                  </a:moveTo>
                  <a:cubicBezTo>
                    <a:pt x="139" y="49"/>
                    <a:pt x="128" y="34"/>
                    <a:pt x="112" y="25"/>
                  </a:cubicBezTo>
                  <a:cubicBezTo>
                    <a:pt x="68" y="0"/>
                    <a:pt x="68" y="0"/>
                    <a:pt x="68" y="0"/>
                  </a:cubicBezTo>
                  <a:cubicBezTo>
                    <a:pt x="68" y="79"/>
                    <a:pt x="68" y="79"/>
                    <a:pt x="68" y="79"/>
                  </a:cubicBezTo>
                  <a:cubicBezTo>
                    <a:pt x="0" y="118"/>
                    <a:pt x="0" y="118"/>
                    <a:pt x="0" y="118"/>
                  </a:cubicBezTo>
                  <a:cubicBezTo>
                    <a:pt x="43" y="143"/>
                    <a:pt x="43" y="143"/>
                    <a:pt x="43" y="143"/>
                  </a:cubicBezTo>
                  <a:cubicBezTo>
                    <a:pt x="59" y="152"/>
                    <a:pt x="78" y="155"/>
                    <a:pt x="95" y="150"/>
                  </a:cubicBezTo>
                  <a:cubicBezTo>
                    <a:pt x="113" y="145"/>
                    <a:pt x="128" y="134"/>
                    <a:pt x="137" y="118"/>
                  </a:cubicBezTo>
                  <a:cubicBezTo>
                    <a:pt x="146" y="102"/>
                    <a:pt x="148" y="84"/>
                    <a:pt x="144" y="66"/>
                  </a:cubicBezTo>
                  <a:close/>
                </a:path>
              </a:pathLst>
            </a:custGeom>
            <a:solidFill>
              <a:srgbClr val="B1BB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Freeform 96"/>
            <p:cNvSpPr>
              <a:spLocks/>
            </p:cNvSpPr>
            <p:nvPr/>
          </p:nvSpPr>
          <p:spPr bwMode="auto">
            <a:xfrm>
              <a:off x="728" y="2494"/>
              <a:ext cx="171" cy="180"/>
            </a:xfrm>
            <a:custGeom>
              <a:avLst/>
              <a:gdLst>
                <a:gd name="T0" fmla="*/ 80 w 148"/>
                <a:gd name="T1" fmla="*/ 0 h 155"/>
                <a:gd name="T2" fmla="*/ 36 w 148"/>
                <a:gd name="T3" fmla="*/ 25 h 155"/>
                <a:gd name="T4" fmla="*/ 5 w 148"/>
                <a:gd name="T5" fmla="*/ 66 h 155"/>
                <a:gd name="T6" fmla="*/ 11 w 148"/>
                <a:gd name="T7" fmla="*/ 118 h 155"/>
                <a:gd name="T8" fmla="*/ 53 w 148"/>
                <a:gd name="T9" fmla="*/ 150 h 155"/>
                <a:gd name="T10" fmla="*/ 105 w 148"/>
                <a:gd name="T11" fmla="*/ 143 h 155"/>
                <a:gd name="T12" fmla="*/ 148 w 148"/>
                <a:gd name="T13" fmla="*/ 118 h 155"/>
                <a:gd name="T14" fmla="*/ 80 w 148"/>
                <a:gd name="T15" fmla="*/ 79 h 155"/>
                <a:gd name="T16" fmla="*/ 80 w 148"/>
                <a:gd name="T1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55">
                  <a:moveTo>
                    <a:pt x="80" y="0"/>
                  </a:moveTo>
                  <a:cubicBezTo>
                    <a:pt x="36" y="25"/>
                    <a:pt x="36" y="25"/>
                    <a:pt x="36" y="25"/>
                  </a:cubicBezTo>
                  <a:cubicBezTo>
                    <a:pt x="21" y="34"/>
                    <a:pt x="9" y="49"/>
                    <a:pt x="5" y="66"/>
                  </a:cubicBezTo>
                  <a:cubicBezTo>
                    <a:pt x="0" y="84"/>
                    <a:pt x="2" y="102"/>
                    <a:pt x="11" y="118"/>
                  </a:cubicBezTo>
                  <a:cubicBezTo>
                    <a:pt x="21" y="134"/>
                    <a:pt x="35" y="145"/>
                    <a:pt x="53" y="150"/>
                  </a:cubicBezTo>
                  <a:cubicBezTo>
                    <a:pt x="71" y="155"/>
                    <a:pt x="89" y="152"/>
                    <a:pt x="105" y="143"/>
                  </a:cubicBezTo>
                  <a:cubicBezTo>
                    <a:pt x="148" y="118"/>
                    <a:pt x="148" y="118"/>
                    <a:pt x="148" y="118"/>
                  </a:cubicBezTo>
                  <a:cubicBezTo>
                    <a:pt x="80" y="79"/>
                    <a:pt x="80" y="79"/>
                    <a:pt x="80" y="79"/>
                  </a:cubicBezTo>
                  <a:lnTo>
                    <a:pt x="80" y="0"/>
                  </a:lnTo>
                  <a:close/>
                </a:path>
              </a:pathLst>
            </a:custGeom>
            <a:solidFill>
              <a:srgbClr val="D31E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 name="Freeform 97"/>
            <p:cNvSpPr>
              <a:spLocks/>
            </p:cNvSpPr>
            <p:nvPr/>
          </p:nvSpPr>
          <p:spPr bwMode="auto">
            <a:xfrm>
              <a:off x="853" y="2435"/>
              <a:ext cx="136" cy="79"/>
            </a:xfrm>
            <a:custGeom>
              <a:avLst/>
              <a:gdLst>
                <a:gd name="T0" fmla="*/ 68 w 136"/>
                <a:gd name="T1" fmla="*/ 0 h 79"/>
                <a:gd name="T2" fmla="*/ 0 w 136"/>
                <a:gd name="T3" fmla="*/ 39 h 79"/>
                <a:gd name="T4" fmla="*/ 68 w 136"/>
                <a:gd name="T5" fmla="*/ 79 h 79"/>
                <a:gd name="T6" fmla="*/ 136 w 136"/>
                <a:gd name="T7" fmla="*/ 39 h 79"/>
                <a:gd name="T8" fmla="*/ 68 w 136"/>
                <a:gd name="T9" fmla="*/ 0 h 79"/>
              </a:gdLst>
              <a:ahLst/>
              <a:cxnLst>
                <a:cxn ang="0">
                  <a:pos x="T0" y="T1"/>
                </a:cxn>
                <a:cxn ang="0">
                  <a:pos x="T2" y="T3"/>
                </a:cxn>
                <a:cxn ang="0">
                  <a:pos x="T4" y="T5"/>
                </a:cxn>
                <a:cxn ang="0">
                  <a:pos x="T6" y="T7"/>
                </a:cxn>
                <a:cxn ang="0">
                  <a:pos x="T8" y="T9"/>
                </a:cxn>
              </a:cxnLst>
              <a:rect l="0" t="0" r="r" b="b"/>
              <a:pathLst>
                <a:path w="136" h="79">
                  <a:moveTo>
                    <a:pt x="68" y="0"/>
                  </a:moveTo>
                  <a:lnTo>
                    <a:pt x="0" y="39"/>
                  </a:lnTo>
                  <a:lnTo>
                    <a:pt x="68" y="79"/>
                  </a:lnTo>
                  <a:lnTo>
                    <a:pt x="136" y="39"/>
                  </a:lnTo>
                  <a:lnTo>
                    <a:pt x="68" y="0"/>
                  </a:lnTo>
                  <a:close/>
                </a:path>
              </a:pathLst>
            </a:custGeom>
            <a:solidFill>
              <a:srgbClr val="F78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 name="Freeform 98"/>
            <p:cNvSpPr>
              <a:spLocks/>
            </p:cNvSpPr>
            <p:nvPr/>
          </p:nvSpPr>
          <p:spPr bwMode="auto">
            <a:xfrm>
              <a:off x="842" y="2494"/>
              <a:ext cx="68" cy="119"/>
            </a:xfrm>
            <a:custGeom>
              <a:avLst/>
              <a:gdLst>
                <a:gd name="T0" fmla="*/ 0 w 68"/>
                <a:gd name="T1" fmla="*/ 79 h 119"/>
                <a:gd name="T2" fmla="*/ 68 w 68"/>
                <a:gd name="T3" fmla="*/ 119 h 119"/>
                <a:gd name="T4" fmla="*/ 68 w 68"/>
                <a:gd name="T5" fmla="*/ 40 h 119"/>
                <a:gd name="T6" fmla="*/ 0 w 68"/>
                <a:gd name="T7" fmla="*/ 0 h 119"/>
                <a:gd name="T8" fmla="*/ 0 w 68"/>
                <a:gd name="T9" fmla="*/ 79 h 119"/>
              </a:gdLst>
              <a:ahLst/>
              <a:cxnLst>
                <a:cxn ang="0">
                  <a:pos x="T0" y="T1"/>
                </a:cxn>
                <a:cxn ang="0">
                  <a:pos x="T2" y="T3"/>
                </a:cxn>
                <a:cxn ang="0">
                  <a:pos x="T4" y="T5"/>
                </a:cxn>
                <a:cxn ang="0">
                  <a:pos x="T6" y="T7"/>
                </a:cxn>
                <a:cxn ang="0">
                  <a:pos x="T8" y="T9"/>
                </a:cxn>
              </a:cxnLst>
              <a:rect l="0" t="0" r="r" b="b"/>
              <a:pathLst>
                <a:path w="68" h="119">
                  <a:moveTo>
                    <a:pt x="0" y="79"/>
                  </a:moveTo>
                  <a:lnTo>
                    <a:pt x="68" y="119"/>
                  </a:lnTo>
                  <a:lnTo>
                    <a:pt x="68" y="40"/>
                  </a:lnTo>
                  <a:lnTo>
                    <a:pt x="0" y="0"/>
                  </a:lnTo>
                  <a:lnTo>
                    <a:pt x="0" y="79"/>
                  </a:lnTo>
                  <a:close/>
                </a:path>
              </a:pathLst>
            </a:custGeom>
            <a:solidFill>
              <a:srgbClr val="D31E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 name="Freeform 99"/>
            <p:cNvSpPr>
              <a:spLocks/>
            </p:cNvSpPr>
            <p:nvPr/>
          </p:nvSpPr>
          <p:spPr bwMode="auto">
            <a:xfrm>
              <a:off x="932" y="2494"/>
              <a:ext cx="69" cy="119"/>
            </a:xfrm>
            <a:custGeom>
              <a:avLst/>
              <a:gdLst>
                <a:gd name="T0" fmla="*/ 69 w 69"/>
                <a:gd name="T1" fmla="*/ 0 h 119"/>
                <a:gd name="T2" fmla="*/ 0 w 69"/>
                <a:gd name="T3" fmla="*/ 40 h 119"/>
                <a:gd name="T4" fmla="*/ 0 w 69"/>
                <a:gd name="T5" fmla="*/ 119 h 119"/>
                <a:gd name="T6" fmla="*/ 69 w 69"/>
                <a:gd name="T7" fmla="*/ 79 h 119"/>
                <a:gd name="T8" fmla="*/ 69 w 69"/>
                <a:gd name="T9" fmla="*/ 0 h 119"/>
              </a:gdLst>
              <a:ahLst/>
              <a:cxnLst>
                <a:cxn ang="0">
                  <a:pos x="T0" y="T1"/>
                </a:cxn>
                <a:cxn ang="0">
                  <a:pos x="T2" y="T3"/>
                </a:cxn>
                <a:cxn ang="0">
                  <a:pos x="T4" y="T5"/>
                </a:cxn>
                <a:cxn ang="0">
                  <a:pos x="T6" y="T7"/>
                </a:cxn>
                <a:cxn ang="0">
                  <a:pos x="T8" y="T9"/>
                </a:cxn>
              </a:cxnLst>
              <a:rect l="0" t="0" r="r" b="b"/>
              <a:pathLst>
                <a:path w="69" h="119">
                  <a:moveTo>
                    <a:pt x="69" y="0"/>
                  </a:moveTo>
                  <a:lnTo>
                    <a:pt x="0" y="40"/>
                  </a:lnTo>
                  <a:lnTo>
                    <a:pt x="0" y="119"/>
                  </a:lnTo>
                  <a:lnTo>
                    <a:pt x="69" y="79"/>
                  </a:lnTo>
                  <a:lnTo>
                    <a:pt x="69" y="0"/>
                  </a:lnTo>
                  <a:close/>
                </a:path>
              </a:pathLst>
            </a:custGeom>
            <a:solidFill>
              <a:srgbClr val="B1BB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Freeform 100"/>
            <p:cNvSpPr>
              <a:spLocks/>
            </p:cNvSpPr>
            <p:nvPr/>
          </p:nvSpPr>
          <p:spPr bwMode="auto">
            <a:xfrm>
              <a:off x="1180" y="2432"/>
              <a:ext cx="128" cy="181"/>
            </a:xfrm>
            <a:custGeom>
              <a:avLst/>
              <a:gdLst>
                <a:gd name="T0" fmla="*/ 47 w 128"/>
                <a:gd name="T1" fmla="*/ 181 h 181"/>
                <a:gd name="T2" fmla="*/ 47 w 128"/>
                <a:gd name="T3" fmla="*/ 31 h 181"/>
                <a:gd name="T4" fmla="*/ 0 w 128"/>
                <a:gd name="T5" fmla="*/ 31 h 181"/>
                <a:gd name="T6" fmla="*/ 0 w 128"/>
                <a:gd name="T7" fmla="*/ 0 h 181"/>
                <a:gd name="T8" fmla="*/ 128 w 128"/>
                <a:gd name="T9" fmla="*/ 0 h 181"/>
                <a:gd name="T10" fmla="*/ 128 w 128"/>
                <a:gd name="T11" fmla="*/ 31 h 181"/>
                <a:gd name="T12" fmla="*/ 81 w 128"/>
                <a:gd name="T13" fmla="*/ 31 h 181"/>
                <a:gd name="T14" fmla="*/ 81 w 128"/>
                <a:gd name="T15" fmla="*/ 181 h 181"/>
                <a:gd name="T16" fmla="*/ 47 w 128"/>
                <a:gd name="T17"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81">
                  <a:moveTo>
                    <a:pt x="47" y="181"/>
                  </a:moveTo>
                  <a:lnTo>
                    <a:pt x="47" y="31"/>
                  </a:lnTo>
                  <a:lnTo>
                    <a:pt x="0" y="31"/>
                  </a:lnTo>
                  <a:lnTo>
                    <a:pt x="0" y="0"/>
                  </a:lnTo>
                  <a:lnTo>
                    <a:pt x="128" y="0"/>
                  </a:lnTo>
                  <a:lnTo>
                    <a:pt x="128" y="31"/>
                  </a:lnTo>
                  <a:lnTo>
                    <a:pt x="81" y="31"/>
                  </a:lnTo>
                  <a:lnTo>
                    <a:pt x="81" y="181"/>
                  </a:lnTo>
                  <a:lnTo>
                    <a:pt x="47" y="181"/>
                  </a:lnTo>
                  <a:close/>
                </a:path>
              </a:pathLst>
            </a:custGeom>
            <a:solidFill>
              <a:srgbClr val="7576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Freeform 101"/>
            <p:cNvSpPr>
              <a:spLocks/>
            </p:cNvSpPr>
            <p:nvPr/>
          </p:nvSpPr>
          <p:spPr bwMode="auto">
            <a:xfrm>
              <a:off x="1329" y="2432"/>
              <a:ext cx="105" cy="181"/>
            </a:xfrm>
            <a:custGeom>
              <a:avLst/>
              <a:gdLst>
                <a:gd name="T0" fmla="*/ 0 w 91"/>
                <a:gd name="T1" fmla="*/ 155 h 155"/>
                <a:gd name="T2" fmla="*/ 0 w 91"/>
                <a:gd name="T3" fmla="*/ 0 h 155"/>
                <a:gd name="T4" fmla="*/ 27 w 91"/>
                <a:gd name="T5" fmla="*/ 0 h 155"/>
                <a:gd name="T6" fmla="*/ 27 w 91"/>
                <a:gd name="T7" fmla="*/ 56 h 155"/>
                <a:gd name="T8" fmla="*/ 43 w 91"/>
                <a:gd name="T9" fmla="*/ 45 h 155"/>
                <a:gd name="T10" fmla="*/ 60 w 91"/>
                <a:gd name="T11" fmla="*/ 41 h 155"/>
                <a:gd name="T12" fmla="*/ 83 w 91"/>
                <a:gd name="T13" fmla="*/ 50 h 155"/>
                <a:gd name="T14" fmla="*/ 91 w 91"/>
                <a:gd name="T15" fmla="*/ 78 h 155"/>
                <a:gd name="T16" fmla="*/ 91 w 91"/>
                <a:gd name="T17" fmla="*/ 155 h 155"/>
                <a:gd name="T18" fmla="*/ 65 w 91"/>
                <a:gd name="T19" fmla="*/ 155 h 155"/>
                <a:gd name="T20" fmla="*/ 65 w 91"/>
                <a:gd name="T21" fmla="*/ 83 h 155"/>
                <a:gd name="T22" fmla="*/ 62 w 91"/>
                <a:gd name="T23" fmla="*/ 67 h 155"/>
                <a:gd name="T24" fmla="*/ 52 w 91"/>
                <a:gd name="T25" fmla="*/ 63 h 155"/>
                <a:gd name="T26" fmla="*/ 40 w 91"/>
                <a:gd name="T27" fmla="*/ 66 h 155"/>
                <a:gd name="T28" fmla="*/ 27 w 91"/>
                <a:gd name="T29" fmla="*/ 75 h 155"/>
                <a:gd name="T30" fmla="*/ 27 w 91"/>
                <a:gd name="T31" fmla="*/ 155 h 155"/>
                <a:gd name="T32" fmla="*/ 0 w 91"/>
                <a:gd name="T3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155">
                  <a:moveTo>
                    <a:pt x="0" y="155"/>
                  </a:moveTo>
                  <a:cubicBezTo>
                    <a:pt x="0" y="0"/>
                    <a:pt x="0" y="0"/>
                    <a:pt x="0" y="0"/>
                  </a:cubicBezTo>
                  <a:cubicBezTo>
                    <a:pt x="27" y="0"/>
                    <a:pt x="27" y="0"/>
                    <a:pt x="27" y="0"/>
                  </a:cubicBezTo>
                  <a:cubicBezTo>
                    <a:pt x="27" y="56"/>
                    <a:pt x="27" y="56"/>
                    <a:pt x="27" y="56"/>
                  </a:cubicBezTo>
                  <a:cubicBezTo>
                    <a:pt x="32" y="51"/>
                    <a:pt x="38" y="47"/>
                    <a:pt x="43" y="45"/>
                  </a:cubicBezTo>
                  <a:cubicBezTo>
                    <a:pt x="49" y="42"/>
                    <a:pt x="54" y="41"/>
                    <a:pt x="60" y="41"/>
                  </a:cubicBezTo>
                  <a:cubicBezTo>
                    <a:pt x="70" y="41"/>
                    <a:pt x="78" y="44"/>
                    <a:pt x="83" y="50"/>
                  </a:cubicBezTo>
                  <a:cubicBezTo>
                    <a:pt x="88" y="56"/>
                    <a:pt x="91" y="66"/>
                    <a:pt x="91" y="78"/>
                  </a:cubicBezTo>
                  <a:cubicBezTo>
                    <a:pt x="91" y="155"/>
                    <a:pt x="91" y="155"/>
                    <a:pt x="91" y="155"/>
                  </a:cubicBezTo>
                  <a:cubicBezTo>
                    <a:pt x="65" y="155"/>
                    <a:pt x="65" y="155"/>
                    <a:pt x="65" y="155"/>
                  </a:cubicBezTo>
                  <a:cubicBezTo>
                    <a:pt x="65" y="83"/>
                    <a:pt x="65" y="83"/>
                    <a:pt x="65" y="83"/>
                  </a:cubicBezTo>
                  <a:cubicBezTo>
                    <a:pt x="65" y="76"/>
                    <a:pt x="64" y="71"/>
                    <a:pt x="62" y="67"/>
                  </a:cubicBezTo>
                  <a:cubicBezTo>
                    <a:pt x="59" y="64"/>
                    <a:pt x="56" y="63"/>
                    <a:pt x="52" y="63"/>
                  </a:cubicBezTo>
                  <a:cubicBezTo>
                    <a:pt x="48" y="63"/>
                    <a:pt x="44" y="64"/>
                    <a:pt x="40" y="66"/>
                  </a:cubicBezTo>
                  <a:cubicBezTo>
                    <a:pt x="36" y="68"/>
                    <a:pt x="31" y="71"/>
                    <a:pt x="27" y="75"/>
                  </a:cubicBezTo>
                  <a:cubicBezTo>
                    <a:pt x="27" y="155"/>
                    <a:pt x="27" y="155"/>
                    <a:pt x="27" y="155"/>
                  </a:cubicBezTo>
                  <a:lnTo>
                    <a:pt x="0" y="155"/>
                  </a:lnTo>
                  <a:close/>
                </a:path>
              </a:pathLst>
            </a:custGeom>
            <a:solidFill>
              <a:srgbClr val="7576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Freeform 102"/>
            <p:cNvSpPr>
              <a:spLocks noEditPoints="1"/>
            </p:cNvSpPr>
            <p:nvPr/>
          </p:nvSpPr>
          <p:spPr bwMode="auto">
            <a:xfrm>
              <a:off x="1465" y="2432"/>
              <a:ext cx="31" cy="181"/>
            </a:xfrm>
            <a:custGeom>
              <a:avLst/>
              <a:gdLst>
                <a:gd name="T0" fmla="*/ 0 w 31"/>
                <a:gd name="T1" fmla="*/ 29 h 181"/>
                <a:gd name="T2" fmla="*/ 0 w 31"/>
                <a:gd name="T3" fmla="*/ 0 h 181"/>
                <a:gd name="T4" fmla="*/ 31 w 31"/>
                <a:gd name="T5" fmla="*/ 0 h 181"/>
                <a:gd name="T6" fmla="*/ 31 w 31"/>
                <a:gd name="T7" fmla="*/ 29 h 181"/>
                <a:gd name="T8" fmla="*/ 0 w 31"/>
                <a:gd name="T9" fmla="*/ 29 h 181"/>
                <a:gd name="T10" fmla="*/ 0 w 31"/>
                <a:gd name="T11" fmla="*/ 181 h 181"/>
                <a:gd name="T12" fmla="*/ 0 w 31"/>
                <a:gd name="T13" fmla="*/ 50 h 181"/>
                <a:gd name="T14" fmla="*/ 31 w 31"/>
                <a:gd name="T15" fmla="*/ 50 h 181"/>
                <a:gd name="T16" fmla="*/ 31 w 31"/>
                <a:gd name="T17" fmla="*/ 181 h 181"/>
                <a:gd name="T18" fmla="*/ 0 w 31"/>
                <a:gd name="T1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81">
                  <a:moveTo>
                    <a:pt x="0" y="29"/>
                  </a:moveTo>
                  <a:lnTo>
                    <a:pt x="0" y="0"/>
                  </a:lnTo>
                  <a:lnTo>
                    <a:pt x="31" y="0"/>
                  </a:lnTo>
                  <a:lnTo>
                    <a:pt x="31" y="29"/>
                  </a:lnTo>
                  <a:lnTo>
                    <a:pt x="0" y="29"/>
                  </a:lnTo>
                  <a:close/>
                  <a:moveTo>
                    <a:pt x="0" y="181"/>
                  </a:moveTo>
                  <a:lnTo>
                    <a:pt x="0" y="50"/>
                  </a:lnTo>
                  <a:lnTo>
                    <a:pt x="31" y="50"/>
                  </a:lnTo>
                  <a:lnTo>
                    <a:pt x="31" y="181"/>
                  </a:lnTo>
                  <a:lnTo>
                    <a:pt x="0" y="181"/>
                  </a:lnTo>
                  <a:close/>
                </a:path>
              </a:pathLst>
            </a:custGeom>
            <a:solidFill>
              <a:srgbClr val="7576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Freeform 103"/>
            <p:cNvSpPr>
              <a:spLocks/>
            </p:cNvSpPr>
            <p:nvPr/>
          </p:nvSpPr>
          <p:spPr bwMode="auto">
            <a:xfrm>
              <a:off x="1529" y="2480"/>
              <a:ext cx="104" cy="133"/>
            </a:xfrm>
            <a:custGeom>
              <a:avLst/>
              <a:gdLst>
                <a:gd name="T0" fmla="*/ 0 w 90"/>
                <a:gd name="T1" fmla="*/ 114 h 114"/>
                <a:gd name="T2" fmla="*/ 0 w 90"/>
                <a:gd name="T3" fmla="*/ 2 h 114"/>
                <a:gd name="T4" fmla="*/ 24 w 90"/>
                <a:gd name="T5" fmla="*/ 2 h 114"/>
                <a:gd name="T6" fmla="*/ 24 w 90"/>
                <a:gd name="T7" fmla="*/ 16 h 114"/>
                <a:gd name="T8" fmla="*/ 43 w 90"/>
                <a:gd name="T9" fmla="*/ 4 h 114"/>
                <a:gd name="T10" fmla="*/ 59 w 90"/>
                <a:gd name="T11" fmla="*/ 0 h 114"/>
                <a:gd name="T12" fmla="*/ 82 w 90"/>
                <a:gd name="T13" fmla="*/ 9 h 114"/>
                <a:gd name="T14" fmla="*/ 90 w 90"/>
                <a:gd name="T15" fmla="*/ 37 h 114"/>
                <a:gd name="T16" fmla="*/ 90 w 90"/>
                <a:gd name="T17" fmla="*/ 114 h 114"/>
                <a:gd name="T18" fmla="*/ 64 w 90"/>
                <a:gd name="T19" fmla="*/ 114 h 114"/>
                <a:gd name="T20" fmla="*/ 64 w 90"/>
                <a:gd name="T21" fmla="*/ 42 h 114"/>
                <a:gd name="T22" fmla="*/ 61 w 90"/>
                <a:gd name="T23" fmla="*/ 26 h 114"/>
                <a:gd name="T24" fmla="*/ 51 w 90"/>
                <a:gd name="T25" fmla="*/ 22 h 114"/>
                <a:gd name="T26" fmla="*/ 39 w 90"/>
                <a:gd name="T27" fmla="*/ 25 h 114"/>
                <a:gd name="T28" fmla="*/ 26 w 90"/>
                <a:gd name="T29" fmla="*/ 34 h 114"/>
                <a:gd name="T30" fmla="*/ 26 w 90"/>
                <a:gd name="T31" fmla="*/ 114 h 114"/>
                <a:gd name="T32" fmla="*/ 0 w 90"/>
                <a:gd name="T33"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14">
                  <a:moveTo>
                    <a:pt x="0" y="114"/>
                  </a:moveTo>
                  <a:cubicBezTo>
                    <a:pt x="0" y="2"/>
                    <a:pt x="0" y="2"/>
                    <a:pt x="0" y="2"/>
                  </a:cubicBezTo>
                  <a:cubicBezTo>
                    <a:pt x="24" y="2"/>
                    <a:pt x="24" y="2"/>
                    <a:pt x="24" y="2"/>
                  </a:cubicBezTo>
                  <a:cubicBezTo>
                    <a:pt x="24" y="16"/>
                    <a:pt x="24" y="16"/>
                    <a:pt x="24" y="16"/>
                  </a:cubicBezTo>
                  <a:cubicBezTo>
                    <a:pt x="31" y="10"/>
                    <a:pt x="37" y="6"/>
                    <a:pt x="43" y="4"/>
                  </a:cubicBezTo>
                  <a:cubicBezTo>
                    <a:pt x="48" y="1"/>
                    <a:pt x="53" y="0"/>
                    <a:pt x="59" y="0"/>
                  </a:cubicBezTo>
                  <a:cubicBezTo>
                    <a:pt x="69" y="0"/>
                    <a:pt x="77" y="3"/>
                    <a:pt x="82" y="9"/>
                  </a:cubicBezTo>
                  <a:cubicBezTo>
                    <a:pt x="88" y="16"/>
                    <a:pt x="90" y="25"/>
                    <a:pt x="90" y="37"/>
                  </a:cubicBezTo>
                  <a:cubicBezTo>
                    <a:pt x="90" y="114"/>
                    <a:pt x="90" y="114"/>
                    <a:pt x="90" y="114"/>
                  </a:cubicBezTo>
                  <a:cubicBezTo>
                    <a:pt x="64" y="114"/>
                    <a:pt x="64" y="114"/>
                    <a:pt x="64" y="114"/>
                  </a:cubicBezTo>
                  <a:cubicBezTo>
                    <a:pt x="64" y="42"/>
                    <a:pt x="64" y="42"/>
                    <a:pt x="64" y="42"/>
                  </a:cubicBezTo>
                  <a:cubicBezTo>
                    <a:pt x="64" y="35"/>
                    <a:pt x="63" y="29"/>
                    <a:pt x="61" y="26"/>
                  </a:cubicBezTo>
                  <a:cubicBezTo>
                    <a:pt x="59" y="23"/>
                    <a:pt x="56" y="22"/>
                    <a:pt x="51" y="22"/>
                  </a:cubicBezTo>
                  <a:cubicBezTo>
                    <a:pt x="47" y="22"/>
                    <a:pt x="43" y="23"/>
                    <a:pt x="39" y="25"/>
                  </a:cubicBezTo>
                  <a:cubicBezTo>
                    <a:pt x="35" y="27"/>
                    <a:pt x="31" y="30"/>
                    <a:pt x="26" y="34"/>
                  </a:cubicBezTo>
                  <a:cubicBezTo>
                    <a:pt x="26" y="114"/>
                    <a:pt x="26" y="114"/>
                    <a:pt x="26" y="114"/>
                  </a:cubicBezTo>
                  <a:lnTo>
                    <a:pt x="0" y="114"/>
                  </a:lnTo>
                  <a:close/>
                </a:path>
              </a:pathLst>
            </a:custGeom>
            <a:solidFill>
              <a:srgbClr val="7576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 name="Freeform 104"/>
            <p:cNvSpPr>
              <a:spLocks/>
            </p:cNvSpPr>
            <p:nvPr/>
          </p:nvSpPr>
          <p:spPr bwMode="auto">
            <a:xfrm>
              <a:off x="1665" y="2432"/>
              <a:ext cx="108" cy="181"/>
            </a:xfrm>
            <a:custGeom>
              <a:avLst/>
              <a:gdLst>
                <a:gd name="T0" fmla="*/ 0 w 108"/>
                <a:gd name="T1" fmla="*/ 181 h 181"/>
                <a:gd name="T2" fmla="*/ 0 w 108"/>
                <a:gd name="T3" fmla="*/ 0 h 181"/>
                <a:gd name="T4" fmla="*/ 30 w 108"/>
                <a:gd name="T5" fmla="*/ 0 h 181"/>
                <a:gd name="T6" fmla="*/ 30 w 108"/>
                <a:gd name="T7" fmla="*/ 104 h 181"/>
                <a:gd name="T8" fmla="*/ 71 w 108"/>
                <a:gd name="T9" fmla="*/ 50 h 181"/>
                <a:gd name="T10" fmla="*/ 104 w 108"/>
                <a:gd name="T11" fmla="*/ 50 h 181"/>
                <a:gd name="T12" fmla="*/ 66 w 108"/>
                <a:gd name="T13" fmla="*/ 97 h 181"/>
                <a:gd name="T14" fmla="*/ 108 w 108"/>
                <a:gd name="T15" fmla="*/ 181 h 181"/>
                <a:gd name="T16" fmla="*/ 74 w 108"/>
                <a:gd name="T17" fmla="*/ 181 h 181"/>
                <a:gd name="T18" fmla="*/ 45 w 108"/>
                <a:gd name="T19" fmla="*/ 121 h 181"/>
                <a:gd name="T20" fmla="*/ 30 w 108"/>
                <a:gd name="T21" fmla="*/ 139 h 181"/>
                <a:gd name="T22" fmla="*/ 30 w 108"/>
                <a:gd name="T23" fmla="*/ 181 h 181"/>
                <a:gd name="T24" fmla="*/ 0 w 108"/>
                <a:gd name="T25"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81">
                  <a:moveTo>
                    <a:pt x="0" y="181"/>
                  </a:moveTo>
                  <a:lnTo>
                    <a:pt x="0" y="0"/>
                  </a:lnTo>
                  <a:lnTo>
                    <a:pt x="30" y="0"/>
                  </a:lnTo>
                  <a:lnTo>
                    <a:pt x="30" y="104"/>
                  </a:lnTo>
                  <a:lnTo>
                    <a:pt x="71" y="50"/>
                  </a:lnTo>
                  <a:lnTo>
                    <a:pt x="104" y="50"/>
                  </a:lnTo>
                  <a:lnTo>
                    <a:pt x="66" y="97"/>
                  </a:lnTo>
                  <a:lnTo>
                    <a:pt x="108" y="181"/>
                  </a:lnTo>
                  <a:lnTo>
                    <a:pt x="74" y="181"/>
                  </a:lnTo>
                  <a:lnTo>
                    <a:pt x="45" y="121"/>
                  </a:lnTo>
                  <a:lnTo>
                    <a:pt x="30" y="139"/>
                  </a:lnTo>
                  <a:lnTo>
                    <a:pt x="30" y="181"/>
                  </a:lnTo>
                  <a:lnTo>
                    <a:pt x="0" y="181"/>
                  </a:lnTo>
                  <a:close/>
                </a:path>
              </a:pathLst>
            </a:custGeom>
            <a:solidFill>
              <a:srgbClr val="7576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5" name="Freeform 105"/>
            <p:cNvSpPr>
              <a:spLocks noEditPoints="1"/>
            </p:cNvSpPr>
            <p:nvPr/>
          </p:nvSpPr>
          <p:spPr bwMode="auto">
            <a:xfrm>
              <a:off x="1797" y="2433"/>
              <a:ext cx="114" cy="180"/>
            </a:xfrm>
            <a:custGeom>
              <a:avLst/>
              <a:gdLst>
                <a:gd name="T0" fmla="*/ 0 w 99"/>
                <a:gd name="T1" fmla="*/ 154 h 154"/>
                <a:gd name="T2" fmla="*/ 0 w 99"/>
                <a:gd name="T3" fmla="*/ 0 h 154"/>
                <a:gd name="T4" fmla="*/ 45 w 99"/>
                <a:gd name="T5" fmla="*/ 0 h 154"/>
                <a:gd name="T6" fmla="*/ 86 w 99"/>
                <a:gd name="T7" fmla="*/ 10 h 154"/>
                <a:gd name="T8" fmla="*/ 99 w 99"/>
                <a:gd name="T9" fmla="*/ 42 h 154"/>
                <a:gd name="T10" fmla="*/ 86 w 99"/>
                <a:gd name="T11" fmla="*/ 74 h 154"/>
                <a:gd name="T12" fmla="*/ 50 w 99"/>
                <a:gd name="T13" fmla="*/ 85 h 154"/>
                <a:gd name="T14" fmla="*/ 16 w 99"/>
                <a:gd name="T15" fmla="*/ 85 h 154"/>
                <a:gd name="T16" fmla="*/ 16 w 99"/>
                <a:gd name="T17" fmla="*/ 154 h 154"/>
                <a:gd name="T18" fmla="*/ 0 w 99"/>
                <a:gd name="T19" fmla="*/ 154 h 154"/>
                <a:gd name="T20" fmla="*/ 16 w 99"/>
                <a:gd name="T21" fmla="*/ 71 h 154"/>
                <a:gd name="T22" fmla="*/ 43 w 99"/>
                <a:gd name="T23" fmla="*/ 71 h 154"/>
                <a:gd name="T24" fmla="*/ 73 w 99"/>
                <a:gd name="T25" fmla="*/ 64 h 154"/>
                <a:gd name="T26" fmla="*/ 81 w 99"/>
                <a:gd name="T27" fmla="*/ 42 h 154"/>
                <a:gd name="T28" fmla="*/ 72 w 99"/>
                <a:gd name="T29" fmla="*/ 21 h 154"/>
                <a:gd name="T30" fmla="*/ 41 w 99"/>
                <a:gd name="T31" fmla="*/ 14 h 154"/>
                <a:gd name="T32" fmla="*/ 16 w 99"/>
                <a:gd name="T33" fmla="*/ 14 h 154"/>
                <a:gd name="T34" fmla="*/ 16 w 99"/>
                <a:gd name="T35" fmla="*/ 7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54">
                  <a:moveTo>
                    <a:pt x="0" y="154"/>
                  </a:moveTo>
                  <a:cubicBezTo>
                    <a:pt x="0" y="0"/>
                    <a:pt x="0" y="0"/>
                    <a:pt x="0" y="0"/>
                  </a:cubicBezTo>
                  <a:cubicBezTo>
                    <a:pt x="45" y="0"/>
                    <a:pt x="45" y="0"/>
                    <a:pt x="45" y="0"/>
                  </a:cubicBezTo>
                  <a:cubicBezTo>
                    <a:pt x="63" y="0"/>
                    <a:pt x="77" y="3"/>
                    <a:pt x="86" y="10"/>
                  </a:cubicBezTo>
                  <a:cubicBezTo>
                    <a:pt x="94" y="17"/>
                    <a:pt x="99" y="28"/>
                    <a:pt x="99" y="42"/>
                  </a:cubicBezTo>
                  <a:cubicBezTo>
                    <a:pt x="99" y="56"/>
                    <a:pt x="95" y="66"/>
                    <a:pt x="86" y="74"/>
                  </a:cubicBezTo>
                  <a:cubicBezTo>
                    <a:pt x="77" y="82"/>
                    <a:pt x="65" y="85"/>
                    <a:pt x="50" y="85"/>
                  </a:cubicBezTo>
                  <a:cubicBezTo>
                    <a:pt x="16" y="85"/>
                    <a:pt x="16" y="85"/>
                    <a:pt x="16" y="85"/>
                  </a:cubicBezTo>
                  <a:cubicBezTo>
                    <a:pt x="16" y="154"/>
                    <a:pt x="16" y="154"/>
                    <a:pt x="16" y="154"/>
                  </a:cubicBezTo>
                  <a:lnTo>
                    <a:pt x="0" y="154"/>
                  </a:lnTo>
                  <a:close/>
                  <a:moveTo>
                    <a:pt x="16" y="71"/>
                  </a:moveTo>
                  <a:cubicBezTo>
                    <a:pt x="43" y="71"/>
                    <a:pt x="43" y="71"/>
                    <a:pt x="43" y="71"/>
                  </a:cubicBezTo>
                  <a:cubicBezTo>
                    <a:pt x="57" y="71"/>
                    <a:pt x="67" y="69"/>
                    <a:pt x="73" y="64"/>
                  </a:cubicBezTo>
                  <a:cubicBezTo>
                    <a:pt x="78" y="60"/>
                    <a:pt x="81" y="52"/>
                    <a:pt x="81" y="42"/>
                  </a:cubicBezTo>
                  <a:cubicBezTo>
                    <a:pt x="81" y="32"/>
                    <a:pt x="78" y="25"/>
                    <a:pt x="72" y="21"/>
                  </a:cubicBezTo>
                  <a:cubicBezTo>
                    <a:pt x="66" y="16"/>
                    <a:pt x="56" y="14"/>
                    <a:pt x="41" y="14"/>
                  </a:cubicBezTo>
                  <a:cubicBezTo>
                    <a:pt x="16" y="14"/>
                    <a:pt x="16" y="14"/>
                    <a:pt x="16" y="14"/>
                  </a:cubicBezTo>
                  <a:lnTo>
                    <a:pt x="16" y="71"/>
                  </a:lnTo>
                  <a:close/>
                </a:path>
              </a:pathLst>
            </a:custGeom>
            <a:solidFill>
              <a:srgbClr val="7576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 name="Rectangle 106"/>
            <p:cNvSpPr>
              <a:spLocks noChangeArrowheads="1"/>
            </p:cNvSpPr>
            <p:nvPr/>
          </p:nvSpPr>
          <p:spPr bwMode="auto">
            <a:xfrm>
              <a:off x="1938" y="2433"/>
              <a:ext cx="18" cy="180"/>
            </a:xfrm>
            <a:prstGeom prst="rect">
              <a:avLst/>
            </a:prstGeom>
            <a:solidFill>
              <a:srgbClr val="7576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 name="Freeform 107"/>
            <p:cNvSpPr>
              <a:spLocks noEditPoints="1"/>
            </p:cNvSpPr>
            <p:nvPr/>
          </p:nvSpPr>
          <p:spPr bwMode="auto">
            <a:xfrm>
              <a:off x="1989" y="2481"/>
              <a:ext cx="98" cy="134"/>
            </a:xfrm>
            <a:custGeom>
              <a:avLst/>
              <a:gdLst>
                <a:gd name="T0" fmla="*/ 66 w 85"/>
                <a:gd name="T1" fmla="*/ 98 h 115"/>
                <a:gd name="T2" fmla="*/ 49 w 85"/>
                <a:gd name="T3" fmla="*/ 111 h 115"/>
                <a:gd name="T4" fmla="*/ 31 w 85"/>
                <a:gd name="T5" fmla="*/ 115 h 115"/>
                <a:gd name="T6" fmla="*/ 8 w 85"/>
                <a:gd name="T7" fmla="*/ 107 h 115"/>
                <a:gd name="T8" fmla="*/ 0 w 85"/>
                <a:gd name="T9" fmla="*/ 84 h 115"/>
                <a:gd name="T10" fmla="*/ 15 w 85"/>
                <a:gd name="T11" fmla="*/ 56 h 115"/>
                <a:gd name="T12" fmla="*/ 67 w 85"/>
                <a:gd name="T13" fmla="*/ 39 h 115"/>
                <a:gd name="T14" fmla="*/ 67 w 85"/>
                <a:gd name="T15" fmla="*/ 31 h 115"/>
                <a:gd name="T16" fmla="*/ 61 w 85"/>
                <a:gd name="T17" fmla="*/ 18 h 115"/>
                <a:gd name="T18" fmla="*/ 44 w 85"/>
                <a:gd name="T19" fmla="*/ 13 h 115"/>
                <a:gd name="T20" fmla="*/ 28 w 85"/>
                <a:gd name="T21" fmla="*/ 18 h 115"/>
                <a:gd name="T22" fmla="*/ 17 w 85"/>
                <a:gd name="T23" fmla="*/ 31 h 115"/>
                <a:gd name="T24" fmla="*/ 3 w 85"/>
                <a:gd name="T25" fmla="*/ 23 h 115"/>
                <a:gd name="T26" fmla="*/ 20 w 85"/>
                <a:gd name="T27" fmla="*/ 6 h 115"/>
                <a:gd name="T28" fmla="*/ 45 w 85"/>
                <a:gd name="T29" fmla="*/ 0 h 115"/>
                <a:gd name="T30" fmla="*/ 73 w 85"/>
                <a:gd name="T31" fmla="*/ 8 h 115"/>
                <a:gd name="T32" fmla="*/ 83 w 85"/>
                <a:gd name="T33" fmla="*/ 33 h 115"/>
                <a:gd name="T34" fmla="*/ 83 w 85"/>
                <a:gd name="T35" fmla="*/ 95 h 115"/>
                <a:gd name="T36" fmla="*/ 83 w 85"/>
                <a:gd name="T37" fmla="*/ 104 h 115"/>
                <a:gd name="T38" fmla="*/ 85 w 85"/>
                <a:gd name="T39" fmla="*/ 112 h 115"/>
                <a:gd name="T40" fmla="*/ 85 w 85"/>
                <a:gd name="T41" fmla="*/ 113 h 115"/>
                <a:gd name="T42" fmla="*/ 68 w 85"/>
                <a:gd name="T43" fmla="*/ 113 h 115"/>
                <a:gd name="T44" fmla="*/ 66 w 85"/>
                <a:gd name="T45" fmla="*/ 98 h 115"/>
                <a:gd name="T46" fmla="*/ 67 w 85"/>
                <a:gd name="T47" fmla="*/ 84 h 115"/>
                <a:gd name="T48" fmla="*/ 67 w 85"/>
                <a:gd name="T49" fmla="*/ 53 h 115"/>
                <a:gd name="T50" fmla="*/ 27 w 85"/>
                <a:gd name="T51" fmla="*/ 66 h 115"/>
                <a:gd name="T52" fmla="*/ 15 w 85"/>
                <a:gd name="T53" fmla="*/ 85 h 115"/>
                <a:gd name="T54" fmla="*/ 20 w 85"/>
                <a:gd name="T55" fmla="*/ 97 h 115"/>
                <a:gd name="T56" fmla="*/ 33 w 85"/>
                <a:gd name="T57" fmla="*/ 101 h 115"/>
                <a:gd name="T58" fmla="*/ 49 w 85"/>
                <a:gd name="T59" fmla="*/ 97 h 115"/>
                <a:gd name="T60" fmla="*/ 67 w 85"/>
                <a:gd name="T61" fmla="*/ 8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15">
                  <a:moveTo>
                    <a:pt x="66" y="98"/>
                  </a:moveTo>
                  <a:cubicBezTo>
                    <a:pt x="61" y="104"/>
                    <a:pt x="55" y="108"/>
                    <a:pt x="49" y="111"/>
                  </a:cubicBezTo>
                  <a:cubicBezTo>
                    <a:pt x="44" y="114"/>
                    <a:pt x="37" y="115"/>
                    <a:pt x="31" y="115"/>
                  </a:cubicBezTo>
                  <a:cubicBezTo>
                    <a:pt x="22" y="115"/>
                    <a:pt x="14" y="112"/>
                    <a:pt x="8" y="107"/>
                  </a:cubicBezTo>
                  <a:cubicBezTo>
                    <a:pt x="3" y="101"/>
                    <a:pt x="0" y="93"/>
                    <a:pt x="0" y="84"/>
                  </a:cubicBezTo>
                  <a:cubicBezTo>
                    <a:pt x="0" y="73"/>
                    <a:pt x="5" y="63"/>
                    <a:pt x="15" y="56"/>
                  </a:cubicBezTo>
                  <a:cubicBezTo>
                    <a:pt x="25" y="49"/>
                    <a:pt x="43" y="43"/>
                    <a:pt x="67" y="39"/>
                  </a:cubicBezTo>
                  <a:cubicBezTo>
                    <a:pt x="67" y="31"/>
                    <a:pt x="67" y="31"/>
                    <a:pt x="67" y="31"/>
                  </a:cubicBezTo>
                  <a:cubicBezTo>
                    <a:pt x="67" y="26"/>
                    <a:pt x="65" y="21"/>
                    <a:pt x="61" y="18"/>
                  </a:cubicBezTo>
                  <a:cubicBezTo>
                    <a:pt x="56" y="15"/>
                    <a:pt x="51" y="13"/>
                    <a:pt x="44" y="13"/>
                  </a:cubicBezTo>
                  <a:cubicBezTo>
                    <a:pt x="38" y="13"/>
                    <a:pt x="33" y="15"/>
                    <a:pt x="28" y="18"/>
                  </a:cubicBezTo>
                  <a:cubicBezTo>
                    <a:pt x="24" y="21"/>
                    <a:pt x="20" y="25"/>
                    <a:pt x="17" y="31"/>
                  </a:cubicBezTo>
                  <a:cubicBezTo>
                    <a:pt x="3" y="23"/>
                    <a:pt x="3" y="23"/>
                    <a:pt x="3" y="23"/>
                  </a:cubicBezTo>
                  <a:cubicBezTo>
                    <a:pt x="8" y="16"/>
                    <a:pt x="13" y="10"/>
                    <a:pt x="20" y="6"/>
                  </a:cubicBezTo>
                  <a:cubicBezTo>
                    <a:pt x="27" y="2"/>
                    <a:pt x="35" y="0"/>
                    <a:pt x="45" y="0"/>
                  </a:cubicBezTo>
                  <a:cubicBezTo>
                    <a:pt x="57" y="0"/>
                    <a:pt x="66" y="3"/>
                    <a:pt x="73" y="8"/>
                  </a:cubicBezTo>
                  <a:cubicBezTo>
                    <a:pt x="79" y="14"/>
                    <a:pt x="83" y="22"/>
                    <a:pt x="83" y="33"/>
                  </a:cubicBezTo>
                  <a:cubicBezTo>
                    <a:pt x="83" y="95"/>
                    <a:pt x="83" y="95"/>
                    <a:pt x="83" y="95"/>
                  </a:cubicBezTo>
                  <a:cubicBezTo>
                    <a:pt x="83" y="98"/>
                    <a:pt x="83" y="101"/>
                    <a:pt x="83" y="104"/>
                  </a:cubicBezTo>
                  <a:cubicBezTo>
                    <a:pt x="84" y="107"/>
                    <a:pt x="84" y="109"/>
                    <a:pt x="85" y="112"/>
                  </a:cubicBezTo>
                  <a:cubicBezTo>
                    <a:pt x="85" y="113"/>
                    <a:pt x="85" y="113"/>
                    <a:pt x="85" y="113"/>
                  </a:cubicBezTo>
                  <a:cubicBezTo>
                    <a:pt x="68" y="113"/>
                    <a:pt x="68" y="113"/>
                    <a:pt x="68" y="113"/>
                  </a:cubicBezTo>
                  <a:lnTo>
                    <a:pt x="66" y="98"/>
                  </a:lnTo>
                  <a:close/>
                  <a:moveTo>
                    <a:pt x="67" y="84"/>
                  </a:moveTo>
                  <a:cubicBezTo>
                    <a:pt x="67" y="53"/>
                    <a:pt x="67" y="53"/>
                    <a:pt x="67" y="53"/>
                  </a:cubicBezTo>
                  <a:cubicBezTo>
                    <a:pt x="48" y="57"/>
                    <a:pt x="35" y="61"/>
                    <a:pt x="27" y="66"/>
                  </a:cubicBezTo>
                  <a:cubicBezTo>
                    <a:pt x="19" y="71"/>
                    <a:pt x="15" y="77"/>
                    <a:pt x="15" y="85"/>
                  </a:cubicBezTo>
                  <a:cubicBezTo>
                    <a:pt x="15" y="90"/>
                    <a:pt x="17" y="94"/>
                    <a:pt x="20" y="97"/>
                  </a:cubicBezTo>
                  <a:cubicBezTo>
                    <a:pt x="23" y="100"/>
                    <a:pt x="28" y="101"/>
                    <a:pt x="33" y="101"/>
                  </a:cubicBezTo>
                  <a:cubicBezTo>
                    <a:pt x="38" y="101"/>
                    <a:pt x="43" y="100"/>
                    <a:pt x="49" y="97"/>
                  </a:cubicBezTo>
                  <a:cubicBezTo>
                    <a:pt x="54" y="94"/>
                    <a:pt x="60" y="90"/>
                    <a:pt x="67" y="84"/>
                  </a:cubicBezTo>
                  <a:close/>
                </a:path>
              </a:pathLst>
            </a:custGeom>
            <a:solidFill>
              <a:srgbClr val="7576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 name="Freeform 108"/>
            <p:cNvSpPr>
              <a:spLocks/>
            </p:cNvSpPr>
            <p:nvPr/>
          </p:nvSpPr>
          <p:spPr bwMode="auto">
            <a:xfrm>
              <a:off x="2112" y="2480"/>
              <a:ext cx="101" cy="135"/>
            </a:xfrm>
            <a:custGeom>
              <a:avLst/>
              <a:gdLst>
                <a:gd name="T0" fmla="*/ 87 w 87"/>
                <a:gd name="T1" fmla="*/ 88 h 116"/>
                <a:gd name="T2" fmla="*/ 70 w 87"/>
                <a:gd name="T3" fmla="*/ 109 h 116"/>
                <a:gd name="T4" fmla="*/ 45 w 87"/>
                <a:gd name="T5" fmla="*/ 116 h 116"/>
                <a:gd name="T6" fmla="*/ 11 w 87"/>
                <a:gd name="T7" fmla="*/ 102 h 116"/>
                <a:gd name="T8" fmla="*/ 0 w 87"/>
                <a:gd name="T9" fmla="*/ 58 h 116"/>
                <a:gd name="T10" fmla="*/ 12 w 87"/>
                <a:gd name="T11" fmla="*/ 16 h 116"/>
                <a:gd name="T12" fmla="*/ 45 w 87"/>
                <a:gd name="T13" fmla="*/ 0 h 116"/>
                <a:gd name="T14" fmla="*/ 70 w 87"/>
                <a:gd name="T15" fmla="*/ 8 h 116"/>
                <a:gd name="T16" fmla="*/ 85 w 87"/>
                <a:gd name="T17" fmla="*/ 31 h 116"/>
                <a:gd name="T18" fmla="*/ 70 w 87"/>
                <a:gd name="T19" fmla="*/ 36 h 116"/>
                <a:gd name="T20" fmla="*/ 60 w 87"/>
                <a:gd name="T21" fmla="*/ 20 h 116"/>
                <a:gd name="T22" fmla="*/ 44 w 87"/>
                <a:gd name="T23" fmla="*/ 14 h 116"/>
                <a:gd name="T24" fmla="*/ 23 w 87"/>
                <a:gd name="T25" fmla="*/ 25 h 116"/>
                <a:gd name="T26" fmla="*/ 16 w 87"/>
                <a:gd name="T27" fmla="*/ 58 h 116"/>
                <a:gd name="T28" fmla="*/ 23 w 87"/>
                <a:gd name="T29" fmla="*/ 92 h 116"/>
                <a:gd name="T30" fmla="*/ 45 w 87"/>
                <a:gd name="T31" fmla="*/ 103 h 116"/>
                <a:gd name="T32" fmla="*/ 62 w 87"/>
                <a:gd name="T33" fmla="*/ 97 h 116"/>
                <a:gd name="T34" fmla="*/ 74 w 87"/>
                <a:gd name="T35" fmla="*/ 81 h 116"/>
                <a:gd name="T36" fmla="*/ 87 w 87"/>
                <a:gd name="T37" fmla="*/ 8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116">
                  <a:moveTo>
                    <a:pt x="87" y="88"/>
                  </a:moveTo>
                  <a:cubicBezTo>
                    <a:pt x="83" y="97"/>
                    <a:pt x="77" y="104"/>
                    <a:pt x="70" y="109"/>
                  </a:cubicBezTo>
                  <a:cubicBezTo>
                    <a:pt x="63" y="114"/>
                    <a:pt x="54" y="116"/>
                    <a:pt x="45" y="116"/>
                  </a:cubicBezTo>
                  <a:cubicBezTo>
                    <a:pt x="30" y="116"/>
                    <a:pt x="19" y="111"/>
                    <a:pt x="11" y="102"/>
                  </a:cubicBezTo>
                  <a:cubicBezTo>
                    <a:pt x="4" y="92"/>
                    <a:pt x="0" y="77"/>
                    <a:pt x="0" y="58"/>
                  </a:cubicBezTo>
                  <a:cubicBezTo>
                    <a:pt x="0" y="40"/>
                    <a:pt x="4" y="26"/>
                    <a:pt x="12" y="16"/>
                  </a:cubicBezTo>
                  <a:cubicBezTo>
                    <a:pt x="20" y="6"/>
                    <a:pt x="31" y="0"/>
                    <a:pt x="45" y="0"/>
                  </a:cubicBezTo>
                  <a:cubicBezTo>
                    <a:pt x="54" y="0"/>
                    <a:pt x="63" y="3"/>
                    <a:pt x="70" y="8"/>
                  </a:cubicBezTo>
                  <a:cubicBezTo>
                    <a:pt x="77" y="14"/>
                    <a:pt x="82" y="21"/>
                    <a:pt x="85" y="31"/>
                  </a:cubicBezTo>
                  <a:cubicBezTo>
                    <a:pt x="70" y="36"/>
                    <a:pt x="70" y="36"/>
                    <a:pt x="70" y="36"/>
                  </a:cubicBezTo>
                  <a:cubicBezTo>
                    <a:pt x="68" y="29"/>
                    <a:pt x="64" y="23"/>
                    <a:pt x="60" y="20"/>
                  </a:cubicBezTo>
                  <a:cubicBezTo>
                    <a:pt x="55" y="16"/>
                    <a:pt x="50" y="14"/>
                    <a:pt x="44" y="14"/>
                  </a:cubicBezTo>
                  <a:cubicBezTo>
                    <a:pt x="35" y="14"/>
                    <a:pt x="28" y="18"/>
                    <a:pt x="23" y="25"/>
                  </a:cubicBezTo>
                  <a:cubicBezTo>
                    <a:pt x="18" y="33"/>
                    <a:pt x="16" y="44"/>
                    <a:pt x="16" y="58"/>
                  </a:cubicBezTo>
                  <a:cubicBezTo>
                    <a:pt x="16" y="73"/>
                    <a:pt x="18" y="84"/>
                    <a:pt x="23" y="92"/>
                  </a:cubicBezTo>
                  <a:cubicBezTo>
                    <a:pt x="28" y="99"/>
                    <a:pt x="35" y="103"/>
                    <a:pt x="45" y="103"/>
                  </a:cubicBezTo>
                  <a:cubicBezTo>
                    <a:pt x="51" y="103"/>
                    <a:pt x="57" y="101"/>
                    <a:pt x="62" y="97"/>
                  </a:cubicBezTo>
                  <a:cubicBezTo>
                    <a:pt x="67" y="93"/>
                    <a:pt x="71" y="88"/>
                    <a:pt x="74" y="81"/>
                  </a:cubicBezTo>
                  <a:lnTo>
                    <a:pt x="87" y="88"/>
                  </a:lnTo>
                  <a:close/>
                </a:path>
              </a:pathLst>
            </a:custGeom>
            <a:solidFill>
              <a:srgbClr val="7576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9" name="Freeform 109"/>
            <p:cNvSpPr>
              <a:spLocks noEditPoints="1"/>
            </p:cNvSpPr>
            <p:nvPr/>
          </p:nvSpPr>
          <p:spPr bwMode="auto">
            <a:xfrm>
              <a:off x="2228" y="2481"/>
              <a:ext cx="104" cy="134"/>
            </a:xfrm>
            <a:custGeom>
              <a:avLst/>
              <a:gdLst>
                <a:gd name="T0" fmla="*/ 79 w 90"/>
                <a:gd name="T1" fmla="*/ 82 h 115"/>
                <a:gd name="T2" fmla="*/ 90 w 90"/>
                <a:gd name="T3" fmla="*/ 89 h 115"/>
                <a:gd name="T4" fmla="*/ 72 w 90"/>
                <a:gd name="T5" fmla="*/ 109 h 115"/>
                <a:gd name="T6" fmla="*/ 45 w 90"/>
                <a:gd name="T7" fmla="*/ 115 h 115"/>
                <a:gd name="T8" fmla="*/ 12 w 90"/>
                <a:gd name="T9" fmla="*/ 101 h 115"/>
                <a:gd name="T10" fmla="*/ 0 w 90"/>
                <a:gd name="T11" fmla="*/ 57 h 115"/>
                <a:gd name="T12" fmla="*/ 12 w 90"/>
                <a:gd name="T13" fmla="*/ 15 h 115"/>
                <a:gd name="T14" fmla="*/ 44 w 90"/>
                <a:gd name="T15" fmla="*/ 0 h 115"/>
                <a:gd name="T16" fmla="*/ 76 w 90"/>
                <a:gd name="T17" fmla="*/ 14 h 115"/>
                <a:gd name="T18" fmla="*/ 88 w 90"/>
                <a:gd name="T19" fmla="*/ 56 h 115"/>
                <a:gd name="T20" fmla="*/ 88 w 90"/>
                <a:gd name="T21" fmla="*/ 61 h 115"/>
                <a:gd name="T22" fmla="*/ 16 w 90"/>
                <a:gd name="T23" fmla="*/ 61 h 115"/>
                <a:gd name="T24" fmla="*/ 16 w 90"/>
                <a:gd name="T25" fmla="*/ 64 h 115"/>
                <a:gd name="T26" fmla="*/ 25 w 90"/>
                <a:gd name="T27" fmla="*/ 92 h 115"/>
                <a:gd name="T28" fmla="*/ 47 w 90"/>
                <a:gd name="T29" fmla="*/ 102 h 115"/>
                <a:gd name="T30" fmla="*/ 65 w 90"/>
                <a:gd name="T31" fmla="*/ 97 h 115"/>
                <a:gd name="T32" fmla="*/ 79 w 90"/>
                <a:gd name="T33" fmla="*/ 82 h 115"/>
                <a:gd name="T34" fmla="*/ 17 w 90"/>
                <a:gd name="T35" fmla="*/ 47 h 115"/>
                <a:gd name="T36" fmla="*/ 71 w 90"/>
                <a:gd name="T37" fmla="*/ 47 h 115"/>
                <a:gd name="T38" fmla="*/ 64 w 90"/>
                <a:gd name="T39" fmla="*/ 22 h 115"/>
                <a:gd name="T40" fmla="*/ 44 w 90"/>
                <a:gd name="T41" fmla="*/ 13 h 115"/>
                <a:gd name="T42" fmla="*/ 24 w 90"/>
                <a:gd name="T43" fmla="*/ 22 h 115"/>
                <a:gd name="T44" fmla="*/ 17 w 90"/>
                <a:gd name="T45" fmla="*/ 4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115">
                  <a:moveTo>
                    <a:pt x="79" y="82"/>
                  </a:moveTo>
                  <a:cubicBezTo>
                    <a:pt x="90" y="89"/>
                    <a:pt x="90" y="89"/>
                    <a:pt x="90" y="89"/>
                  </a:cubicBezTo>
                  <a:cubicBezTo>
                    <a:pt x="86" y="98"/>
                    <a:pt x="80" y="105"/>
                    <a:pt x="72" y="109"/>
                  </a:cubicBezTo>
                  <a:cubicBezTo>
                    <a:pt x="65" y="113"/>
                    <a:pt x="56" y="115"/>
                    <a:pt x="45" y="115"/>
                  </a:cubicBezTo>
                  <a:cubicBezTo>
                    <a:pt x="31" y="115"/>
                    <a:pt x="20" y="110"/>
                    <a:pt x="12" y="101"/>
                  </a:cubicBezTo>
                  <a:cubicBezTo>
                    <a:pt x="4" y="91"/>
                    <a:pt x="0" y="76"/>
                    <a:pt x="0" y="57"/>
                  </a:cubicBezTo>
                  <a:cubicBezTo>
                    <a:pt x="0" y="39"/>
                    <a:pt x="4" y="25"/>
                    <a:pt x="12" y="15"/>
                  </a:cubicBezTo>
                  <a:cubicBezTo>
                    <a:pt x="20" y="5"/>
                    <a:pt x="30" y="0"/>
                    <a:pt x="44" y="0"/>
                  </a:cubicBezTo>
                  <a:cubicBezTo>
                    <a:pt x="58" y="0"/>
                    <a:pt x="69" y="5"/>
                    <a:pt x="76" y="14"/>
                  </a:cubicBezTo>
                  <a:cubicBezTo>
                    <a:pt x="84" y="24"/>
                    <a:pt x="88" y="38"/>
                    <a:pt x="88" y="56"/>
                  </a:cubicBezTo>
                  <a:cubicBezTo>
                    <a:pt x="88" y="61"/>
                    <a:pt x="88" y="61"/>
                    <a:pt x="88" y="61"/>
                  </a:cubicBezTo>
                  <a:cubicBezTo>
                    <a:pt x="16" y="61"/>
                    <a:pt x="16" y="61"/>
                    <a:pt x="16" y="61"/>
                  </a:cubicBezTo>
                  <a:cubicBezTo>
                    <a:pt x="16" y="64"/>
                    <a:pt x="16" y="64"/>
                    <a:pt x="16" y="64"/>
                  </a:cubicBezTo>
                  <a:cubicBezTo>
                    <a:pt x="16" y="76"/>
                    <a:pt x="19" y="85"/>
                    <a:pt x="25" y="92"/>
                  </a:cubicBezTo>
                  <a:cubicBezTo>
                    <a:pt x="30" y="99"/>
                    <a:pt x="38" y="102"/>
                    <a:pt x="47" y="102"/>
                  </a:cubicBezTo>
                  <a:cubicBezTo>
                    <a:pt x="54" y="102"/>
                    <a:pt x="60" y="100"/>
                    <a:pt x="65" y="97"/>
                  </a:cubicBezTo>
                  <a:cubicBezTo>
                    <a:pt x="71" y="93"/>
                    <a:pt x="75" y="89"/>
                    <a:pt x="79" y="82"/>
                  </a:cubicBezTo>
                  <a:close/>
                  <a:moveTo>
                    <a:pt x="17" y="47"/>
                  </a:moveTo>
                  <a:cubicBezTo>
                    <a:pt x="71" y="47"/>
                    <a:pt x="71" y="47"/>
                    <a:pt x="71" y="47"/>
                  </a:cubicBezTo>
                  <a:cubicBezTo>
                    <a:pt x="71" y="37"/>
                    <a:pt x="68" y="28"/>
                    <a:pt x="64" y="22"/>
                  </a:cubicBezTo>
                  <a:cubicBezTo>
                    <a:pt x="59" y="16"/>
                    <a:pt x="52" y="13"/>
                    <a:pt x="44" y="13"/>
                  </a:cubicBezTo>
                  <a:cubicBezTo>
                    <a:pt x="36" y="13"/>
                    <a:pt x="29" y="16"/>
                    <a:pt x="24" y="22"/>
                  </a:cubicBezTo>
                  <a:cubicBezTo>
                    <a:pt x="20" y="28"/>
                    <a:pt x="17" y="36"/>
                    <a:pt x="17" y="47"/>
                  </a:cubicBezTo>
                  <a:close/>
                </a:path>
              </a:pathLst>
            </a:custGeom>
            <a:solidFill>
              <a:srgbClr val="7576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40442941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x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898524" y="898452"/>
            <a:ext cx="8896351" cy="376484"/>
          </a:xfrm>
          <a:prstGeom prst="rect">
            <a:avLst/>
          </a:prstGeom>
        </p:spPr>
        <p:txBody>
          <a:bodyPr vert="horz" lIns="0" tIns="0" rIns="0" bIns="0" rtlCol="0" anchor="t" anchorCtr="0">
            <a:noAutofit/>
          </a:bodyPr>
          <a:lstStyle/>
          <a:p>
            <a:r>
              <a:rPr lang="en-US"/>
              <a:t>Click to edit Master title style</a:t>
            </a:r>
            <a:endParaRPr lang="en-AU" dirty="0"/>
          </a:p>
        </p:txBody>
      </p:sp>
      <p:sp>
        <p:nvSpPr>
          <p:cNvPr id="3" name="Content Placeholder 2"/>
          <p:cNvSpPr>
            <a:spLocks noGrp="1"/>
          </p:cNvSpPr>
          <p:nvPr>
            <p:ph sz="quarter" idx="10"/>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701093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x 1, two-column">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898524" y="898452"/>
            <a:ext cx="8896351" cy="376484"/>
          </a:xfrm>
          <a:prstGeom prst="rect">
            <a:avLst/>
          </a:prstGeom>
        </p:spPr>
        <p:txBody>
          <a:bodyPr vert="horz" lIns="0" tIns="0" rIns="0" bIns="0" rtlCol="0" anchor="t" anchorCtr="0">
            <a:noAutofit/>
          </a:bodyPr>
          <a:lstStyle/>
          <a:p>
            <a:r>
              <a:rPr lang="en-US"/>
              <a:t>Click to edit Master title style</a:t>
            </a:r>
            <a:endParaRPr lang="en-AU" dirty="0"/>
          </a:p>
        </p:txBody>
      </p:sp>
      <p:sp>
        <p:nvSpPr>
          <p:cNvPr id="3" name="Content Placeholder 2"/>
          <p:cNvSpPr>
            <a:spLocks noGrp="1"/>
          </p:cNvSpPr>
          <p:nvPr>
            <p:ph sz="quarter" idx="10"/>
          </p:nvPr>
        </p:nvSpPr>
        <p:spPr/>
        <p:txBody>
          <a:bodyPr numCol="2" spcCol="180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629165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x 3: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6" name="Content Placeholder 5"/>
          <p:cNvSpPr>
            <a:spLocks noGrp="1"/>
          </p:cNvSpPr>
          <p:nvPr>
            <p:ph sz="quarter" idx="11"/>
          </p:nvPr>
        </p:nvSpPr>
        <p:spPr>
          <a:xfrm>
            <a:off x="5437188" y="1555750"/>
            <a:ext cx="4357687" cy="5102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Content Placeholder 7"/>
          <p:cNvSpPr>
            <a:spLocks noGrp="1"/>
          </p:cNvSpPr>
          <p:nvPr>
            <p:ph sz="quarter" idx="12"/>
          </p:nvPr>
        </p:nvSpPr>
        <p:spPr>
          <a:xfrm>
            <a:off x="898525" y="1555750"/>
            <a:ext cx="4356100" cy="5102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734885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x 2:2: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6" name="Content Placeholder 5"/>
          <p:cNvSpPr>
            <a:spLocks noGrp="1"/>
          </p:cNvSpPr>
          <p:nvPr>
            <p:ph sz="quarter" idx="11"/>
          </p:nvPr>
        </p:nvSpPr>
        <p:spPr>
          <a:xfrm>
            <a:off x="3929064" y="1555750"/>
            <a:ext cx="2835274" cy="5102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Content Placeholder 7"/>
          <p:cNvSpPr>
            <a:spLocks noGrp="1"/>
          </p:cNvSpPr>
          <p:nvPr>
            <p:ph sz="quarter" idx="12"/>
          </p:nvPr>
        </p:nvSpPr>
        <p:spPr>
          <a:xfrm>
            <a:off x="898525" y="1555750"/>
            <a:ext cx="2849563" cy="5102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quarter" idx="13"/>
          </p:nvPr>
        </p:nvSpPr>
        <p:spPr>
          <a:xfrm>
            <a:off x="6953250" y="1555750"/>
            <a:ext cx="2841625" cy="5102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075470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x 2: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5" name="Content Placeholder 4"/>
          <p:cNvSpPr>
            <a:spLocks noGrp="1"/>
          </p:cNvSpPr>
          <p:nvPr>
            <p:ph sz="quarter" idx="11"/>
          </p:nvPr>
        </p:nvSpPr>
        <p:spPr>
          <a:xfrm>
            <a:off x="3929063" y="1555750"/>
            <a:ext cx="5865812" cy="5102225"/>
          </a:xfrm>
        </p:spPr>
        <p:txBody>
          <a:bodyPr/>
          <a:lstStyle/>
          <a:p>
            <a:pPr lvl="0"/>
            <a:r>
              <a:rPr lang="en-US"/>
              <a:t>Edit Master text styles</a:t>
            </a:r>
          </a:p>
          <a:p>
            <a:pPr lvl="1"/>
            <a:r>
              <a:rPr lang="en-US"/>
              <a:t>Second level</a:t>
            </a:r>
          </a:p>
          <a:p>
            <a:pPr lvl="2"/>
            <a:r>
              <a:rPr lang="en-US"/>
              <a:t>Third level</a:t>
            </a:r>
          </a:p>
        </p:txBody>
      </p:sp>
      <p:sp>
        <p:nvSpPr>
          <p:cNvPr id="6" name="Content Placeholder 5"/>
          <p:cNvSpPr>
            <a:spLocks noGrp="1"/>
          </p:cNvSpPr>
          <p:nvPr>
            <p:ph sz="quarter" idx="12"/>
          </p:nvPr>
        </p:nvSpPr>
        <p:spPr>
          <a:xfrm>
            <a:off x="898525" y="1555750"/>
            <a:ext cx="2849563" cy="5102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61346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x 1: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5" name="Content Placeholder 4"/>
          <p:cNvSpPr>
            <a:spLocks noGrp="1"/>
          </p:cNvSpPr>
          <p:nvPr>
            <p:ph sz="quarter" idx="11"/>
          </p:nvPr>
        </p:nvSpPr>
        <p:spPr>
          <a:xfrm>
            <a:off x="2414588" y="1555750"/>
            <a:ext cx="7380287" cy="5102225"/>
          </a:xfrm>
        </p:spPr>
        <p:txBody>
          <a:bodyPr/>
          <a:lstStyle/>
          <a:p>
            <a:pPr lvl="0"/>
            <a:r>
              <a:rPr lang="en-US"/>
              <a:t>Edit Master text styles</a:t>
            </a:r>
          </a:p>
          <a:p>
            <a:pPr lvl="1"/>
            <a:r>
              <a:rPr lang="en-US"/>
              <a:t>Second level</a:t>
            </a:r>
          </a:p>
          <a:p>
            <a:pPr lvl="2"/>
            <a:r>
              <a:rPr lang="en-US"/>
              <a:t>Third level</a:t>
            </a:r>
          </a:p>
        </p:txBody>
      </p:sp>
      <p:sp>
        <p:nvSpPr>
          <p:cNvPr id="6" name="Content Placeholder 5"/>
          <p:cNvSpPr>
            <a:spLocks noGrp="1"/>
          </p:cNvSpPr>
          <p:nvPr>
            <p:ph sz="quarter" idx="12"/>
          </p:nvPr>
        </p:nvSpPr>
        <p:spPr>
          <a:xfrm>
            <a:off x="898525" y="1555750"/>
            <a:ext cx="1331913" cy="5102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738901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Contents</a:t>
            </a:r>
            <a:endParaRPr lang="en-AU"/>
          </a:p>
        </p:txBody>
      </p:sp>
      <p:sp>
        <p:nvSpPr>
          <p:cNvPr id="3" name="Text Placeholder 7"/>
          <p:cNvSpPr>
            <a:spLocks noGrp="1"/>
          </p:cNvSpPr>
          <p:nvPr>
            <p:ph type="body" sz="quarter" idx="10"/>
          </p:nvPr>
        </p:nvSpPr>
        <p:spPr>
          <a:xfrm>
            <a:off x="898525" y="1555750"/>
            <a:ext cx="8896350" cy="5102225"/>
          </a:xfrm>
        </p:spPr>
        <p:txBody>
          <a:bodyPr numCol="2" spcCol="180000"/>
          <a:lstStyle>
            <a:lvl1pPr>
              <a:tabLst>
                <a:tab pos="4305300" algn="r"/>
              </a:tabLst>
              <a:defRPr sz="1200" b="1">
                <a:solidFill>
                  <a:schemeClr val="tx1"/>
                </a:solidFill>
              </a:defRPr>
            </a:lvl1pPr>
            <a:lvl2pPr marL="360363" indent="0">
              <a:buNone/>
              <a:tabLst>
                <a:tab pos="4305300" algn="r"/>
              </a:tabLst>
              <a:defRPr/>
            </a:lvl2pPr>
            <a:lvl3pPr>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82321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898524" y="720000"/>
            <a:ext cx="8896351" cy="376484"/>
          </a:xfrm>
          <a:prstGeom prst="rect">
            <a:avLst/>
          </a:prstGeom>
        </p:spPr>
        <p:txBody>
          <a:bodyPr vert="horz" lIns="0" tIns="0" rIns="0" bIns="0" rtlCol="0" anchor="t" anchorCtr="0">
            <a:noAutofit/>
          </a:bodyPr>
          <a:lstStyle>
            <a:lvl1pPr>
              <a:defRPr sz="3000"/>
            </a:lvl1pPr>
          </a:lstStyle>
          <a:p>
            <a:r>
              <a:rPr lang="en-US" dirty="0"/>
              <a:t>Click to edit Master title style</a:t>
            </a:r>
            <a:endParaRPr lang="en-AU" dirty="0"/>
          </a:p>
        </p:txBody>
      </p:sp>
      <p:sp>
        <p:nvSpPr>
          <p:cNvPr id="9" name="Shape 32"/>
          <p:cNvSpPr txBox="1">
            <a:spLocks noGrp="1"/>
          </p:cNvSpPr>
          <p:nvPr>
            <p:ph type="body" idx="1"/>
          </p:nvPr>
        </p:nvSpPr>
        <p:spPr>
          <a:xfrm>
            <a:off x="906463" y="1453752"/>
            <a:ext cx="8888363" cy="475969"/>
          </a:xfrm>
          <a:prstGeom prst="rect">
            <a:avLst/>
          </a:prstGeom>
          <a:noFill/>
          <a:ln>
            <a:noFill/>
          </a:ln>
        </p:spPr>
        <p:txBody>
          <a:bodyPr wrap="square" lIns="0" tIns="0" rIns="0" bIns="0" anchor="t" anchorCtr="0"/>
          <a:lstStyle>
            <a:lvl1pPr marL="0" marR="0" lvl="0" indent="0" algn="l" rtl="0">
              <a:lnSpc>
                <a:spcPct val="110000"/>
              </a:lnSpc>
              <a:spcBef>
                <a:spcPts val="992"/>
              </a:spcBef>
              <a:spcAft>
                <a:spcPts val="0"/>
              </a:spcAft>
              <a:buClr>
                <a:schemeClr val="dk2"/>
              </a:buClr>
              <a:buSzPct val="100000"/>
              <a:buFont typeface="Arial"/>
              <a:buNone/>
              <a:defRPr sz="1600" b="0" i="0" u="none" strike="noStrike" cap="none">
                <a:solidFill>
                  <a:schemeClr val="dk2"/>
                </a:solidFill>
                <a:latin typeface="Roboto Slab" charset="0"/>
                <a:ea typeface="Roboto Slab" charset="0"/>
                <a:cs typeface="Roboto Slab" charset="0"/>
                <a:sym typeface="Rockwell"/>
              </a:defRPr>
            </a:lvl1pPr>
            <a:lvl2pPr marL="140018" marR="0" lvl="1" indent="-21003" algn="l" rtl="0">
              <a:lnSpc>
                <a:spcPct val="110000"/>
              </a:lnSpc>
              <a:spcBef>
                <a:spcPts val="551"/>
              </a:spcBef>
              <a:spcAft>
                <a:spcPts val="0"/>
              </a:spcAft>
              <a:buClr>
                <a:schemeClr val="dk1"/>
              </a:buClr>
              <a:buSzPct val="100000"/>
              <a:buFont typeface="Arial"/>
              <a:buChar char="•"/>
              <a:defRPr sz="992" b="0" i="0" u="none" strike="noStrike" cap="none">
                <a:solidFill>
                  <a:schemeClr val="dk1"/>
                </a:solidFill>
                <a:latin typeface="Arial"/>
                <a:ea typeface="Arial"/>
                <a:cs typeface="Arial"/>
                <a:sym typeface="Arial"/>
              </a:defRPr>
            </a:lvl2pPr>
            <a:lvl3pPr marL="280035" marR="0" lvl="2" indent="-21003" algn="l" rtl="0">
              <a:lnSpc>
                <a:spcPct val="110000"/>
              </a:lnSpc>
              <a:spcBef>
                <a:spcPts val="551"/>
              </a:spcBef>
              <a:spcAft>
                <a:spcPts val="0"/>
              </a:spcAft>
              <a:buClr>
                <a:schemeClr val="dk1"/>
              </a:buClr>
              <a:buSzPct val="100000"/>
              <a:buFont typeface="Arial"/>
              <a:buChar char="–"/>
              <a:defRPr sz="992" b="0" i="0" u="none" strike="noStrike" cap="none">
                <a:solidFill>
                  <a:schemeClr val="dk1"/>
                </a:solidFill>
                <a:latin typeface="Arial"/>
                <a:ea typeface="Arial"/>
                <a:cs typeface="Arial"/>
                <a:sym typeface="Arial"/>
              </a:defRPr>
            </a:lvl3pPr>
            <a:lvl4pPr marL="140018" marR="0" lvl="3" indent="0" algn="l" rtl="0">
              <a:lnSpc>
                <a:spcPct val="110000"/>
              </a:lnSpc>
              <a:spcBef>
                <a:spcPts val="551"/>
              </a:spcBef>
              <a:spcAft>
                <a:spcPts val="0"/>
              </a:spcAft>
              <a:buClr>
                <a:schemeClr val="dk1"/>
              </a:buClr>
              <a:buSzPct val="100000"/>
              <a:buFont typeface="Arial"/>
              <a:buNone/>
              <a:defRPr sz="992" b="0" i="0" u="none" strike="noStrike" cap="none">
                <a:solidFill>
                  <a:schemeClr val="dk1"/>
                </a:solidFill>
                <a:latin typeface="Arial"/>
                <a:ea typeface="Arial"/>
                <a:cs typeface="Arial"/>
                <a:sym typeface="Arial"/>
              </a:defRPr>
            </a:lvl4pPr>
            <a:lvl5pPr marL="280035" marR="0" lvl="4" indent="-14002" algn="l" rtl="0">
              <a:lnSpc>
                <a:spcPct val="110000"/>
              </a:lnSpc>
              <a:spcBef>
                <a:spcPts val="551"/>
              </a:spcBef>
              <a:spcAft>
                <a:spcPts val="0"/>
              </a:spcAft>
              <a:buClr>
                <a:schemeClr val="dk1"/>
              </a:buClr>
              <a:buSzPct val="100000"/>
              <a:buFont typeface="Arial"/>
              <a:buNone/>
              <a:defRPr sz="992" b="0" i="0" u="none" strike="noStrike" cap="none">
                <a:solidFill>
                  <a:schemeClr val="dk1"/>
                </a:solidFill>
                <a:latin typeface="Arial"/>
                <a:ea typeface="Arial"/>
                <a:cs typeface="Arial"/>
                <a:sym typeface="Arial"/>
              </a:defRPr>
            </a:lvl5pPr>
            <a:lvl6pPr marL="2758345" marR="0" lvl="5" indent="28004" algn="l" rtl="0">
              <a:lnSpc>
                <a:spcPct val="100000"/>
              </a:lnSpc>
              <a:spcBef>
                <a:spcPts val="441"/>
              </a:spcBef>
              <a:spcAft>
                <a:spcPts val="0"/>
              </a:spcAft>
              <a:buClr>
                <a:schemeClr val="dk1"/>
              </a:buClr>
              <a:buSzPct val="100000"/>
              <a:buFont typeface="Arial"/>
              <a:buChar char="•"/>
              <a:defRPr sz="2205" b="0" i="0" u="none" strike="noStrike" cap="none">
                <a:solidFill>
                  <a:schemeClr val="dk1"/>
                </a:solidFill>
                <a:latin typeface="Arial"/>
                <a:ea typeface="Arial"/>
                <a:cs typeface="Arial"/>
                <a:sym typeface="Arial"/>
              </a:defRPr>
            </a:lvl6pPr>
            <a:lvl7pPr marL="3262408" marR="0" lvl="6" indent="28004" algn="l" rtl="0">
              <a:lnSpc>
                <a:spcPct val="100000"/>
              </a:lnSpc>
              <a:spcBef>
                <a:spcPts val="441"/>
              </a:spcBef>
              <a:spcAft>
                <a:spcPts val="0"/>
              </a:spcAft>
              <a:buClr>
                <a:schemeClr val="dk1"/>
              </a:buClr>
              <a:buSzPct val="100000"/>
              <a:buFont typeface="Arial"/>
              <a:buChar char="•"/>
              <a:defRPr sz="2205" b="0" i="0" u="none" strike="noStrike" cap="none">
                <a:solidFill>
                  <a:schemeClr val="dk1"/>
                </a:solidFill>
                <a:latin typeface="Arial"/>
                <a:ea typeface="Arial"/>
                <a:cs typeface="Arial"/>
                <a:sym typeface="Arial"/>
              </a:defRPr>
            </a:lvl7pPr>
            <a:lvl8pPr marL="3766471" marR="0" lvl="7" indent="14002" algn="l" rtl="0">
              <a:lnSpc>
                <a:spcPct val="100000"/>
              </a:lnSpc>
              <a:spcBef>
                <a:spcPts val="441"/>
              </a:spcBef>
              <a:spcAft>
                <a:spcPts val="0"/>
              </a:spcAft>
              <a:buClr>
                <a:schemeClr val="dk1"/>
              </a:buClr>
              <a:buSzPct val="100000"/>
              <a:buFont typeface="Arial"/>
              <a:buChar char="•"/>
              <a:defRPr sz="2205" b="0" i="0" u="none" strike="noStrike" cap="none">
                <a:solidFill>
                  <a:schemeClr val="dk1"/>
                </a:solidFill>
                <a:latin typeface="Arial"/>
                <a:ea typeface="Arial"/>
                <a:cs typeface="Arial"/>
                <a:sym typeface="Arial"/>
              </a:defRPr>
            </a:lvl8pPr>
            <a:lvl9pPr marL="4270534" marR="0" lvl="8" indent="14002" algn="l" rtl="0">
              <a:lnSpc>
                <a:spcPct val="100000"/>
              </a:lnSpc>
              <a:spcBef>
                <a:spcPts val="441"/>
              </a:spcBef>
              <a:spcAft>
                <a:spcPts val="0"/>
              </a:spcAft>
              <a:buClr>
                <a:schemeClr val="dk1"/>
              </a:buClr>
              <a:buSzPct val="100000"/>
              <a:buFont typeface="Arial"/>
              <a:buChar char="•"/>
              <a:defRPr sz="2205" b="0" i="0" u="none" strike="noStrike" cap="none">
                <a:solidFill>
                  <a:schemeClr val="dk1"/>
                </a:solidFill>
                <a:latin typeface="Arial"/>
                <a:ea typeface="Arial"/>
                <a:cs typeface="Arial"/>
                <a:sym typeface="Arial"/>
              </a:defRPr>
            </a:lvl9pPr>
          </a:lstStyle>
          <a:p>
            <a:endParaRPr dirty="0"/>
          </a:p>
        </p:txBody>
      </p:sp>
      <p:sp>
        <p:nvSpPr>
          <p:cNvPr id="7" name="Slide Number Placeholder 5"/>
          <p:cNvSpPr>
            <a:spLocks noGrp="1"/>
          </p:cNvSpPr>
          <p:nvPr>
            <p:ph type="sldNum" sz="quarter" idx="4"/>
          </p:nvPr>
        </p:nvSpPr>
        <p:spPr>
          <a:xfrm>
            <a:off x="9915513" y="7020000"/>
            <a:ext cx="413426" cy="360000"/>
          </a:xfrm>
          <a:prstGeom prst="rect">
            <a:avLst/>
          </a:prstGeom>
        </p:spPr>
        <p:txBody>
          <a:bodyPr vert="horz" lIns="0" tIns="0" rIns="0" bIns="0" rtlCol="0" anchor="ctr"/>
          <a:lstStyle>
            <a:lvl1pPr algn="r">
              <a:defRPr sz="800">
                <a:solidFill>
                  <a:schemeClr val="bg1">
                    <a:lumMod val="50000"/>
                  </a:schemeClr>
                </a:solidFill>
                <a:latin typeface="Roboto" charset="0"/>
                <a:ea typeface="Roboto" charset="0"/>
                <a:cs typeface="Roboto" charset="0"/>
              </a:defRPr>
            </a:lvl1pPr>
          </a:lstStyle>
          <a:p>
            <a:fld id="{21279604-FF40-48CA-AA62-B9FCF4249B1A}" type="slidenum">
              <a:rPr lang="en-AU" smtClean="0"/>
              <a:pPr/>
              <a:t>‹#›</a:t>
            </a:fld>
            <a:endParaRPr lang="en-AU" dirty="0"/>
          </a:p>
        </p:txBody>
      </p:sp>
      <p:sp>
        <p:nvSpPr>
          <p:cNvPr id="10" name="Date Placeholder 3"/>
          <p:cNvSpPr>
            <a:spLocks noGrp="1"/>
          </p:cNvSpPr>
          <p:nvPr>
            <p:ph type="dt" sz="half" idx="2"/>
          </p:nvPr>
        </p:nvSpPr>
        <p:spPr>
          <a:xfrm>
            <a:off x="7792191" y="7019711"/>
            <a:ext cx="2001097" cy="360289"/>
          </a:xfrm>
          <a:prstGeom prst="rect">
            <a:avLst/>
          </a:prstGeom>
        </p:spPr>
        <p:txBody>
          <a:bodyPr vert="horz" lIns="0" tIns="0" rIns="0" bIns="0" rtlCol="0" anchor="ctr"/>
          <a:lstStyle>
            <a:lvl1pPr algn="r">
              <a:defRPr lang="en-US" sz="800" b="0" i="0" kern="1200" smtClean="0">
                <a:solidFill>
                  <a:schemeClr val="tx1">
                    <a:lumMod val="60000"/>
                    <a:lumOff val="40000"/>
                  </a:schemeClr>
                </a:solidFill>
                <a:latin typeface="Roboto Light" charset="0"/>
                <a:ea typeface="Roboto Light" charset="0"/>
                <a:cs typeface="Roboto Light" charset="0"/>
              </a:defRPr>
            </a:lvl1pPr>
          </a:lstStyle>
          <a:p>
            <a:r>
              <a:rPr lang="en-AU"/>
              <a:t>24 November 2017</a:t>
            </a:r>
            <a:endParaRPr lang="en-AU" dirty="0"/>
          </a:p>
        </p:txBody>
      </p:sp>
    </p:spTree>
    <p:extLst>
      <p:ext uri="{BB962C8B-B14F-4D97-AF65-F5344CB8AC3E}">
        <p14:creationId xmlns:p14="http://schemas.microsoft.com/office/powerpoint/2010/main" val="221935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 Sub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898524" y="720000"/>
            <a:ext cx="8896351" cy="376484"/>
          </a:xfrm>
          <a:prstGeom prst="rect">
            <a:avLst/>
          </a:prstGeom>
        </p:spPr>
        <p:txBody>
          <a:bodyPr vert="horz" lIns="0" tIns="0" rIns="0" bIns="0" rtlCol="0" anchor="t" anchorCtr="0">
            <a:noAutofit/>
          </a:bodyPr>
          <a:lstStyle>
            <a:lvl1pPr>
              <a:defRPr sz="3000"/>
            </a:lvl1pPr>
          </a:lstStyle>
          <a:p>
            <a:r>
              <a:rPr lang="en-US" dirty="0"/>
              <a:t>Click to edit Master title style</a:t>
            </a:r>
            <a:endParaRPr lang="en-AU" dirty="0"/>
          </a:p>
        </p:txBody>
      </p:sp>
      <p:sp>
        <p:nvSpPr>
          <p:cNvPr id="9" name="Shape 32"/>
          <p:cNvSpPr txBox="1">
            <a:spLocks noGrp="1"/>
          </p:cNvSpPr>
          <p:nvPr>
            <p:ph type="body" idx="1"/>
          </p:nvPr>
        </p:nvSpPr>
        <p:spPr>
          <a:xfrm>
            <a:off x="906463" y="1453752"/>
            <a:ext cx="8888363" cy="475969"/>
          </a:xfrm>
          <a:prstGeom prst="rect">
            <a:avLst/>
          </a:prstGeom>
          <a:noFill/>
          <a:ln>
            <a:noFill/>
          </a:ln>
        </p:spPr>
        <p:txBody>
          <a:bodyPr wrap="square" lIns="0" tIns="0" rIns="0" bIns="0" anchor="t" anchorCtr="0"/>
          <a:lstStyle>
            <a:lvl1pPr marL="0" marR="0" lvl="0" indent="0" algn="l" rtl="0">
              <a:lnSpc>
                <a:spcPct val="110000"/>
              </a:lnSpc>
              <a:spcBef>
                <a:spcPts val="992"/>
              </a:spcBef>
              <a:spcAft>
                <a:spcPts val="0"/>
              </a:spcAft>
              <a:buClr>
                <a:schemeClr val="dk2"/>
              </a:buClr>
              <a:buSzPct val="100000"/>
              <a:buFont typeface="Arial"/>
              <a:buNone/>
              <a:defRPr sz="1600" b="0" i="0" u="none" strike="noStrike" cap="none">
                <a:solidFill>
                  <a:schemeClr val="dk2"/>
                </a:solidFill>
                <a:latin typeface="Roboto Slab" charset="0"/>
                <a:ea typeface="Roboto Slab" charset="0"/>
                <a:cs typeface="Roboto Slab" charset="0"/>
                <a:sym typeface="Rockwell"/>
              </a:defRPr>
            </a:lvl1pPr>
            <a:lvl2pPr marL="140018" marR="0" lvl="1" indent="-21003" algn="l" rtl="0">
              <a:lnSpc>
                <a:spcPct val="110000"/>
              </a:lnSpc>
              <a:spcBef>
                <a:spcPts val="551"/>
              </a:spcBef>
              <a:spcAft>
                <a:spcPts val="0"/>
              </a:spcAft>
              <a:buClr>
                <a:schemeClr val="dk1"/>
              </a:buClr>
              <a:buSzPct val="100000"/>
              <a:buFont typeface="Arial"/>
              <a:buChar char="•"/>
              <a:defRPr sz="992" b="0" i="0" u="none" strike="noStrike" cap="none">
                <a:solidFill>
                  <a:schemeClr val="dk1"/>
                </a:solidFill>
                <a:latin typeface="Arial"/>
                <a:ea typeface="Arial"/>
                <a:cs typeface="Arial"/>
                <a:sym typeface="Arial"/>
              </a:defRPr>
            </a:lvl2pPr>
            <a:lvl3pPr marL="280035" marR="0" lvl="2" indent="-21003" algn="l" rtl="0">
              <a:lnSpc>
                <a:spcPct val="110000"/>
              </a:lnSpc>
              <a:spcBef>
                <a:spcPts val="551"/>
              </a:spcBef>
              <a:spcAft>
                <a:spcPts val="0"/>
              </a:spcAft>
              <a:buClr>
                <a:schemeClr val="dk1"/>
              </a:buClr>
              <a:buSzPct val="100000"/>
              <a:buFont typeface="Arial"/>
              <a:buChar char="–"/>
              <a:defRPr sz="992" b="0" i="0" u="none" strike="noStrike" cap="none">
                <a:solidFill>
                  <a:schemeClr val="dk1"/>
                </a:solidFill>
                <a:latin typeface="Arial"/>
                <a:ea typeface="Arial"/>
                <a:cs typeface="Arial"/>
                <a:sym typeface="Arial"/>
              </a:defRPr>
            </a:lvl3pPr>
            <a:lvl4pPr marL="140018" marR="0" lvl="3" indent="0" algn="l" rtl="0">
              <a:lnSpc>
                <a:spcPct val="110000"/>
              </a:lnSpc>
              <a:spcBef>
                <a:spcPts val="551"/>
              </a:spcBef>
              <a:spcAft>
                <a:spcPts val="0"/>
              </a:spcAft>
              <a:buClr>
                <a:schemeClr val="dk1"/>
              </a:buClr>
              <a:buSzPct val="100000"/>
              <a:buFont typeface="Arial"/>
              <a:buNone/>
              <a:defRPr sz="992" b="0" i="0" u="none" strike="noStrike" cap="none">
                <a:solidFill>
                  <a:schemeClr val="dk1"/>
                </a:solidFill>
                <a:latin typeface="Arial"/>
                <a:ea typeface="Arial"/>
                <a:cs typeface="Arial"/>
                <a:sym typeface="Arial"/>
              </a:defRPr>
            </a:lvl4pPr>
            <a:lvl5pPr marL="280035" marR="0" lvl="4" indent="-14002" algn="l" rtl="0">
              <a:lnSpc>
                <a:spcPct val="110000"/>
              </a:lnSpc>
              <a:spcBef>
                <a:spcPts val="551"/>
              </a:spcBef>
              <a:spcAft>
                <a:spcPts val="0"/>
              </a:spcAft>
              <a:buClr>
                <a:schemeClr val="dk1"/>
              </a:buClr>
              <a:buSzPct val="100000"/>
              <a:buFont typeface="Arial"/>
              <a:buNone/>
              <a:defRPr sz="992" b="0" i="0" u="none" strike="noStrike" cap="none">
                <a:solidFill>
                  <a:schemeClr val="dk1"/>
                </a:solidFill>
                <a:latin typeface="Arial"/>
                <a:ea typeface="Arial"/>
                <a:cs typeface="Arial"/>
                <a:sym typeface="Arial"/>
              </a:defRPr>
            </a:lvl5pPr>
            <a:lvl6pPr marL="2758345" marR="0" lvl="5" indent="28004" algn="l" rtl="0">
              <a:lnSpc>
                <a:spcPct val="100000"/>
              </a:lnSpc>
              <a:spcBef>
                <a:spcPts val="441"/>
              </a:spcBef>
              <a:spcAft>
                <a:spcPts val="0"/>
              </a:spcAft>
              <a:buClr>
                <a:schemeClr val="dk1"/>
              </a:buClr>
              <a:buSzPct val="100000"/>
              <a:buFont typeface="Arial"/>
              <a:buChar char="•"/>
              <a:defRPr sz="2205" b="0" i="0" u="none" strike="noStrike" cap="none">
                <a:solidFill>
                  <a:schemeClr val="dk1"/>
                </a:solidFill>
                <a:latin typeface="Arial"/>
                <a:ea typeface="Arial"/>
                <a:cs typeface="Arial"/>
                <a:sym typeface="Arial"/>
              </a:defRPr>
            </a:lvl6pPr>
            <a:lvl7pPr marL="3262408" marR="0" lvl="6" indent="28004" algn="l" rtl="0">
              <a:lnSpc>
                <a:spcPct val="100000"/>
              </a:lnSpc>
              <a:spcBef>
                <a:spcPts val="441"/>
              </a:spcBef>
              <a:spcAft>
                <a:spcPts val="0"/>
              </a:spcAft>
              <a:buClr>
                <a:schemeClr val="dk1"/>
              </a:buClr>
              <a:buSzPct val="100000"/>
              <a:buFont typeface="Arial"/>
              <a:buChar char="•"/>
              <a:defRPr sz="2205" b="0" i="0" u="none" strike="noStrike" cap="none">
                <a:solidFill>
                  <a:schemeClr val="dk1"/>
                </a:solidFill>
                <a:latin typeface="Arial"/>
                <a:ea typeface="Arial"/>
                <a:cs typeface="Arial"/>
                <a:sym typeface="Arial"/>
              </a:defRPr>
            </a:lvl7pPr>
            <a:lvl8pPr marL="3766471" marR="0" lvl="7" indent="14002" algn="l" rtl="0">
              <a:lnSpc>
                <a:spcPct val="100000"/>
              </a:lnSpc>
              <a:spcBef>
                <a:spcPts val="441"/>
              </a:spcBef>
              <a:spcAft>
                <a:spcPts val="0"/>
              </a:spcAft>
              <a:buClr>
                <a:schemeClr val="dk1"/>
              </a:buClr>
              <a:buSzPct val="100000"/>
              <a:buFont typeface="Arial"/>
              <a:buChar char="•"/>
              <a:defRPr sz="2205" b="0" i="0" u="none" strike="noStrike" cap="none">
                <a:solidFill>
                  <a:schemeClr val="dk1"/>
                </a:solidFill>
                <a:latin typeface="Arial"/>
                <a:ea typeface="Arial"/>
                <a:cs typeface="Arial"/>
                <a:sym typeface="Arial"/>
              </a:defRPr>
            </a:lvl8pPr>
            <a:lvl9pPr marL="4270534" marR="0" lvl="8" indent="14002" algn="l" rtl="0">
              <a:lnSpc>
                <a:spcPct val="100000"/>
              </a:lnSpc>
              <a:spcBef>
                <a:spcPts val="441"/>
              </a:spcBef>
              <a:spcAft>
                <a:spcPts val="0"/>
              </a:spcAft>
              <a:buClr>
                <a:schemeClr val="dk1"/>
              </a:buClr>
              <a:buSzPct val="100000"/>
              <a:buFont typeface="Arial"/>
              <a:buChar char="•"/>
              <a:defRPr sz="2205" b="0" i="0" u="none" strike="noStrike" cap="none">
                <a:solidFill>
                  <a:schemeClr val="dk1"/>
                </a:solidFill>
                <a:latin typeface="Arial"/>
                <a:ea typeface="Arial"/>
                <a:cs typeface="Arial"/>
                <a:sym typeface="Arial"/>
              </a:defRPr>
            </a:lvl9pPr>
          </a:lstStyle>
          <a:p>
            <a:endParaRPr dirty="0"/>
          </a:p>
        </p:txBody>
      </p:sp>
      <p:sp>
        <p:nvSpPr>
          <p:cNvPr id="7" name="Content Placeholder 2"/>
          <p:cNvSpPr>
            <a:spLocks noGrp="1"/>
          </p:cNvSpPr>
          <p:nvPr>
            <p:ph sz="quarter" idx="10"/>
          </p:nvPr>
        </p:nvSpPr>
        <p:spPr>
          <a:xfrm>
            <a:off x="900113" y="2578608"/>
            <a:ext cx="8893175" cy="4253512"/>
          </a:xfrm>
        </p:spPr>
        <p:txBody>
          <a:bodyPr/>
          <a:lstStyle>
            <a:lvl1pPr>
              <a:defRPr sz="1100">
                <a:solidFill>
                  <a:schemeClr val="tx1">
                    <a:lumMod val="75000"/>
                  </a:schemeClr>
                </a:solidFill>
              </a:defRPr>
            </a:lvl1pPr>
            <a:lvl2pPr>
              <a:defRPr sz="1100">
                <a:solidFill>
                  <a:schemeClr val="tx1">
                    <a:lumMod val="75000"/>
                  </a:schemeClr>
                </a:solidFill>
              </a:defRPr>
            </a:lvl2pPr>
            <a:lvl3pPr>
              <a:defRPr sz="1100">
                <a:solidFill>
                  <a:schemeClr val="tx1">
                    <a:lumMod val="75000"/>
                  </a:schemeClr>
                </a:solidFill>
              </a:defRPr>
            </a:lvl3pPr>
            <a:lvl4pPr>
              <a:defRPr sz="1100">
                <a:solidFill>
                  <a:schemeClr val="tx1">
                    <a:lumMod val="75000"/>
                  </a:schemeClr>
                </a:solidFill>
              </a:defRPr>
            </a:lvl4pPr>
            <a:lvl5pPr>
              <a:defRPr sz="1100">
                <a:solidFill>
                  <a:schemeClr val="tx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Slide Number Placeholder 5"/>
          <p:cNvSpPr>
            <a:spLocks noGrp="1"/>
          </p:cNvSpPr>
          <p:nvPr>
            <p:ph type="sldNum" sz="quarter" idx="4"/>
          </p:nvPr>
        </p:nvSpPr>
        <p:spPr>
          <a:xfrm>
            <a:off x="9915513" y="7020000"/>
            <a:ext cx="413426" cy="360000"/>
          </a:xfrm>
          <a:prstGeom prst="rect">
            <a:avLst/>
          </a:prstGeom>
        </p:spPr>
        <p:txBody>
          <a:bodyPr vert="horz" lIns="0" tIns="0" rIns="0" bIns="0" rtlCol="0" anchor="ctr"/>
          <a:lstStyle>
            <a:lvl1pPr algn="r">
              <a:defRPr sz="800">
                <a:solidFill>
                  <a:schemeClr val="bg1">
                    <a:lumMod val="50000"/>
                  </a:schemeClr>
                </a:solidFill>
                <a:latin typeface="Roboto" charset="0"/>
                <a:ea typeface="Roboto" charset="0"/>
                <a:cs typeface="Roboto" charset="0"/>
              </a:defRPr>
            </a:lvl1pPr>
          </a:lstStyle>
          <a:p>
            <a:fld id="{21279604-FF40-48CA-AA62-B9FCF4249B1A}" type="slidenum">
              <a:rPr lang="en-AU" smtClean="0"/>
              <a:pPr/>
              <a:t>‹#›</a:t>
            </a:fld>
            <a:endParaRPr lang="en-AU" dirty="0"/>
          </a:p>
        </p:txBody>
      </p:sp>
      <p:sp>
        <p:nvSpPr>
          <p:cNvPr id="11" name="Date Placeholder 3"/>
          <p:cNvSpPr>
            <a:spLocks noGrp="1"/>
          </p:cNvSpPr>
          <p:nvPr>
            <p:ph type="dt" sz="half" idx="2"/>
          </p:nvPr>
        </p:nvSpPr>
        <p:spPr>
          <a:xfrm>
            <a:off x="7792191" y="7019711"/>
            <a:ext cx="2001097" cy="360289"/>
          </a:xfrm>
          <a:prstGeom prst="rect">
            <a:avLst/>
          </a:prstGeom>
        </p:spPr>
        <p:txBody>
          <a:bodyPr vert="horz" lIns="0" tIns="0" rIns="0" bIns="0" rtlCol="0" anchor="ctr"/>
          <a:lstStyle>
            <a:lvl1pPr algn="r">
              <a:defRPr lang="en-US" sz="800" b="0" i="0" kern="1200" smtClean="0">
                <a:solidFill>
                  <a:schemeClr val="tx1">
                    <a:lumMod val="60000"/>
                    <a:lumOff val="40000"/>
                  </a:schemeClr>
                </a:solidFill>
                <a:latin typeface="Roboto Light" charset="0"/>
                <a:ea typeface="Roboto Light" charset="0"/>
                <a:cs typeface="Roboto Light" charset="0"/>
              </a:defRPr>
            </a:lvl1pPr>
          </a:lstStyle>
          <a:p>
            <a:r>
              <a:rPr lang="en-AU"/>
              <a:t>24 November 2017</a:t>
            </a:r>
            <a:endParaRPr lang="en-AU" dirty="0"/>
          </a:p>
        </p:txBody>
      </p:sp>
    </p:spTree>
    <p:extLst>
      <p:ext uri="{BB962C8B-B14F-4D97-AF65-F5344CB8AC3E}">
        <p14:creationId xmlns:p14="http://schemas.microsoft.com/office/powerpoint/2010/main" val="39090618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title">
    <p:spTree>
      <p:nvGrpSpPr>
        <p:cNvPr id="1" name=""/>
        <p:cNvGrpSpPr/>
        <p:nvPr/>
      </p:nvGrpSpPr>
      <p:grpSpPr>
        <a:xfrm>
          <a:off x="0" y="0"/>
          <a:ext cx="0" cy="0"/>
          <a:chOff x="0" y="0"/>
          <a:chExt cx="0" cy="0"/>
        </a:xfrm>
      </p:grpSpPr>
      <p:sp>
        <p:nvSpPr>
          <p:cNvPr id="3" name="Rectangle 2"/>
          <p:cNvSpPr/>
          <p:nvPr userDrawn="1"/>
        </p:nvSpPr>
        <p:spPr>
          <a:xfrm>
            <a:off x="180000" y="179999"/>
            <a:ext cx="10332000" cy="7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userDrawn="1"/>
        </p:nvSpPr>
        <p:spPr>
          <a:xfrm>
            <a:off x="180000" y="7200000"/>
            <a:ext cx="10332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720000" algn="l"/>
            <a:endParaRPr lang="en-AU" sz="1100" b="1"/>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r="-1676"/>
          <a:stretch/>
        </p:blipFill>
        <p:spPr>
          <a:xfrm>
            <a:off x="848313" y="1524399"/>
            <a:ext cx="9825662" cy="5674685"/>
          </a:xfrm>
          <a:prstGeom prst="rect">
            <a:avLst/>
          </a:prstGeom>
        </p:spPr>
      </p:pic>
      <p:sp>
        <p:nvSpPr>
          <p:cNvPr id="6" name="Title Placeholder 1"/>
          <p:cNvSpPr>
            <a:spLocks noGrp="1"/>
          </p:cNvSpPr>
          <p:nvPr>
            <p:ph type="title" hasCustomPrompt="1"/>
          </p:nvPr>
        </p:nvSpPr>
        <p:spPr>
          <a:xfrm>
            <a:off x="898525" y="2654431"/>
            <a:ext cx="5865813" cy="1260211"/>
          </a:xfrm>
          <a:prstGeom prst="rect">
            <a:avLst/>
          </a:prstGeom>
        </p:spPr>
        <p:txBody>
          <a:bodyPr vert="horz" lIns="0" tIns="0" rIns="0" bIns="0" rtlCol="0" anchor="t" anchorCtr="0">
            <a:noAutofit/>
          </a:bodyPr>
          <a:lstStyle>
            <a:lvl1pPr algn="l">
              <a:defRPr sz="3000" b="1">
                <a:solidFill>
                  <a:schemeClr val="bg1"/>
                </a:solidFill>
              </a:defRPr>
            </a:lvl1pPr>
          </a:lstStyle>
          <a:p>
            <a:r>
              <a:rPr lang="en-US"/>
              <a:t>Name of section</a:t>
            </a:r>
            <a:endParaRPr lang="en-AU" dirty="0"/>
          </a:p>
        </p:txBody>
      </p:sp>
      <p:sp>
        <p:nvSpPr>
          <p:cNvPr id="7" name="Text Placeholder 9"/>
          <p:cNvSpPr>
            <a:spLocks noGrp="1"/>
          </p:cNvSpPr>
          <p:nvPr>
            <p:ph type="body" sz="quarter" idx="13" hasCustomPrompt="1"/>
          </p:nvPr>
        </p:nvSpPr>
        <p:spPr>
          <a:xfrm>
            <a:off x="898525" y="1555750"/>
            <a:ext cx="4356100" cy="465195"/>
          </a:xfrm>
          <a:prstGeom prst="rect">
            <a:avLst/>
          </a:prstGeom>
        </p:spPr>
        <p:txBody>
          <a:bodyPr lIns="0" tIns="0" rIns="0" bIns="0"/>
          <a:lstStyle>
            <a:lvl1pPr marL="0" indent="0">
              <a:buNone/>
              <a:defRPr sz="1400" b="0">
                <a:solidFill>
                  <a:schemeClr val="bg1"/>
                </a:solidFill>
              </a:defRPr>
            </a:lvl1pPr>
            <a:lvl2pPr marL="521528" indent="0">
              <a:buNone/>
              <a:defRPr sz="1400">
                <a:solidFill>
                  <a:schemeClr val="tx1">
                    <a:lumMod val="60000"/>
                    <a:lumOff val="40000"/>
                  </a:schemeClr>
                </a:solidFill>
              </a:defRPr>
            </a:lvl2pPr>
            <a:lvl3pPr>
              <a:defRPr sz="1400">
                <a:solidFill>
                  <a:schemeClr val="tx1">
                    <a:lumMod val="60000"/>
                    <a:lumOff val="40000"/>
                  </a:schemeClr>
                </a:solidFill>
              </a:defRPr>
            </a:lvl3pPr>
            <a:lvl4pPr>
              <a:defRPr sz="1400">
                <a:solidFill>
                  <a:schemeClr val="tx1">
                    <a:lumMod val="60000"/>
                    <a:lumOff val="40000"/>
                  </a:schemeClr>
                </a:solidFill>
              </a:defRPr>
            </a:lvl4pPr>
            <a:lvl5pPr>
              <a:defRPr sz="1400">
                <a:solidFill>
                  <a:schemeClr val="tx1">
                    <a:lumMod val="60000"/>
                    <a:lumOff val="40000"/>
                  </a:schemeClr>
                </a:solidFill>
              </a:defRPr>
            </a:lvl5pPr>
          </a:lstStyle>
          <a:p>
            <a:pPr lvl="0"/>
            <a:r>
              <a:rPr lang="en-US"/>
              <a:t>Section number</a:t>
            </a:r>
            <a:endParaRPr lang="en-US" dirty="0"/>
          </a:p>
        </p:txBody>
      </p:sp>
    </p:spTree>
    <p:extLst>
      <p:ext uri="{BB962C8B-B14F-4D97-AF65-F5344CB8AC3E}">
        <p14:creationId xmlns:p14="http://schemas.microsoft.com/office/powerpoint/2010/main" val="34752975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ack cover">
    <p:spTree>
      <p:nvGrpSpPr>
        <p:cNvPr id="1" name=""/>
        <p:cNvGrpSpPr/>
        <p:nvPr/>
      </p:nvGrpSpPr>
      <p:grpSpPr>
        <a:xfrm>
          <a:off x="0" y="0"/>
          <a:ext cx="0" cy="0"/>
          <a:chOff x="0" y="0"/>
          <a:chExt cx="0" cy="0"/>
        </a:xfrm>
      </p:grpSpPr>
      <p:pic>
        <p:nvPicPr>
          <p:cNvPr id="24" name="Picture 2" descr="A picture containing building, wall, ground, indoor&#10;&#10;Description generated with high confidence">
            <a:extLst>
              <a:ext uri="{FF2B5EF4-FFF2-40B4-BE49-F238E27FC236}">
                <a16:creationId xmlns:a16="http://schemas.microsoft.com/office/drawing/2014/main" id="{B525A318-4F17-4AD9-9FA7-7F134536410C}"/>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77962" y="176428"/>
            <a:ext cx="10323670" cy="7047777"/>
          </a:xfrm>
          <a:prstGeom prst="rect">
            <a:avLst/>
          </a:prstGeom>
        </p:spPr>
      </p:pic>
      <p:sp>
        <p:nvSpPr>
          <p:cNvPr id="5" name="Rectangle 4"/>
          <p:cNvSpPr/>
          <p:nvPr userDrawn="1"/>
        </p:nvSpPr>
        <p:spPr>
          <a:xfrm>
            <a:off x="180000" y="6822000"/>
            <a:ext cx="10332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720000" algn="l"/>
            <a:r>
              <a:rPr lang="en-AU" sz="1030" b="1"/>
              <a:t>thinkplaceglobal.com</a:t>
            </a:r>
          </a:p>
        </p:txBody>
      </p:sp>
      <p:grpSp>
        <p:nvGrpSpPr>
          <p:cNvPr id="2" name="Group 1"/>
          <p:cNvGrpSpPr/>
          <p:nvPr userDrawn="1"/>
        </p:nvGrpSpPr>
        <p:grpSpPr>
          <a:xfrm flipH="1">
            <a:off x="177961" y="174173"/>
            <a:ext cx="10323670" cy="3779999"/>
            <a:chOff x="179997" y="180000"/>
            <a:chExt cx="10323670" cy="3779999"/>
          </a:xfrm>
        </p:grpSpPr>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flipV="1">
              <a:off x="370709" y="182879"/>
              <a:ext cx="10132958" cy="3777120"/>
            </a:xfrm>
            <a:prstGeom prst="rect">
              <a:avLst/>
            </a:prstGeom>
          </p:spPr>
        </p:pic>
        <p:sp>
          <p:nvSpPr>
            <p:cNvPr id="8" name="Right Triangle 7"/>
            <p:cNvSpPr/>
            <p:nvPr userDrawn="1"/>
          </p:nvSpPr>
          <p:spPr>
            <a:xfrm flipV="1">
              <a:off x="179997" y="180000"/>
              <a:ext cx="6300000" cy="3672000"/>
            </a:xfrm>
            <a:prstGeom prst="rtTriangl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2" name="Group 11"/>
          <p:cNvGrpSpPr>
            <a:grpSpLocks noChangeAspect="1"/>
          </p:cNvGrpSpPr>
          <p:nvPr userDrawn="1"/>
        </p:nvGrpSpPr>
        <p:grpSpPr>
          <a:xfrm>
            <a:off x="904650" y="6433550"/>
            <a:ext cx="1332000" cy="214288"/>
            <a:chOff x="5157807" y="3278199"/>
            <a:chExt cx="1874845" cy="301626"/>
          </a:xfrm>
        </p:grpSpPr>
        <p:sp>
          <p:nvSpPr>
            <p:cNvPr id="13" name="AutoShape 3"/>
            <p:cNvSpPr>
              <a:spLocks noChangeAspect="1" noChangeArrowheads="1" noTextEdit="1"/>
            </p:cNvSpPr>
            <p:nvPr/>
          </p:nvSpPr>
          <p:spPr bwMode="auto">
            <a:xfrm>
              <a:off x="5159395" y="3278199"/>
              <a:ext cx="1873257" cy="30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endParaRPr lang="en-AU"/>
            </a:p>
          </p:txBody>
        </p:sp>
        <p:sp>
          <p:nvSpPr>
            <p:cNvPr id="14" name="Freeform 5"/>
            <p:cNvSpPr>
              <a:spLocks/>
            </p:cNvSpPr>
            <p:nvPr/>
          </p:nvSpPr>
          <p:spPr bwMode="auto">
            <a:xfrm>
              <a:off x="5157807" y="3279787"/>
              <a:ext cx="209551" cy="296863"/>
            </a:xfrm>
            <a:custGeom>
              <a:avLst/>
              <a:gdLst>
                <a:gd name="T0" fmla="*/ 48 w 132"/>
                <a:gd name="T1" fmla="*/ 187 h 187"/>
                <a:gd name="T2" fmla="*/ 48 w 132"/>
                <a:gd name="T3" fmla="*/ 31 h 187"/>
                <a:gd name="T4" fmla="*/ 0 w 132"/>
                <a:gd name="T5" fmla="*/ 31 h 187"/>
                <a:gd name="T6" fmla="*/ 0 w 132"/>
                <a:gd name="T7" fmla="*/ 0 h 187"/>
                <a:gd name="T8" fmla="*/ 132 w 132"/>
                <a:gd name="T9" fmla="*/ 0 h 187"/>
                <a:gd name="T10" fmla="*/ 132 w 132"/>
                <a:gd name="T11" fmla="*/ 31 h 187"/>
                <a:gd name="T12" fmla="*/ 83 w 132"/>
                <a:gd name="T13" fmla="*/ 31 h 187"/>
                <a:gd name="T14" fmla="*/ 83 w 132"/>
                <a:gd name="T15" fmla="*/ 187 h 187"/>
                <a:gd name="T16" fmla="*/ 48 w 132"/>
                <a:gd name="T1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87">
                  <a:moveTo>
                    <a:pt x="48" y="187"/>
                  </a:moveTo>
                  <a:lnTo>
                    <a:pt x="48" y="31"/>
                  </a:lnTo>
                  <a:lnTo>
                    <a:pt x="0" y="31"/>
                  </a:lnTo>
                  <a:lnTo>
                    <a:pt x="0" y="0"/>
                  </a:lnTo>
                  <a:lnTo>
                    <a:pt x="132" y="0"/>
                  </a:lnTo>
                  <a:lnTo>
                    <a:pt x="132" y="31"/>
                  </a:lnTo>
                  <a:lnTo>
                    <a:pt x="83" y="31"/>
                  </a:lnTo>
                  <a:lnTo>
                    <a:pt x="83" y="187"/>
                  </a:lnTo>
                  <a:lnTo>
                    <a:pt x="48" y="1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en-AU"/>
            </a:p>
          </p:txBody>
        </p:sp>
        <p:sp>
          <p:nvSpPr>
            <p:cNvPr id="15" name="Freeform 6"/>
            <p:cNvSpPr>
              <a:spLocks/>
            </p:cNvSpPr>
            <p:nvPr/>
          </p:nvSpPr>
          <p:spPr bwMode="auto">
            <a:xfrm>
              <a:off x="5402283" y="3279787"/>
              <a:ext cx="168276" cy="296863"/>
            </a:xfrm>
            <a:custGeom>
              <a:avLst/>
              <a:gdLst>
                <a:gd name="T0" fmla="*/ 0 w 92"/>
                <a:gd name="T1" fmla="*/ 159 h 159"/>
                <a:gd name="T2" fmla="*/ 0 w 92"/>
                <a:gd name="T3" fmla="*/ 0 h 159"/>
                <a:gd name="T4" fmla="*/ 26 w 92"/>
                <a:gd name="T5" fmla="*/ 0 h 159"/>
                <a:gd name="T6" fmla="*/ 26 w 92"/>
                <a:gd name="T7" fmla="*/ 57 h 159"/>
                <a:gd name="T8" fmla="*/ 43 w 92"/>
                <a:gd name="T9" fmla="*/ 46 h 159"/>
                <a:gd name="T10" fmla="*/ 60 w 92"/>
                <a:gd name="T11" fmla="*/ 42 h 159"/>
                <a:gd name="T12" fmla="*/ 84 w 92"/>
                <a:gd name="T13" fmla="*/ 51 h 159"/>
                <a:gd name="T14" fmla="*/ 92 w 92"/>
                <a:gd name="T15" fmla="*/ 79 h 159"/>
                <a:gd name="T16" fmla="*/ 92 w 92"/>
                <a:gd name="T17" fmla="*/ 159 h 159"/>
                <a:gd name="T18" fmla="*/ 65 w 92"/>
                <a:gd name="T19" fmla="*/ 159 h 159"/>
                <a:gd name="T20" fmla="*/ 65 w 92"/>
                <a:gd name="T21" fmla="*/ 85 h 159"/>
                <a:gd name="T22" fmla="*/ 62 w 92"/>
                <a:gd name="T23" fmla="*/ 69 h 159"/>
                <a:gd name="T24" fmla="*/ 52 w 92"/>
                <a:gd name="T25" fmla="*/ 64 h 159"/>
                <a:gd name="T26" fmla="*/ 40 w 92"/>
                <a:gd name="T27" fmla="*/ 67 h 159"/>
                <a:gd name="T28" fmla="*/ 26 w 92"/>
                <a:gd name="T29" fmla="*/ 77 h 159"/>
                <a:gd name="T30" fmla="*/ 26 w 92"/>
                <a:gd name="T31" fmla="*/ 159 h 159"/>
                <a:gd name="T32" fmla="*/ 0 w 92"/>
                <a:gd name="T33"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159">
                  <a:moveTo>
                    <a:pt x="0" y="159"/>
                  </a:moveTo>
                  <a:cubicBezTo>
                    <a:pt x="0" y="0"/>
                    <a:pt x="0" y="0"/>
                    <a:pt x="0" y="0"/>
                  </a:cubicBezTo>
                  <a:cubicBezTo>
                    <a:pt x="26" y="0"/>
                    <a:pt x="26" y="0"/>
                    <a:pt x="26" y="0"/>
                  </a:cubicBezTo>
                  <a:cubicBezTo>
                    <a:pt x="26" y="57"/>
                    <a:pt x="26" y="57"/>
                    <a:pt x="26" y="57"/>
                  </a:cubicBezTo>
                  <a:cubicBezTo>
                    <a:pt x="32" y="52"/>
                    <a:pt x="38" y="48"/>
                    <a:pt x="43" y="46"/>
                  </a:cubicBezTo>
                  <a:cubicBezTo>
                    <a:pt x="49" y="43"/>
                    <a:pt x="54" y="42"/>
                    <a:pt x="60" y="42"/>
                  </a:cubicBezTo>
                  <a:cubicBezTo>
                    <a:pt x="71" y="42"/>
                    <a:pt x="79" y="45"/>
                    <a:pt x="84" y="51"/>
                  </a:cubicBezTo>
                  <a:cubicBezTo>
                    <a:pt x="89" y="58"/>
                    <a:pt x="92" y="67"/>
                    <a:pt x="92" y="79"/>
                  </a:cubicBezTo>
                  <a:cubicBezTo>
                    <a:pt x="92" y="159"/>
                    <a:pt x="92" y="159"/>
                    <a:pt x="92" y="159"/>
                  </a:cubicBezTo>
                  <a:cubicBezTo>
                    <a:pt x="65" y="159"/>
                    <a:pt x="65" y="159"/>
                    <a:pt x="65" y="159"/>
                  </a:cubicBezTo>
                  <a:cubicBezTo>
                    <a:pt x="65" y="85"/>
                    <a:pt x="65" y="85"/>
                    <a:pt x="65" y="85"/>
                  </a:cubicBezTo>
                  <a:cubicBezTo>
                    <a:pt x="65" y="77"/>
                    <a:pt x="64" y="72"/>
                    <a:pt x="62" y="69"/>
                  </a:cubicBezTo>
                  <a:cubicBezTo>
                    <a:pt x="60" y="66"/>
                    <a:pt x="57" y="64"/>
                    <a:pt x="52" y="64"/>
                  </a:cubicBezTo>
                  <a:cubicBezTo>
                    <a:pt x="48" y="64"/>
                    <a:pt x="44" y="65"/>
                    <a:pt x="40" y="67"/>
                  </a:cubicBezTo>
                  <a:cubicBezTo>
                    <a:pt x="36" y="69"/>
                    <a:pt x="31" y="73"/>
                    <a:pt x="26" y="77"/>
                  </a:cubicBezTo>
                  <a:cubicBezTo>
                    <a:pt x="26" y="159"/>
                    <a:pt x="26" y="159"/>
                    <a:pt x="26" y="159"/>
                  </a:cubicBezTo>
                  <a:lnTo>
                    <a:pt x="0"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en-AU"/>
            </a:p>
          </p:txBody>
        </p:sp>
        <p:sp>
          <p:nvSpPr>
            <p:cNvPr id="16" name="Freeform 7"/>
            <p:cNvSpPr>
              <a:spLocks noEditPoints="1"/>
            </p:cNvSpPr>
            <p:nvPr/>
          </p:nvSpPr>
          <p:spPr bwMode="auto">
            <a:xfrm>
              <a:off x="5622946" y="3279787"/>
              <a:ext cx="49213" cy="296863"/>
            </a:xfrm>
            <a:custGeom>
              <a:avLst/>
              <a:gdLst>
                <a:gd name="T0" fmla="*/ 0 w 31"/>
                <a:gd name="T1" fmla="*/ 31 h 187"/>
                <a:gd name="T2" fmla="*/ 0 w 31"/>
                <a:gd name="T3" fmla="*/ 0 h 187"/>
                <a:gd name="T4" fmla="*/ 31 w 31"/>
                <a:gd name="T5" fmla="*/ 0 h 187"/>
                <a:gd name="T6" fmla="*/ 31 w 31"/>
                <a:gd name="T7" fmla="*/ 31 h 187"/>
                <a:gd name="T8" fmla="*/ 0 w 31"/>
                <a:gd name="T9" fmla="*/ 31 h 187"/>
                <a:gd name="T10" fmla="*/ 0 w 31"/>
                <a:gd name="T11" fmla="*/ 187 h 187"/>
                <a:gd name="T12" fmla="*/ 0 w 31"/>
                <a:gd name="T13" fmla="*/ 52 h 187"/>
                <a:gd name="T14" fmla="*/ 31 w 31"/>
                <a:gd name="T15" fmla="*/ 52 h 187"/>
                <a:gd name="T16" fmla="*/ 31 w 31"/>
                <a:gd name="T17" fmla="*/ 187 h 187"/>
                <a:gd name="T18" fmla="*/ 0 w 31"/>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87">
                  <a:moveTo>
                    <a:pt x="0" y="31"/>
                  </a:moveTo>
                  <a:lnTo>
                    <a:pt x="0" y="0"/>
                  </a:lnTo>
                  <a:lnTo>
                    <a:pt x="31" y="0"/>
                  </a:lnTo>
                  <a:lnTo>
                    <a:pt x="31" y="31"/>
                  </a:lnTo>
                  <a:lnTo>
                    <a:pt x="0" y="31"/>
                  </a:lnTo>
                  <a:close/>
                  <a:moveTo>
                    <a:pt x="0" y="187"/>
                  </a:moveTo>
                  <a:lnTo>
                    <a:pt x="0" y="52"/>
                  </a:lnTo>
                  <a:lnTo>
                    <a:pt x="31" y="52"/>
                  </a:lnTo>
                  <a:lnTo>
                    <a:pt x="31" y="187"/>
                  </a:lnTo>
                  <a:lnTo>
                    <a:pt x="0" y="1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en-AU"/>
            </a:p>
          </p:txBody>
        </p:sp>
        <p:sp>
          <p:nvSpPr>
            <p:cNvPr id="17" name="Freeform 8"/>
            <p:cNvSpPr>
              <a:spLocks/>
            </p:cNvSpPr>
            <p:nvPr/>
          </p:nvSpPr>
          <p:spPr bwMode="auto">
            <a:xfrm>
              <a:off x="5724547" y="3357574"/>
              <a:ext cx="171451" cy="219076"/>
            </a:xfrm>
            <a:custGeom>
              <a:avLst/>
              <a:gdLst>
                <a:gd name="T0" fmla="*/ 0 w 93"/>
                <a:gd name="T1" fmla="*/ 117 h 117"/>
                <a:gd name="T2" fmla="*/ 0 w 93"/>
                <a:gd name="T3" fmla="*/ 2 h 117"/>
                <a:gd name="T4" fmla="*/ 25 w 93"/>
                <a:gd name="T5" fmla="*/ 2 h 117"/>
                <a:gd name="T6" fmla="*/ 25 w 93"/>
                <a:gd name="T7" fmla="*/ 16 h 117"/>
                <a:gd name="T8" fmla="*/ 44 w 93"/>
                <a:gd name="T9" fmla="*/ 4 h 117"/>
                <a:gd name="T10" fmla="*/ 61 w 93"/>
                <a:gd name="T11" fmla="*/ 0 h 117"/>
                <a:gd name="T12" fmla="*/ 85 w 93"/>
                <a:gd name="T13" fmla="*/ 10 h 117"/>
                <a:gd name="T14" fmla="*/ 93 w 93"/>
                <a:gd name="T15" fmla="*/ 37 h 117"/>
                <a:gd name="T16" fmla="*/ 93 w 93"/>
                <a:gd name="T17" fmla="*/ 117 h 117"/>
                <a:gd name="T18" fmla="*/ 66 w 93"/>
                <a:gd name="T19" fmla="*/ 117 h 117"/>
                <a:gd name="T20" fmla="*/ 66 w 93"/>
                <a:gd name="T21" fmla="*/ 43 h 117"/>
                <a:gd name="T22" fmla="*/ 63 w 93"/>
                <a:gd name="T23" fmla="*/ 27 h 117"/>
                <a:gd name="T24" fmla="*/ 53 w 93"/>
                <a:gd name="T25" fmla="*/ 22 h 117"/>
                <a:gd name="T26" fmla="*/ 40 w 93"/>
                <a:gd name="T27" fmla="*/ 25 h 117"/>
                <a:gd name="T28" fmla="*/ 27 w 93"/>
                <a:gd name="T29" fmla="*/ 35 h 117"/>
                <a:gd name="T30" fmla="*/ 27 w 93"/>
                <a:gd name="T31" fmla="*/ 117 h 117"/>
                <a:gd name="T32" fmla="*/ 0 w 93"/>
                <a:gd name="T33"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117">
                  <a:moveTo>
                    <a:pt x="0" y="117"/>
                  </a:moveTo>
                  <a:cubicBezTo>
                    <a:pt x="0" y="2"/>
                    <a:pt x="0" y="2"/>
                    <a:pt x="0" y="2"/>
                  </a:cubicBezTo>
                  <a:cubicBezTo>
                    <a:pt x="25" y="2"/>
                    <a:pt x="25" y="2"/>
                    <a:pt x="25" y="2"/>
                  </a:cubicBezTo>
                  <a:cubicBezTo>
                    <a:pt x="25" y="16"/>
                    <a:pt x="25" y="16"/>
                    <a:pt x="25" y="16"/>
                  </a:cubicBezTo>
                  <a:cubicBezTo>
                    <a:pt x="32" y="10"/>
                    <a:pt x="39" y="6"/>
                    <a:pt x="44" y="4"/>
                  </a:cubicBezTo>
                  <a:cubicBezTo>
                    <a:pt x="49" y="1"/>
                    <a:pt x="55" y="0"/>
                    <a:pt x="61" y="0"/>
                  </a:cubicBezTo>
                  <a:cubicBezTo>
                    <a:pt x="71" y="0"/>
                    <a:pt x="79" y="3"/>
                    <a:pt x="85" y="10"/>
                  </a:cubicBezTo>
                  <a:cubicBezTo>
                    <a:pt x="90" y="16"/>
                    <a:pt x="93" y="25"/>
                    <a:pt x="93" y="37"/>
                  </a:cubicBezTo>
                  <a:cubicBezTo>
                    <a:pt x="93" y="117"/>
                    <a:pt x="93" y="117"/>
                    <a:pt x="93" y="117"/>
                  </a:cubicBezTo>
                  <a:cubicBezTo>
                    <a:pt x="66" y="117"/>
                    <a:pt x="66" y="117"/>
                    <a:pt x="66" y="117"/>
                  </a:cubicBezTo>
                  <a:cubicBezTo>
                    <a:pt x="66" y="43"/>
                    <a:pt x="66" y="43"/>
                    <a:pt x="66" y="43"/>
                  </a:cubicBezTo>
                  <a:cubicBezTo>
                    <a:pt x="66" y="35"/>
                    <a:pt x="65" y="30"/>
                    <a:pt x="63" y="27"/>
                  </a:cubicBezTo>
                  <a:cubicBezTo>
                    <a:pt x="61" y="24"/>
                    <a:pt x="57" y="22"/>
                    <a:pt x="53" y="22"/>
                  </a:cubicBezTo>
                  <a:cubicBezTo>
                    <a:pt x="49" y="22"/>
                    <a:pt x="44" y="23"/>
                    <a:pt x="40" y="25"/>
                  </a:cubicBezTo>
                  <a:cubicBezTo>
                    <a:pt x="36" y="27"/>
                    <a:pt x="32" y="31"/>
                    <a:pt x="27" y="35"/>
                  </a:cubicBezTo>
                  <a:cubicBezTo>
                    <a:pt x="27" y="117"/>
                    <a:pt x="27" y="117"/>
                    <a:pt x="27" y="117"/>
                  </a:cubicBezTo>
                  <a:lnTo>
                    <a:pt x="0"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en-AU"/>
            </a:p>
          </p:txBody>
        </p:sp>
        <p:sp>
          <p:nvSpPr>
            <p:cNvPr id="18" name="Freeform 9"/>
            <p:cNvSpPr>
              <a:spLocks/>
            </p:cNvSpPr>
            <p:nvPr/>
          </p:nvSpPr>
          <p:spPr bwMode="auto">
            <a:xfrm>
              <a:off x="5946798" y="3279787"/>
              <a:ext cx="174626" cy="296863"/>
            </a:xfrm>
            <a:custGeom>
              <a:avLst/>
              <a:gdLst>
                <a:gd name="T0" fmla="*/ 0 w 110"/>
                <a:gd name="T1" fmla="*/ 187 h 187"/>
                <a:gd name="T2" fmla="*/ 0 w 110"/>
                <a:gd name="T3" fmla="*/ 0 h 187"/>
                <a:gd name="T4" fmla="*/ 32 w 110"/>
                <a:gd name="T5" fmla="*/ 0 h 187"/>
                <a:gd name="T6" fmla="*/ 32 w 110"/>
                <a:gd name="T7" fmla="*/ 107 h 187"/>
                <a:gd name="T8" fmla="*/ 72 w 110"/>
                <a:gd name="T9" fmla="*/ 52 h 187"/>
                <a:gd name="T10" fmla="*/ 107 w 110"/>
                <a:gd name="T11" fmla="*/ 52 h 187"/>
                <a:gd name="T12" fmla="*/ 67 w 110"/>
                <a:gd name="T13" fmla="*/ 100 h 187"/>
                <a:gd name="T14" fmla="*/ 110 w 110"/>
                <a:gd name="T15" fmla="*/ 187 h 187"/>
                <a:gd name="T16" fmla="*/ 75 w 110"/>
                <a:gd name="T17" fmla="*/ 187 h 187"/>
                <a:gd name="T18" fmla="*/ 47 w 110"/>
                <a:gd name="T19" fmla="*/ 125 h 187"/>
                <a:gd name="T20" fmla="*/ 32 w 110"/>
                <a:gd name="T21" fmla="*/ 143 h 187"/>
                <a:gd name="T22" fmla="*/ 32 w 110"/>
                <a:gd name="T23" fmla="*/ 187 h 187"/>
                <a:gd name="T24" fmla="*/ 0 w 110"/>
                <a:gd name="T2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187">
                  <a:moveTo>
                    <a:pt x="0" y="187"/>
                  </a:moveTo>
                  <a:lnTo>
                    <a:pt x="0" y="0"/>
                  </a:lnTo>
                  <a:lnTo>
                    <a:pt x="32" y="0"/>
                  </a:lnTo>
                  <a:lnTo>
                    <a:pt x="32" y="107"/>
                  </a:lnTo>
                  <a:lnTo>
                    <a:pt x="72" y="52"/>
                  </a:lnTo>
                  <a:lnTo>
                    <a:pt x="107" y="52"/>
                  </a:lnTo>
                  <a:lnTo>
                    <a:pt x="67" y="100"/>
                  </a:lnTo>
                  <a:lnTo>
                    <a:pt x="110" y="187"/>
                  </a:lnTo>
                  <a:lnTo>
                    <a:pt x="75" y="187"/>
                  </a:lnTo>
                  <a:lnTo>
                    <a:pt x="47" y="125"/>
                  </a:lnTo>
                  <a:lnTo>
                    <a:pt x="32" y="143"/>
                  </a:lnTo>
                  <a:lnTo>
                    <a:pt x="32" y="187"/>
                  </a:lnTo>
                  <a:lnTo>
                    <a:pt x="0" y="1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en-AU"/>
            </a:p>
          </p:txBody>
        </p:sp>
        <p:sp>
          <p:nvSpPr>
            <p:cNvPr id="19" name="Freeform 10"/>
            <p:cNvSpPr>
              <a:spLocks noEditPoints="1"/>
            </p:cNvSpPr>
            <p:nvPr/>
          </p:nvSpPr>
          <p:spPr bwMode="auto">
            <a:xfrm>
              <a:off x="6159524" y="3281374"/>
              <a:ext cx="187326" cy="295276"/>
            </a:xfrm>
            <a:custGeom>
              <a:avLst/>
              <a:gdLst>
                <a:gd name="T0" fmla="*/ 0 w 102"/>
                <a:gd name="T1" fmla="*/ 158 h 158"/>
                <a:gd name="T2" fmla="*/ 0 w 102"/>
                <a:gd name="T3" fmla="*/ 0 h 158"/>
                <a:gd name="T4" fmla="*/ 46 w 102"/>
                <a:gd name="T5" fmla="*/ 0 h 158"/>
                <a:gd name="T6" fmla="*/ 88 w 102"/>
                <a:gd name="T7" fmla="*/ 10 h 158"/>
                <a:gd name="T8" fmla="*/ 102 w 102"/>
                <a:gd name="T9" fmla="*/ 43 h 158"/>
                <a:gd name="T10" fmla="*/ 89 w 102"/>
                <a:gd name="T11" fmla="*/ 76 h 158"/>
                <a:gd name="T12" fmla="*/ 51 w 102"/>
                <a:gd name="T13" fmla="*/ 87 h 158"/>
                <a:gd name="T14" fmla="*/ 17 w 102"/>
                <a:gd name="T15" fmla="*/ 87 h 158"/>
                <a:gd name="T16" fmla="*/ 17 w 102"/>
                <a:gd name="T17" fmla="*/ 158 h 158"/>
                <a:gd name="T18" fmla="*/ 0 w 102"/>
                <a:gd name="T19" fmla="*/ 158 h 158"/>
                <a:gd name="T20" fmla="*/ 17 w 102"/>
                <a:gd name="T21" fmla="*/ 72 h 158"/>
                <a:gd name="T22" fmla="*/ 44 w 102"/>
                <a:gd name="T23" fmla="*/ 72 h 158"/>
                <a:gd name="T24" fmla="*/ 75 w 102"/>
                <a:gd name="T25" fmla="*/ 66 h 158"/>
                <a:gd name="T26" fmla="*/ 84 w 102"/>
                <a:gd name="T27" fmla="*/ 43 h 158"/>
                <a:gd name="T28" fmla="*/ 74 w 102"/>
                <a:gd name="T29" fmla="*/ 21 h 158"/>
                <a:gd name="T30" fmla="*/ 43 w 102"/>
                <a:gd name="T31" fmla="*/ 15 h 158"/>
                <a:gd name="T32" fmla="*/ 17 w 102"/>
                <a:gd name="T33" fmla="*/ 15 h 158"/>
                <a:gd name="T34" fmla="*/ 17 w 102"/>
                <a:gd name="T35" fmla="*/ 7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158">
                  <a:moveTo>
                    <a:pt x="0" y="158"/>
                  </a:moveTo>
                  <a:cubicBezTo>
                    <a:pt x="0" y="0"/>
                    <a:pt x="0" y="0"/>
                    <a:pt x="0" y="0"/>
                  </a:cubicBezTo>
                  <a:cubicBezTo>
                    <a:pt x="46" y="0"/>
                    <a:pt x="46" y="0"/>
                    <a:pt x="46" y="0"/>
                  </a:cubicBezTo>
                  <a:cubicBezTo>
                    <a:pt x="65" y="0"/>
                    <a:pt x="79" y="3"/>
                    <a:pt x="88" y="10"/>
                  </a:cubicBezTo>
                  <a:cubicBezTo>
                    <a:pt x="97" y="17"/>
                    <a:pt x="102" y="28"/>
                    <a:pt x="102" y="43"/>
                  </a:cubicBezTo>
                  <a:cubicBezTo>
                    <a:pt x="102" y="57"/>
                    <a:pt x="97" y="68"/>
                    <a:pt x="89" y="76"/>
                  </a:cubicBezTo>
                  <a:cubicBezTo>
                    <a:pt x="80" y="83"/>
                    <a:pt x="67" y="87"/>
                    <a:pt x="51" y="87"/>
                  </a:cubicBezTo>
                  <a:cubicBezTo>
                    <a:pt x="17" y="87"/>
                    <a:pt x="17" y="87"/>
                    <a:pt x="17" y="87"/>
                  </a:cubicBezTo>
                  <a:cubicBezTo>
                    <a:pt x="17" y="158"/>
                    <a:pt x="17" y="158"/>
                    <a:pt x="17" y="158"/>
                  </a:cubicBezTo>
                  <a:lnTo>
                    <a:pt x="0" y="158"/>
                  </a:lnTo>
                  <a:close/>
                  <a:moveTo>
                    <a:pt x="17" y="72"/>
                  </a:moveTo>
                  <a:cubicBezTo>
                    <a:pt x="44" y="72"/>
                    <a:pt x="44" y="72"/>
                    <a:pt x="44" y="72"/>
                  </a:cubicBezTo>
                  <a:cubicBezTo>
                    <a:pt x="59" y="72"/>
                    <a:pt x="69" y="70"/>
                    <a:pt x="75" y="66"/>
                  </a:cubicBezTo>
                  <a:cubicBezTo>
                    <a:pt x="81" y="61"/>
                    <a:pt x="84" y="53"/>
                    <a:pt x="84" y="43"/>
                  </a:cubicBezTo>
                  <a:cubicBezTo>
                    <a:pt x="84" y="33"/>
                    <a:pt x="81" y="25"/>
                    <a:pt x="74" y="21"/>
                  </a:cubicBezTo>
                  <a:cubicBezTo>
                    <a:pt x="68" y="17"/>
                    <a:pt x="58" y="15"/>
                    <a:pt x="43" y="15"/>
                  </a:cubicBezTo>
                  <a:cubicBezTo>
                    <a:pt x="17" y="15"/>
                    <a:pt x="17" y="15"/>
                    <a:pt x="17" y="15"/>
                  </a:cubicBezTo>
                  <a:lnTo>
                    <a:pt x="1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en-AU"/>
            </a:p>
          </p:txBody>
        </p:sp>
        <p:sp>
          <p:nvSpPr>
            <p:cNvPr id="20" name="Rectangle 11"/>
            <p:cNvSpPr>
              <a:spLocks noChangeArrowheads="1"/>
            </p:cNvSpPr>
            <p:nvPr/>
          </p:nvSpPr>
          <p:spPr bwMode="auto">
            <a:xfrm>
              <a:off x="6391299" y="3281374"/>
              <a:ext cx="30163" cy="2952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endParaRPr lang="en-AU"/>
            </a:p>
          </p:txBody>
        </p:sp>
        <p:sp>
          <p:nvSpPr>
            <p:cNvPr id="21" name="Freeform 12"/>
            <p:cNvSpPr>
              <a:spLocks noEditPoints="1"/>
            </p:cNvSpPr>
            <p:nvPr/>
          </p:nvSpPr>
          <p:spPr bwMode="auto">
            <a:xfrm>
              <a:off x="6472262" y="3360749"/>
              <a:ext cx="160338" cy="219076"/>
            </a:xfrm>
            <a:custGeom>
              <a:avLst/>
              <a:gdLst>
                <a:gd name="T0" fmla="*/ 68 w 87"/>
                <a:gd name="T1" fmla="*/ 101 h 118"/>
                <a:gd name="T2" fmla="*/ 51 w 87"/>
                <a:gd name="T3" fmla="*/ 113 h 118"/>
                <a:gd name="T4" fmla="*/ 32 w 87"/>
                <a:gd name="T5" fmla="*/ 118 h 118"/>
                <a:gd name="T6" fmla="*/ 9 w 87"/>
                <a:gd name="T7" fmla="*/ 109 h 118"/>
                <a:gd name="T8" fmla="*/ 0 w 87"/>
                <a:gd name="T9" fmla="*/ 86 h 118"/>
                <a:gd name="T10" fmla="*/ 16 w 87"/>
                <a:gd name="T11" fmla="*/ 58 h 118"/>
                <a:gd name="T12" fmla="*/ 69 w 87"/>
                <a:gd name="T13" fmla="*/ 40 h 118"/>
                <a:gd name="T14" fmla="*/ 69 w 87"/>
                <a:gd name="T15" fmla="*/ 31 h 118"/>
                <a:gd name="T16" fmla="*/ 62 w 87"/>
                <a:gd name="T17" fmla="*/ 18 h 118"/>
                <a:gd name="T18" fmla="*/ 46 w 87"/>
                <a:gd name="T19" fmla="*/ 13 h 118"/>
                <a:gd name="T20" fmla="*/ 29 w 87"/>
                <a:gd name="T21" fmla="*/ 18 h 118"/>
                <a:gd name="T22" fmla="*/ 18 w 87"/>
                <a:gd name="T23" fmla="*/ 31 h 118"/>
                <a:gd name="T24" fmla="*/ 4 w 87"/>
                <a:gd name="T25" fmla="*/ 24 h 118"/>
                <a:gd name="T26" fmla="*/ 21 w 87"/>
                <a:gd name="T27" fmla="*/ 6 h 118"/>
                <a:gd name="T28" fmla="*/ 47 w 87"/>
                <a:gd name="T29" fmla="*/ 0 h 118"/>
                <a:gd name="T30" fmla="*/ 75 w 87"/>
                <a:gd name="T31" fmla="*/ 8 h 118"/>
                <a:gd name="T32" fmla="*/ 85 w 87"/>
                <a:gd name="T33" fmla="*/ 34 h 118"/>
                <a:gd name="T34" fmla="*/ 85 w 87"/>
                <a:gd name="T35" fmla="*/ 97 h 118"/>
                <a:gd name="T36" fmla="*/ 86 w 87"/>
                <a:gd name="T37" fmla="*/ 106 h 118"/>
                <a:gd name="T38" fmla="*/ 87 w 87"/>
                <a:gd name="T39" fmla="*/ 114 h 118"/>
                <a:gd name="T40" fmla="*/ 87 w 87"/>
                <a:gd name="T41" fmla="*/ 116 h 118"/>
                <a:gd name="T42" fmla="*/ 70 w 87"/>
                <a:gd name="T43" fmla="*/ 116 h 118"/>
                <a:gd name="T44" fmla="*/ 68 w 87"/>
                <a:gd name="T45" fmla="*/ 101 h 118"/>
                <a:gd name="T46" fmla="*/ 69 w 87"/>
                <a:gd name="T47" fmla="*/ 86 h 118"/>
                <a:gd name="T48" fmla="*/ 69 w 87"/>
                <a:gd name="T49" fmla="*/ 55 h 118"/>
                <a:gd name="T50" fmla="*/ 28 w 87"/>
                <a:gd name="T51" fmla="*/ 68 h 118"/>
                <a:gd name="T52" fmla="*/ 16 w 87"/>
                <a:gd name="T53" fmla="*/ 87 h 118"/>
                <a:gd name="T54" fmla="*/ 21 w 87"/>
                <a:gd name="T55" fmla="*/ 99 h 118"/>
                <a:gd name="T56" fmla="*/ 35 w 87"/>
                <a:gd name="T57" fmla="*/ 104 h 118"/>
                <a:gd name="T58" fmla="*/ 50 w 87"/>
                <a:gd name="T59" fmla="*/ 99 h 118"/>
                <a:gd name="T60" fmla="*/ 69 w 87"/>
                <a:gd name="T61" fmla="*/ 8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7" h="118">
                  <a:moveTo>
                    <a:pt x="68" y="101"/>
                  </a:moveTo>
                  <a:cubicBezTo>
                    <a:pt x="63" y="106"/>
                    <a:pt x="57" y="111"/>
                    <a:pt x="51" y="113"/>
                  </a:cubicBezTo>
                  <a:cubicBezTo>
                    <a:pt x="45" y="116"/>
                    <a:pt x="39" y="118"/>
                    <a:pt x="32" y="118"/>
                  </a:cubicBezTo>
                  <a:cubicBezTo>
                    <a:pt x="23" y="118"/>
                    <a:pt x="15" y="115"/>
                    <a:pt x="9" y="109"/>
                  </a:cubicBezTo>
                  <a:cubicBezTo>
                    <a:pt x="3" y="103"/>
                    <a:pt x="0" y="96"/>
                    <a:pt x="0" y="86"/>
                  </a:cubicBezTo>
                  <a:cubicBezTo>
                    <a:pt x="0" y="74"/>
                    <a:pt x="6" y="65"/>
                    <a:pt x="16" y="58"/>
                  </a:cubicBezTo>
                  <a:cubicBezTo>
                    <a:pt x="27" y="50"/>
                    <a:pt x="44" y="44"/>
                    <a:pt x="69" y="40"/>
                  </a:cubicBezTo>
                  <a:cubicBezTo>
                    <a:pt x="69" y="31"/>
                    <a:pt x="69" y="31"/>
                    <a:pt x="69" y="31"/>
                  </a:cubicBezTo>
                  <a:cubicBezTo>
                    <a:pt x="69" y="26"/>
                    <a:pt x="67" y="22"/>
                    <a:pt x="62" y="18"/>
                  </a:cubicBezTo>
                  <a:cubicBezTo>
                    <a:pt x="58" y="15"/>
                    <a:pt x="53" y="13"/>
                    <a:pt x="46" y="13"/>
                  </a:cubicBezTo>
                  <a:cubicBezTo>
                    <a:pt x="40" y="13"/>
                    <a:pt x="34" y="15"/>
                    <a:pt x="29" y="18"/>
                  </a:cubicBezTo>
                  <a:cubicBezTo>
                    <a:pt x="25" y="21"/>
                    <a:pt x="21" y="25"/>
                    <a:pt x="18" y="31"/>
                  </a:cubicBezTo>
                  <a:cubicBezTo>
                    <a:pt x="4" y="24"/>
                    <a:pt x="4" y="24"/>
                    <a:pt x="4" y="24"/>
                  </a:cubicBezTo>
                  <a:cubicBezTo>
                    <a:pt x="8" y="16"/>
                    <a:pt x="14" y="10"/>
                    <a:pt x="21" y="6"/>
                  </a:cubicBezTo>
                  <a:cubicBezTo>
                    <a:pt x="28" y="2"/>
                    <a:pt x="37" y="0"/>
                    <a:pt x="47" y="0"/>
                  </a:cubicBezTo>
                  <a:cubicBezTo>
                    <a:pt x="59" y="0"/>
                    <a:pt x="68" y="3"/>
                    <a:pt x="75" y="8"/>
                  </a:cubicBezTo>
                  <a:cubicBezTo>
                    <a:pt x="82" y="14"/>
                    <a:pt x="85" y="23"/>
                    <a:pt x="85" y="34"/>
                  </a:cubicBezTo>
                  <a:cubicBezTo>
                    <a:pt x="85" y="97"/>
                    <a:pt x="85" y="97"/>
                    <a:pt x="85" y="97"/>
                  </a:cubicBezTo>
                  <a:cubicBezTo>
                    <a:pt x="85" y="100"/>
                    <a:pt x="85" y="103"/>
                    <a:pt x="86" y="106"/>
                  </a:cubicBezTo>
                  <a:cubicBezTo>
                    <a:pt x="86" y="109"/>
                    <a:pt x="87" y="112"/>
                    <a:pt x="87" y="114"/>
                  </a:cubicBezTo>
                  <a:cubicBezTo>
                    <a:pt x="87" y="116"/>
                    <a:pt x="87" y="116"/>
                    <a:pt x="87" y="116"/>
                  </a:cubicBezTo>
                  <a:cubicBezTo>
                    <a:pt x="70" y="116"/>
                    <a:pt x="70" y="116"/>
                    <a:pt x="70" y="116"/>
                  </a:cubicBezTo>
                  <a:lnTo>
                    <a:pt x="68" y="101"/>
                  </a:lnTo>
                  <a:close/>
                  <a:moveTo>
                    <a:pt x="69" y="86"/>
                  </a:moveTo>
                  <a:cubicBezTo>
                    <a:pt x="69" y="55"/>
                    <a:pt x="69" y="55"/>
                    <a:pt x="69" y="55"/>
                  </a:cubicBezTo>
                  <a:cubicBezTo>
                    <a:pt x="50" y="58"/>
                    <a:pt x="36" y="63"/>
                    <a:pt x="28" y="68"/>
                  </a:cubicBezTo>
                  <a:cubicBezTo>
                    <a:pt x="20" y="73"/>
                    <a:pt x="16" y="79"/>
                    <a:pt x="16" y="87"/>
                  </a:cubicBezTo>
                  <a:cubicBezTo>
                    <a:pt x="16" y="92"/>
                    <a:pt x="18" y="96"/>
                    <a:pt x="21" y="99"/>
                  </a:cubicBezTo>
                  <a:cubicBezTo>
                    <a:pt x="24" y="102"/>
                    <a:pt x="29" y="104"/>
                    <a:pt x="35" y="104"/>
                  </a:cubicBezTo>
                  <a:cubicBezTo>
                    <a:pt x="40" y="104"/>
                    <a:pt x="45" y="102"/>
                    <a:pt x="50" y="99"/>
                  </a:cubicBezTo>
                  <a:cubicBezTo>
                    <a:pt x="56" y="96"/>
                    <a:pt x="62" y="92"/>
                    <a:pt x="69" y="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en-AU"/>
            </a:p>
          </p:txBody>
        </p:sp>
        <p:sp>
          <p:nvSpPr>
            <p:cNvPr id="22" name="Freeform 13"/>
            <p:cNvSpPr>
              <a:spLocks/>
            </p:cNvSpPr>
            <p:nvPr/>
          </p:nvSpPr>
          <p:spPr bwMode="auto">
            <a:xfrm>
              <a:off x="6673876" y="3357574"/>
              <a:ext cx="163513" cy="222251"/>
            </a:xfrm>
            <a:custGeom>
              <a:avLst/>
              <a:gdLst>
                <a:gd name="T0" fmla="*/ 89 w 89"/>
                <a:gd name="T1" fmla="*/ 89 h 119"/>
                <a:gd name="T2" fmla="*/ 71 w 89"/>
                <a:gd name="T3" fmla="*/ 112 h 119"/>
                <a:gd name="T4" fmla="*/ 46 w 89"/>
                <a:gd name="T5" fmla="*/ 119 h 119"/>
                <a:gd name="T6" fmla="*/ 12 w 89"/>
                <a:gd name="T7" fmla="*/ 104 h 119"/>
                <a:gd name="T8" fmla="*/ 0 w 89"/>
                <a:gd name="T9" fmla="*/ 60 h 119"/>
                <a:gd name="T10" fmla="*/ 12 w 89"/>
                <a:gd name="T11" fmla="*/ 16 h 119"/>
                <a:gd name="T12" fmla="*/ 46 w 89"/>
                <a:gd name="T13" fmla="*/ 0 h 119"/>
                <a:gd name="T14" fmla="*/ 71 w 89"/>
                <a:gd name="T15" fmla="*/ 8 h 119"/>
                <a:gd name="T16" fmla="*/ 87 w 89"/>
                <a:gd name="T17" fmla="*/ 31 h 119"/>
                <a:gd name="T18" fmla="*/ 71 w 89"/>
                <a:gd name="T19" fmla="*/ 36 h 119"/>
                <a:gd name="T20" fmla="*/ 61 w 89"/>
                <a:gd name="T21" fmla="*/ 20 h 119"/>
                <a:gd name="T22" fmla="*/ 45 w 89"/>
                <a:gd name="T23" fmla="*/ 14 h 119"/>
                <a:gd name="T24" fmla="*/ 23 w 89"/>
                <a:gd name="T25" fmla="*/ 26 h 119"/>
                <a:gd name="T26" fmla="*/ 16 w 89"/>
                <a:gd name="T27" fmla="*/ 60 h 119"/>
                <a:gd name="T28" fmla="*/ 24 w 89"/>
                <a:gd name="T29" fmla="*/ 94 h 119"/>
                <a:gd name="T30" fmla="*/ 46 w 89"/>
                <a:gd name="T31" fmla="*/ 105 h 119"/>
                <a:gd name="T32" fmla="*/ 63 w 89"/>
                <a:gd name="T33" fmla="*/ 99 h 119"/>
                <a:gd name="T34" fmla="*/ 76 w 89"/>
                <a:gd name="T35" fmla="*/ 82 h 119"/>
                <a:gd name="T36" fmla="*/ 89 w 89"/>
                <a:gd name="T37" fmla="*/ 8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119">
                  <a:moveTo>
                    <a:pt x="89" y="89"/>
                  </a:moveTo>
                  <a:cubicBezTo>
                    <a:pt x="85" y="99"/>
                    <a:pt x="79" y="107"/>
                    <a:pt x="71" y="112"/>
                  </a:cubicBezTo>
                  <a:cubicBezTo>
                    <a:pt x="64" y="117"/>
                    <a:pt x="56" y="119"/>
                    <a:pt x="46" y="119"/>
                  </a:cubicBezTo>
                  <a:cubicBezTo>
                    <a:pt x="31" y="119"/>
                    <a:pt x="19" y="114"/>
                    <a:pt x="12" y="104"/>
                  </a:cubicBezTo>
                  <a:cubicBezTo>
                    <a:pt x="4" y="94"/>
                    <a:pt x="0" y="79"/>
                    <a:pt x="0" y="60"/>
                  </a:cubicBezTo>
                  <a:cubicBezTo>
                    <a:pt x="0" y="41"/>
                    <a:pt x="4" y="27"/>
                    <a:pt x="12" y="16"/>
                  </a:cubicBezTo>
                  <a:cubicBezTo>
                    <a:pt x="20" y="6"/>
                    <a:pt x="31" y="0"/>
                    <a:pt x="46" y="0"/>
                  </a:cubicBezTo>
                  <a:cubicBezTo>
                    <a:pt x="56" y="0"/>
                    <a:pt x="64" y="3"/>
                    <a:pt x="71" y="8"/>
                  </a:cubicBezTo>
                  <a:cubicBezTo>
                    <a:pt x="78" y="14"/>
                    <a:pt x="84" y="21"/>
                    <a:pt x="87" y="31"/>
                  </a:cubicBezTo>
                  <a:cubicBezTo>
                    <a:pt x="71" y="36"/>
                    <a:pt x="71" y="36"/>
                    <a:pt x="71" y="36"/>
                  </a:cubicBezTo>
                  <a:cubicBezTo>
                    <a:pt x="69" y="29"/>
                    <a:pt x="66" y="24"/>
                    <a:pt x="61" y="20"/>
                  </a:cubicBezTo>
                  <a:cubicBezTo>
                    <a:pt x="57" y="16"/>
                    <a:pt x="51" y="14"/>
                    <a:pt x="45" y="14"/>
                  </a:cubicBezTo>
                  <a:cubicBezTo>
                    <a:pt x="36" y="14"/>
                    <a:pt x="29" y="18"/>
                    <a:pt x="23" y="26"/>
                  </a:cubicBezTo>
                  <a:cubicBezTo>
                    <a:pt x="18" y="34"/>
                    <a:pt x="16" y="45"/>
                    <a:pt x="16" y="60"/>
                  </a:cubicBezTo>
                  <a:cubicBezTo>
                    <a:pt x="16" y="75"/>
                    <a:pt x="18" y="86"/>
                    <a:pt x="24" y="94"/>
                  </a:cubicBezTo>
                  <a:cubicBezTo>
                    <a:pt x="29" y="102"/>
                    <a:pt x="36" y="105"/>
                    <a:pt x="46" y="105"/>
                  </a:cubicBezTo>
                  <a:cubicBezTo>
                    <a:pt x="52" y="105"/>
                    <a:pt x="58" y="103"/>
                    <a:pt x="63" y="99"/>
                  </a:cubicBezTo>
                  <a:cubicBezTo>
                    <a:pt x="68" y="95"/>
                    <a:pt x="73" y="90"/>
                    <a:pt x="76" y="82"/>
                  </a:cubicBezTo>
                  <a:lnTo>
                    <a:pt x="89" y="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en-AU"/>
            </a:p>
          </p:txBody>
        </p:sp>
        <p:sp>
          <p:nvSpPr>
            <p:cNvPr id="23" name="Freeform 14"/>
            <p:cNvSpPr>
              <a:spLocks noEditPoints="1"/>
            </p:cNvSpPr>
            <p:nvPr/>
          </p:nvSpPr>
          <p:spPr bwMode="auto">
            <a:xfrm>
              <a:off x="6864376" y="3360749"/>
              <a:ext cx="166688" cy="219076"/>
            </a:xfrm>
            <a:custGeom>
              <a:avLst/>
              <a:gdLst>
                <a:gd name="T0" fmla="*/ 80 w 91"/>
                <a:gd name="T1" fmla="*/ 84 h 118"/>
                <a:gd name="T2" fmla="*/ 91 w 91"/>
                <a:gd name="T3" fmla="*/ 91 h 118"/>
                <a:gd name="T4" fmla="*/ 73 w 91"/>
                <a:gd name="T5" fmla="*/ 111 h 118"/>
                <a:gd name="T6" fmla="*/ 46 w 91"/>
                <a:gd name="T7" fmla="*/ 118 h 118"/>
                <a:gd name="T8" fmla="*/ 12 w 91"/>
                <a:gd name="T9" fmla="*/ 103 h 118"/>
                <a:gd name="T10" fmla="*/ 0 w 91"/>
                <a:gd name="T11" fmla="*/ 59 h 118"/>
                <a:gd name="T12" fmla="*/ 12 w 91"/>
                <a:gd name="T13" fmla="*/ 15 h 118"/>
                <a:gd name="T14" fmla="*/ 44 w 91"/>
                <a:gd name="T15" fmla="*/ 0 h 118"/>
                <a:gd name="T16" fmla="*/ 77 w 91"/>
                <a:gd name="T17" fmla="*/ 15 h 118"/>
                <a:gd name="T18" fmla="*/ 89 w 91"/>
                <a:gd name="T19" fmla="*/ 57 h 118"/>
                <a:gd name="T20" fmla="*/ 89 w 91"/>
                <a:gd name="T21" fmla="*/ 62 h 118"/>
                <a:gd name="T22" fmla="*/ 16 w 91"/>
                <a:gd name="T23" fmla="*/ 62 h 118"/>
                <a:gd name="T24" fmla="*/ 16 w 91"/>
                <a:gd name="T25" fmla="*/ 66 h 118"/>
                <a:gd name="T26" fmla="*/ 25 w 91"/>
                <a:gd name="T27" fmla="*/ 94 h 118"/>
                <a:gd name="T28" fmla="*/ 47 w 91"/>
                <a:gd name="T29" fmla="*/ 104 h 118"/>
                <a:gd name="T30" fmla="*/ 66 w 91"/>
                <a:gd name="T31" fmla="*/ 99 h 118"/>
                <a:gd name="T32" fmla="*/ 80 w 91"/>
                <a:gd name="T33" fmla="*/ 84 h 118"/>
                <a:gd name="T34" fmla="*/ 16 w 91"/>
                <a:gd name="T35" fmla="*/ 48 h 118"/>
                <a:gd name="T36" fmla="*/ 72 w 91"/>
                <a:gd name="T37" fmla="*/ 48 h 118"/>
                <a:gd name="T38" fmla="*/ 64 w 91"/>
                <a:gd name="T39" fmla="*/ 23 h 118"/>
                <a:gd name="T40" fmla="*/ 45 w 91"/>
                <a:gd name="T41" fmla="*/ 13 h 118"/>
                <a:gd name="T42" fmla="*/ 24 w 91"/>
                <a:gd name="T43" fmla="*/ 22 h 118"/>
                <a:gd name="T44" fmla="*/ 16 w 91"/>
                <a:gd name="T45"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 h="118">
                  <a:moveTo>
                    <a:pt x="80" y="84"/>
                  </a:moveTo>
                  <a:cubicBezTo>
                    <a:pt x="91" y="91"/>
                    <a:pt x="91" y="91"/>
                    <a:pt x="91" y="91"/>
                  </a:cubicBezTo>
                  <a:cubicBezTo>
                    <a:pt x="87" y="100"/>
                    <a:pt x="81" y="107"/>
                    <a:pt x="73" y="111"/>
                  </a:cubicBezTo>
                  <a:cubicBezTo>
                    <a:pt x="66" y="116"/>
                    <a:pt x="57" y="118"/>
                    <a:pt x="46" y="118"/>
                  </a:cubicBezTo>
                  <a:cubicBezTo>
                    <a:pt x="31" y="118"/>
                    <a:pt x="19" y="113"/>
                    <a:pt x="12" y="103"/>
                  </a:cubicBezTo>
                  <a:cubicBezTo>
                    <a:pt x="4" y="93"/>
                    <a:pt x="0" y="78"/>
                    <a:pt x="0" y="59"/>
                  </a:cubicBezTo>
                  <a:cubicBezTo>
                    <a:pt x="0" y="40"/>
                    <a:pt x="4" y="26"/>
                    <a:pt x="12" y="15"/>
                  </a:cubicBezTo>
                  <a:cubicBezTo>
                    <a:pt x="20" y="5"/>
                    <a:pt x="30" y="0"/>
                    <a:pt x="44" y="0"/>
                  </a:cubicBezTo>
                  <a:cubicBezTo>
                    <a:pt x="58" y="0"/>
                    <a:pt x="69" y="5"/>
                    <a:pt x="77" y="15"/>
                  </a:cubicBezTo>
                  <a:cubicBezTo>
                    <a:pt x="85" y="25"/>
                    <a:pt x="89" y="39"/>
                    <a:pt x="89" y="57"/>
                  </a:cubicBezTo>
                  <a:cubicBezTo>
                    <a:pt x="89" y="62"/>
                    <a:pt x="89" y="62"/>
                    <a:pt x="89" y="62"/>
                  </a:cubicBezTo>
                  <a:cubicBezTo>
                    <a:pt x="16" y="62"/>
                    <a:pt x="16" y="62"/>
                    <a:pt x="16" y="62"/>
                  </a:cubicBezTo>
                  <a:cubicBezTo>
                    <a:pt x="16" y="66"/>
                    <a:pt x="16" y="66"/>
                    <a:pt x="16" y="66"/>
                  </a:cubicBezTo>
                  <a:cubicBezTo>
                    <a:pt x="16" y="78"/>
                    <a:pt x="19" y="87"/>
                    <a:pt x="25" y="94"/>
                  </a:cubicBezTo>
                  <a:cubicBezTo>
                    <a:pt x="30" y="101"/>
                    <a:pt x="38" y="104"/>
                    <a:pt x="47" y="104"/>
                  </a:cubicBezTo>
                  <a:cubicBezTo>
                    <a:pt x="54" y="104"/>
                    <a:pt x="61" y="103"/>
                    <a:pt x="66" y="99"/>
                  </a:cubicBezTo>
                  <a:cubicBezTo>
                    <a:pt x="72" y="96"/>
                    <a:pt x="76" y="90"/>
                    <a:pt x="80" y="84"/>
                  </a:cubicBezTo>
                  <a:close/>
                  <a:moveTo>
                    <a:pt x="16" y="48"/>
                  </a:moveTo>
                  <a:cubicBezTo>
                    <a:pt x="72" y="48"/>
                    <a:pt x="72" y="48"/>
                    <a:pt x="72" y="48"/>
                  </a:cubicBezTo>
                  <a:cubicBezTo>
                    <a:pt x="72" y="37"/>
                    <a:pt x="69" y="29"/>
                    <a:pt x="64" y="23"/>
                  </a:cubicBezTo>
                  <a:cubicBezTo>
                    <a:pt x="59" y="16"/>
                    <a:pt x="53" y="13"/>
                    <a:pt x="45" y="13"/>
                  </a:cubicBezTo>
                  <a:cubicBezTo>
                    <a:pt x="36" y="13"/>
                    <a:pt x="29" y="16"/>
                    <a:pt x="24" y="22"/>
                  </a:cubicBezTo>
                  <a:cubicBezTo>
                    <a:pt x="19" y="29"/>
                    <a:pt x="17" y="37"/>
                    <a:pt x="16" y="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30093981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P Shell">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8425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P Shell">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5476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898524" y="898452"/>
            <a:ext cx="8896351" cy="376484"/>
          </a:xfrm>
          <a:prstGeom prst="rect">
            <a:avLst/>
          </a:prstGeom>
        </p:spPr>
        <p:txBody>
          <a:bodyPr vert="horz" lIns="0" tIns="0" rIns="0" bIns="0" rtlCol="0" anchor="t" anchorCtr="0">
            <a:noAutofit/>
          </a:bodyPr>
          <a:lstStyle/>
          <a:p>
            <a:r>
              <a:rPr lang="en-US"/>
              <a:t>Click to edit Master title style</a:t>
            </a:r>
            <a:endParaRPr lang="en-AU" dirty="0"/>
          </a:p>
        </p:txBody>
      </p:sp>
    </p:spTree>
    <p:extLst>
      <p:ext uri="{BB962C8B-B14F-4D97-AF65-F5344CB8AC3E}">
        <p14:creationId xmlns:p14="http://schemas.microsoft.com/office/powerpoint/2010/main" val="34294125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898525" y="898452"/>
            <a:ext cx="676275" cy="587448"/>
          </a:xfrm>
          <a:prstGeom prst="rect">
            <a:avLst/>
          </a:prstGeom>
        </p:spPr>
        <p:txBody>
          <a:bodyPr vert="horz" lIns="0" tIns="0" rIns="0" bIns="0" rtlCol="0" anchor="t" anchorCtr="0">
            <a:noAutofit/>
          </a:bodyPr>
          <a:lstStyle>
            <a:lvl1pPr>
              <a:defRPr>
                <a:solidFill>
                  <a:schemeClr val="accent5"/>
                </a:solidFill>
              </a:defRPr>
            </a:lvl1pPr>
          </a:lstStyle>
          <a:p>
            <a:r>
              <a:rPr lang="en-US" dirty="0"/>
              <a:t>01</a:t>
            </a:r>
            <a:endParaRPr lang="en-AU" dirty="0"/>
          </a:p>
        </p:txBody>
      </p:sp>
      <p:sp>
        <p:nvSpPr>
          <p:cNvPr id="16" name="Text Placeholder 15">
            <a:extLst>
              <a:ext uri="{FF2B5EF4-FFF2-40B4-BE49-F238E27FC236}">
                <a16:creationId xmlns:a16="http://schemas.microsoft.com/office/drawing/2014/main" id="{65CE98FD-F374-4B2E-9E81-5373CEAADA34}"/>
              </a:ext>
            </a:extLst>
          </p:cNvPr>
          <p:cNvSpPr>
            <a:spLocks noGrp="1"/>
          </p:cNvSpPr>
          <p:nvPr>
            <p:ph type="body" sz="quarter" idx="10"/>
          </p:nvPr>
        </p:nvSpPr>
        <p:spPr>
          <a:xfrm>
            <a:off x="898525" y="2975430"/>
            <a:ext cx="5629275" cy="33822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Text Placeholder 18">
            <a:extLst>
              <a:ext uri="{FF2B5EF4-FFF2-40B4-BE49-F238E27FC236}">
                <a16:creationId xmlns:a16="http://schemas.microsoft.com/office/drawing/2014/main" id="{A231C858-8309-4F82-A349-BC411708E246}"/>
              </a:ext>
            </a:extLst>
          </p:cNvPr>
          <p:cNvSpPr>
            <a:spLocks noGrp="1"/>
          </p:cNvSpPr>
          <p:nvPr>
            <p:ph type="body" sz="quarter" idx="11"/>
          </p:nvPr>
        </p:nvSpPr>
        <p:spPr>
          <a:xfrm>
            <a:off x="1574800" y="898452"/>
            <a:ext cx="4953000" cy="1921652"/>
          </a:xfrm>
        </p:spPr>
        <p:txBody>
          <a:bodyPr vert="horz" lIns="0" tIns="0" rIns="0" bIns="0" rtlCol="0" anchor="t" anchorCtr="0">
            <a:noAutofit/>
          </a:bodyPr>
          <a:lstStyle>
            <a:lvl1pPr>
              <a:defRPr lang="en-US" sz="3000" b="0" smtClean="0">
                <a:solidFill>
                  <a:schemeClr val="tx2"/>
                </a:solidFill>
                <a:latin typeface="+mj-lt"/>
                <a:ea typeface="+mj-ea"/>
                <a:cs typeface="+mj-cs"/>
              </a:defRPr>
            </a:lvl1pPr>
            <a:lvl2pPr>
              <a:defRPr lang="en-US" sz="2100" smtClean="0">
                <a:solidFill>
                  <a:schemeClr val="tx2"/>
                </a:solidFill>
              </a:defRPr>
            </a:lvl2pPr>
            <a:lvl3pPr>
              <a:defRPr lang="en-US" sz="2100" smtClean="0">
                <a:solidFill>
                  <a:schemeClr val="tx2"/>
                </a:solidFill>
              </a:defRPr>
            </a:lvl3pPr>
            <a:lvl4pPr>
              <a:defRPr lang="en-US" sz="2100" smtClean="0">
                <a:solidFill>
                  <a:schemeClr val="tx2"/>
                </a:solidFill>
              </a:defRPr>
            </a:lvl4pPr>
            <a:lvl5pPr>
              <a:defRPr lang="en-AU" sz="2100">
                <a:solidFill>
                  <a:schemeClr val="tx2"/>
                </a:solidFill>
              </a:defRPr>
            </a:lvl5pPr>
          </a:lstStyle>
          <a:p>
            <a:pPr lvl="0">
              <a:lnSpc>
                <a:spcPct val="90000"/>
              </a:lnSpc>
              <a:spcBef>
                <a:spcPct val="0"/>
              </a:spcBef>
            </a:pPr>
            <a:r>
              <a:rPr lang="en-US" dirty="0"/>
              <a:t>Edit Master text styles</a:t>
            </a:r>
          </a:p>
        </p:txBody>
      </p:sp>
      <p:sp>
        <p:nvSpPr>
          <p:cNvPr id="20" name="Text Placeholder 15">
            <a:extLst>
              <a:ext uri="{FF2B5EF4-FFF2-40B4-BE49-F238E27FC236}">
                <a16:creationId xmlns:a16="http://schemas.microsoft.com/office/drawing/2014/main" id="{484FEB87-5A26-4359-9696-6AD0B62752C9}"/>
              </a:ext>
            </a:extLst>
          </p:cNvPr>
          <p:cNvSpPr>
            <a:spLocks noGrp="1"/>
          </p:cNvSpPr>
          <p:nvPr>
            <p:ph type="body" sz="quarter" idx="12"/>
          </p:nvPr>
        </p:nvSpPr>
        <p:spPr>
          <a:xfrm>
            <a:off x="7569201" y="1309942"/>
            <a:ext cx="2527300" cy="602216"/>
          </a:xfrm>
          <a:noFill/>
        </p:spPr>
        <p:txBody>
          <a:bodyPr wrap="square" lIns="0" tIns="0" rIns="0" bIns="0" rtlCol="0">
            <a:spAutoFit/>
          </a:bodyPr>
          <a:lstStyle>
            <a:lvl1pPr>
              <a:lnSpc>
                <a:spcPct val="110000"/>
              </a:lnSpc>
              <a:spcBef>
                <a:spcPts val="1000"/>
              </a:spcBef>
              <a:defRPr lang="en-US" sz="1400" i="1" dirty="0" smtClean="0">
                <a:solidFill>
                  <a:schemeClr val="accent5">
                    <a:lumMod val="75000"/>
                  </a:schemeClr>
                </a:solidFill>
              </a:defRPr>
            </a:lvl1pPr>
          </a:lstStyle>
          <a:p>
            <a:pPr lvl="0" defTabSz="1041768"/>
            <a:r>
              <a:rPr lang="en-US" dirty="0"/>
              <a:t>Edit Master text styles</a:t>
            </a:r>
          </a:p>
          <a:p>
            <a:pPr>
              <a:lnSpc>
                <a:spcPct val="110000"/>
              </a:lnSpc>
              <a:spcBef>
                <a:spcPts val="1000"/>
              </a:spcBef>
            </a:pPr>
            <a:r>
              <a:rPr lang="en-AU" sz="1400" i="1" dirty="0">
                <a:solidFill>
                  <a:schemeClr val="accent5">
                    <a:lumMod val="60000"/>
                    <a:lumOff val="40000"/>
                  </a:schemeClr>
                </a:solidFill>
              </a:rPr>
              <a:t>- code</a:t>
            </a:r>
          </a:p>
        </p:txBody>
      </p:sp>
      <p:sp>
        <p:nvSpPr>
          <p:cNvPr id="21" name="Text Placeholder 15">
            <a:extLst>
              <a:ext uri="{FF2B5EF4-FFF2-40B4-BE49-F238E27FC236}">
                <a16:creationId xmlns:a16="http://schemas.microsoft.com/office/drawing/2014/main" id="{D8F08A0D-6A76-4E59-AD4B-A51D083CE7CB}"/>
              </a:ext>
            </a:extLst>
          </p:cNvPr>
          <p:cNvSpPr>
            <a:spLocks noGrp="1"/>
          </p:cNvSpPr>
          <p:nvPr>
            <p:ph type="body" sz="quarter" idx="13"/>
          </p:nvPr>
        </p:nvSpPr>
        <p:spPr>
          <a:xfrm>
            <a:off x="7569201" y="3037965"/>
            <a:ext cx="2527300" cy="602216"/>
          </a:xfrm>
          <a:noFill/>
        </p:spPr>
        <p:txBody>
          <a:bodyPr wrap="square" lIns="0" tIns="0" rIns="0" bIns="0" rtlCol="0">
            <a:spAutoFit/>
          </a:bodyPr>
          <a:lstStyle>
            <a:lvl1pPr>
              <a:lnSpc>
                <a:spcPct val="110000"/>
              </a:lnSpc>
              <a:spcBef>
                <a:spcPts val="1000"/>
              </a:spcBef>
              <a:defRPr lang="en-US" sz="1400" i="1" dirty="0" smtClean="0">
                <a:solidFill>
                  <a:schemeClr val="accent5">
                    <a:lumMod val="75000"/>
                  </a:schemeClr>
                </a:solidFill>
              </a:defRPr>
            </a:lvl1pPr>
          </a:lstStyle>
          <a:p>
            <a:pPr lvl="0" defTabSz="1041768"/>
            <a:r>
              <a:rPr lang="en-US" dirty="0"/>
              <a:t>Edit Master text styles</a:t>
            </a:r>
          </a:p>
          <a:p>
            <a:pPr>
              <a:lnSpc>
                <a:spcPct val="110000"/>
              </a:lnSpc>
              <a:spcBef>
                <a:spcPts val="1000"/>
              </a:spcBef>
            </a:pPr>
            <a:r>
              <a:rPr lang="en-AU" sz="1400" i="1" dirty="0">
                <a:solidFill>
                  <a:schemeClr val="accent5">
                    <a:lumMod val="60000"/>
                    <a:lumOff val="40000"/>
                  </a:schemeClr>
                </a:solidFill>
              </a:rPr>
              <a:t>- code</a:t>
            </a:r>
          </a:p>
        </p:txBody>
      </p:sp>
      <p:sp>
        <p:nvSpPr>
          <p:cNvPr id="22" name="Text Placeholder 15">
            <a:extLst>
              <a:ext uri="{FF2B5EF4-FFF2-40B4-BE49-F238E27FC236}">
                <a16:creationId xmlns:a16="http://schemas.microsoft.com/office/drawing/2014/main" id="{F4270099-50DE-4FD8-A636-42513FEAF6DF}"/>
              </a:ext>
            </a:extLst>
          </p:cNvPr>
          <p:cNvSpPr>
            <a:spLocks noGrp="1"/>
          </p:cNvSpPr>
          <p:nvPr>
            <p:ph type="body" sz="quarter" idx="14"/>
          </p:nvPr>
        </p:nvSpPr>
        <p:spPr>
          <a:xfrm>
            <a:off x="7569201" y="5156006"/>
            <a:ext cx="2527300" cy="602216"/>
          </a:xfrm>
          <a:noFill/>
        </p:spPr>
        <p:txBody>
          <a:bodyPr wrap="square" lIns="0" tIns="0" rIns="0" bIns="0" rtlCol="0">
            <a:spAutoFit/>
          </a:bodyPr>
          <a:lstStyle>
            <a:lvl1pPr>
              <a:lnSpc>
                <a:spcPct val="110000"/>
              </a:lnSpc>
              <a:spcBef>
                <a:spcPts val="1000"/>
              </a:spcBef>
              <a:defRPr lang="en-US" sz="1400" i="1" dirty="0" smtClean="0">
                <a:solidFill>
                  <a:schemeClr val="accent5">
                    <a:lumMod val="75000"/>
                  </a:schemeClr>
                </a:solidFill>
              </a:defRPr>
            </a:lvl1pPr>
          </a:lstStyle>
          <a:p>
            <a:pPr lvl="0" defTabSz="1041768"/>
            <a:r>
              <a:rPr lang="en-US" dirty="0"/>
              <a:t>Edit Master text styles</a:t>
            </a:r>
          </a:p>
          <a:p>
            <a:pPr>
              <a:lnSpc>
                <a:spcPct val="110000"/>
              </a:lnSpc>
              <a:spcBef>
                <a:spcPts val="1000"/>
              </a:spcBef>
            </a:pPr>
            <a:r>
              <a:rPr lang="en-AU" sz="1400" i="1" dirty="0">
                <a:solidFill>
                  <a:schemeClr val="accent5">
                    <a:lumMod val="60000"/>
                    <a:lumOff val="40000"/>
                  </a:schemeClr>
                </a:solidFill>
              </a:rPr>
              <a:t>- code</a:t>
            </a:r>
          </a:p>
        </p:txBody>
      </p:sp>
      <p:sp>
        <p:nvSpPr>
          <p:cNvPr id="3" name="Text Placeholder 2">
            <a:extLst>
              <a:ext uri="{FF2B5EF4-FFF2-40B4-BE49-F238E27FC236}">
                <a16:creationId xmlns:a16="http://schemas.microsoft.com/office/drawing/2014/main" id="{4E26671A-8E9A-4663-A3D3-55D88AE38683}"/>
              </a:ext>
            </a:extLst>
          </p:cNvPr>
          <p:cNvSpPr>
            <a:spLocks noGrp="1"/>
          </p:cNvSpPr>
          <p:nvPr>
            <p:ph type="body" sz="quarter" idx="15" hasCustomPrompt="1"/>
          </p:nvPr>
        </p:nvSpPr>
        <p:spPr>
          <a:xfrm>
            <a:off x="7160306" y="916115"/>
            <a:ext cx="682625" cy="1062037"/>
          </a:xfrm>
        </p:spPr>
        <p:txBody>
          <a:bodyPr/>
          <a:lstStyle>
            <a:lvl1pPr>
              <a:defRPr sz="8800">
                <a:solidFill>
                  <a:schemeClr val="accent5">
                    <a:lumMod val="60000"/>
                    <a:lumOff val="40000"/>
                  </a:schemeClr>
                </a:solidFill>
              </a:defRPr>
            </a:lvl1pPr>
          </a:lstStyle>
          <a:p>
            <a:pPr lvl="0"/>
            <a:r>
              <a:rPr lang="en-US" dirty="0"/>
              <a:t>“ </a:t>
            </a:r>
          </a:p>
        </p:txBody>
      </p:sp>
      <p:sp>
        <p:nvSpPr>
          <p:cNvPr id="13" name="Text Placeholder 2">
            <a:extLst>
              <a:ext uri="{FF2B5EF4-FFF2-40B4-BE49-F238E27FC236}">
                <a16:creationId xmlns:a16="http://schemas.microsoft.com/office/drawing/2014/main" id="{D522E9E2-3CCB-4080-9263-AEEAB3329EFE}"/>
              </a:ext>
            </a:extLst>
          </p:cNvPr>
          <p:cNvSpPr>
            <a:spLocks noGrp="1"/>
          </p:cNvSpPr>
          <p:nvPr>
            <p:ph type="body" sz="quarter" idx="16" hasCustomPrompt="1"/>
          </p:nvPr>
        </p:nvSpPr>
        <p:spPr>
          <a:xfrm>
            <a:off x="7160306" y="2733048"/>
            <a:ext cx="682625" cy="1062037"/>
          </a:xfrm>
        </p:spPr>
        <p:txBody>
          <a:bodyPr/>
          <a:lstStyle>
            <a:lvl1pPr>
              <a:defRPr sz="8800">
                <a:solidFill>
                  <a:schemeClr val="accent5">
                    <a:lumMod val="60000"/>
                    <a:lumOff val="40000"/>
                  </a:schemeClr>
                </a:solidFill>
              </a:defRPr>
            </a:lvl1pPr>
          </a:lstStyle>
          <a:p>
            <a:pPr lvl="0"/>
            <a:r>
              <a:rPr lang="en-US" dirty="0"/>
              <a:t>“ </a:t>
            </a:r>
          </a:p>
        </p:txBody>
      </p:sp>
      <p:sp>
        <p:nvSpPr>
          <p:cNvPr id="14" name="Text Placeholder 2">
            <a:extLst>
              <a:ext uri="{FF2B5EF4-FFF2-40B4-BE49-F238E27FC236}">
                <a16:creationId xmlns:a16="http://schemas.microsoft.com/office/drawing/2014/main" id="{881293CF-B006-4A89-92BB-C1E5D1ADA283}"/>
              </a:ext>
            </a:extLst>
          </p:cNvPr>
          <p:cNvSpPr>
            <a:spLocks noGrp="1"/>
          </p:cNvSpPr>
          <p:nvPr>
            <p:ph type="body" sz="quarter" idx="17" hasCustomPrompt="1"/>
          </p:nvPr>
        </p:nvSpPr>
        <p:spPr>
          <a:xfrm>
            <a:off x="7160306" y="4549981"/>
            <a:ext cx="682625" cy="1062037"/>
          </a:xfrm>
        </p:spPr>
        <p:txBody>
          <a:bodyPr/>
          <a:lstStyle>
            <a:lvl1pPr>
              <a:defRPr sz="8800">
                <a:solidFill>
                  <a:schemeClr val="accent5">
                    <a:lumMod val="60000"/>
                    <a:lumOff val="40000"/>
                  </a:schemeClr>
                </a:solidFill>
              </a:defRPr>
            </a:lvl1pPr>
          </a:lstStyle>
          <a:p>
            <a:pPr lvl="0"/>
            <a:r>
              <a:rPr lang="en-US" dirty="0"/>
              <a:t>“ </a:t>
            </a:r>
          </a:p>
        </p:txBody>
      </p:sp>
    </p:spTree>
    <p:extLst>
      <p:ext uri="{BB962C8B-B14F-4D97-AF65-F5344CB8AC3E}">
        <p14:creationId xmlns:p14="http://schemas.microsoft.com/office/powerpoint/2010/main" val="31513698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FB6E8E7-E52C-4ACD-90A3-5D5DA3B68A38}"/>
              </a:ext>
            </a:extLst>
          </p:cNvPr>
          <p:cNvSpPr/>
          <p:nvPr userDrawn="1"/>
        </p:nvSpPr>
        <p:spPr>
          <a:xfrm>
            <a:off x="0" y="4127500"/>
            <a:ext cx="10693400" cy="3433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a:solidFill>
                <a:schemeClr val="tx1"/>
              </a:solidFill>
            </a:endParaRPr>
          </a:p>
        </p:txBody>
      </p:sp>
      <p:sp>
        <p:nvSpPr>
          <p:cNvPr id="4" name="Picture Placeholder 3">
            <a:extLst>
              <a:ext uri="{FF2B5EF4-FFF2-40B4-BE49-F238E27FC236}">
                <a16:creationId xmlns:a16="http://schemas.microsoft.com/office/drawing/2014/main" id="{3E78E99F-6C23-4587-AFCA-003B710913B1}"/>
              </a:ext>
            </a:extLst>
          </p:cNvPr>
          <p:cNvSpPr>
            <a:spLocks noGrp="1"/>
          </p:cNvSpPr>
          <p:nvPr>
            <p:ph type="pic" sz="quarter" idx="10"/>
          </p:nvPr>
        </p:nvSpPr>
        <p:spPr>
          <a:xfrm>
            <a:off x="4330700" y="-1"/>
            <a:ext cx="6362700" cy="7561264"/>
          </a:xfrm>
        </p:spPr>
        <p:txBody>
          <a:bodyPr/>
          <a:lstStyle/>
          <a:p>
            <a:endParaRPr lang="en-AU"/>
          </a:p>
        </p:txBody>
      </p:sp>
      <p:sp>
        <p:nvSpPr>
          <p:cNvPr id="8" name="Rectangle 7">
            <a:extLst>
              <a:ext uri="{FF2B5EF4-FFF2-40B4-BE49-F238E27FC236}">
                <a16:creationId xmlns:a16="http://schemas.microsoft.com/office/drawing/2014/main" id="{47800213-057B-4062-AC34-0F1E5CC12475}"/>
              </a:ext>
            </a:extLst>
          </p:cNvPr>
          <p:cNvSpPr/>
          <p:nvPr userDrawn="1"/>
        </p:nvSpPr>
        <p:spPr>
          <a:xfrm>
            <a:off x="0" y="0"/>
            <a:ext cx="4330700" cy="75612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a:solidFill>
                <a:schemeClr val="tx1"/>
              </a:solidFill>
            </a:endParaRPr>
          </a:p>
        </p:txBody>
      </p:sp>
      <p:sp>
        <p:nvSpPr>
          <p:cNvPr id="10" name="Content Placeholder 9">
            <a:extLst>
              <a:ext uri="{FF2B5EF4-FFF2-40B4-BE49-F238E27FC236}">
                <a16:creationId xmlns:a16="http://schemas.microsoft.com/office/drawing/2014/main" id="{4B7D8F65-75CE-4AC8-8218-FB19EAE7EF3A}"/>
              </a:ext>
            </a:extLst>
          </p:cNvPr>
          <p:cNvSpPr>
            <a:spLocks noGrp="1"/>
          </p:cNvSpPr>
          <p:nvPr>
            <p:ph sz="quarter" idx="11"/>
          </p:nvPr>
        </p:nvSpPr>
        <p:spPr>
          <a:xfrm>
            <a:off x="381000" y="1016000"/>
            <a:ext cx="3530600" cy="6273800"/>
          </a:xfrm>
        </p:spPr>
        <p:txBody>
          <a:bodyPr/>
          <a:lstStyle>
            <a:lvl1pPr>
              <a:defRPr sz="1100">
                <a:solidFill>
                  <a:schemeClr val="accent5">
                    <a:lumMod val="50000"/>
                  </a:schemeClr>
                </a:solidFill>
              </a:defRPr>
            </a:lvl1pPr>
            <a:lvl2pPr>
              <a:defRPr sz="1100">
                <a:solidFill>
                  <a:schemeClr val="accent5">
                    <a:lumMod val="50000"/>
                  </a:schemeClr>
                </a:solidFill>
              </a:defRPr>
            </a:lvl2pPr>
            <a:lvl3pPr>
              <a:defRPr sz="1100">
                <a:solidFill>
                  <a:schemeClr val="accent5">
                    <a:lumMod val="50000"/>
                  </a:schemeClr>
                </a:solidFill>
              </a:defRPr>
            </a:lvl3pPr>
            <a:lvl4pPr>
              <a:defRPr sz="1100">
                <a:solidFill>
                  <a:schemeClr val="accent5">
                    <a:lumMod val="50000"/>
                  </a:schemeClr>
                </a:solidFill>
              </a:defRPr>
            </a:lvl4pPr>
            <a:lvl5pPr>
              <a:defRPr sz="1100">
                <a:solidFill>
                  <a:schemeClr val="accent5">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Content Placeholder 9">
            <a:extLst>
              <a:ext uri="{FF2B5EF4-FFF2-40B4-BE49-F238E27FC236}">
                <a16:creationId xmlns:a16="http://schemas.microsoft.com/office/drawing/2014/main" id="{ED50874D-1CF7-44DB-B08A-1077ECF6FFCF}"/>
              </a:ext>
            </a:extLst>
          </p:cNvPr>
          <p:cNvSpPr>
            <a:spLocks noGrp="1"/>
          </p:cNvSpPr>
          <p:nvPr>
            <p:ph sz="quarter" idx="12" hasCustomPrompt="1"/>
          </p:nvPr>
        </p:nvSpPr>
        <p:spPr>
          <a:xfrm>
            <a:off x="381000" y="546101"/>
            <a:ext cx="3530600" cy="368300"/>
          </a:xfrm>
        </p:spPr>
        <p:txBody>
          <a:bodyPr/>
          <a:lstStyle>
            <a:lvl1pPr>
              <a:defRPr sz="1200" b="1">
                <a:solidFill>
                  <a:schemeClr val="accent5">
                    <a:lumMod val="50000"/>
                  </a:schemeClr>
                </a:solidFill>
              </a:defRPr>
            </a:lvl1pPr>
            <a:lvl2pPr marL="0" indent="0">
              <a:buNone/>
              <a:defRPr sz="1100" b="1"/>
            </a:lvl2pPr>
            <a:lvl3pPr>
              <a:defRPr sz="1100"/>
            </a:lvl3pPr>
            <a:lvl4pPr>
              <a:defRPr sz="1100"/>
            </a:lvl4pPr>
            <a:lvl5pPr>
              <a:defRPr sz="1100"/>
            </a:lvl5pPr>
          </a:lstStyle>
          <a:p>
            <a:pPr lvl="0"/>
            <a:r>
              <a:rPr lang="en-US" dirty="0"/>
              <a:t>Title?</a:t>
            </a:r>
            <a:endParaRPr lang="en-AU" dirty="0"/>
          </a:p>
        </p:txBody>
      </p:sp>
    </p:spTree>
    <p:extLst>
      <p:ext uri="{BB962C8B-B14F-4D97-AF65-F5344CB8AC3E}">
        <p14:creationId xmlns:p14="http://schemas.microsoft.com/office/powerpoint/2010/main" val="9456346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igh Titl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898524" y="180976"/>
            <a:ext cx="8896351" cy="719138"/>
          </a:xfrm>
          <a:prstGeom prst="rect">
            <a:avLst/>
          </a:prstGeom>
        </p:spPr>
        <p:txBody>
          <a:bodyPr vert="horz" lIns="0" tIns="0" rIns="0" bIns="0" rtlCol="0" anchor="ctr" anchorCtr="0">
            <a:noAutofit/>
          </a:bodyPr>
          <a:lstStyle/>
          <a:p>
            <a:r>
              <a:rPr lang="en-US"/>
              <a:t>Click to edit Master title style</a:t>
            </a:r>
            <a:endParaRPr lang="en-AU" dirty="0"/>
          </a:p>
        </p:txBody>
      </p:sp>
    </p:spTree>
    <p:extLst>
      <p:ext uri="{BB962C8B-B14F-4D97-AF65-F5344CB8AC3E}">
        <p14:creationId xmlns:p14="http://schemas.microsoft.com/office/powerpoint/2010/main" val="35052009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Footer Placeholder 4"/>
          <p:cNvSpPr txBox="1">
            <a:spLocks/>
          </p:cNvSpPr>
          <p:nvPr/>
        </p:nvSpPr>
        <p:spPr>
          <a:xfrm>
            <a:off x="180000" y="7020000"/>
            <a:ext cx="10332000" cy="360000"/>
          </a:xfrm>
          <a:prstGeom prst="rect">
            <a:avLst/>
          </a:prstGeom>
          <a:solidFill>
            <a:srgbClr val="F2F2F2"/>
          </a:solidFill>
        </p:spPr>
        <p:txBody>
          <a:bodyPr vert="horz" lIns="104306" tIns="52153" rIns="104306" bIns="52153" rtlCol="0" anchor="ctr"/>
          <a:lstStyle>
            <a:defPPr>
              <a:defRPr lang="en-US"/>
            </a:defPPr>
            <a:lvl1pPr marL="0" algn="l" defTabSz="1041768" rtl="0" eaLnBrk="1" latinLnBrk="0" hangingPunct="1">
              <a:defRPr sz="900" kern="1200">
                <a:solidFill>
                  <a:schemeClr val="tx1"/>
                </a:solidFill>
                <a:latin typeface="+mn-lt"/>
                <a:ea typeface="+mn-ea"/>
                <a:cs typeface="+mn-cs"/>
              </a:defRPr>
            </a:lvl1pPr>
            <a:lvl2pPr marL="520884" algn="l" defTabSz="1041768" rtl="0" eaLnBrk="1" latinLnBrk="0" hangingPunct="1">
              <a:defRPr sz="2100" kern="1200">
                <a:solidFill>
                  <a:schemeClr val="tx1"/>
                </a:solidFill>
                <a:latin typeface="+mn-lt"/>
                <a:ea typeface="+mn-ea"/>
                <a:cs typeface="+mn-cs"/>
              </a:defRPr>
            </a:lvl2pPr>
            <a:lvl3pPr marL="1041768" algn="l" defTabSz="1041768" rtl="0" eaLnBrk="1" latinLnBrk="0" hangingPunct="1">
              <a:defRPr sz="2100" kern="1200">
                <a:solidFill>
                  <a:schemeClr val="tx1"/>
                </a:solidFill>
                <a:latin typeface="+mn-lt"/>
                <a:ea typeface="+mn-ea"/>
                <a:cs typeface="+mn-cs"/>
              </a:defRPr>
            </a:lvl3pPr>
            <a:lvl4pPr marL="1562652" algn="l" defTabSz="1041768" rtl="0" eaLnBrk="1" latinLnBrk="0" hangingPunct="1">
              <a:defRPr sz="2100" kern="1200">
                <a:solidFill>
                  <a:schemeClr val="tx1"/>
                </a:solidFill>
                <a:latin typeface="+mn-lt"/>
                <a:ea typeface="+mn-ea"/>
                <a:cs typeface="+mn-cs"/>
              </a:defRPr>
            </a:lvl4pPr>
            <a:lvl5pPr marL="2083538" algn="l" defTabSz="1041768" rtl="0" eaLnBrk="1" latinLnBrk="0" hangingPunct="1">
              <a:defRPr sz="2100" kern="1200">
                <a:solidFill>
                  <a:schemeClr val="tx1"/>
                </a:solidFill>
                <a:latin typeface="+mn-lt"/>
                <a:ea typeface="+mn-ea"/>
                <a:cs typeface="+mn-cs"/>
              </a:defRPr>
            </a:lvl5pPr>
            <a:lvl6pPr marL="2604420" algn="l" defTabSz="1041768" rtl="0" eaLnBrk="1" latinLnBrk="0" hangingPunct="1">
              <a:defRPr sz="2100" kern="1200">
                <a:solidFill>
                  <a:schemeClr val="tx1"/>
                </a:solidFill>
                <a:latin typeface="+mn-lt"/>
                <a:ea typeface="+mn-ea"/>
                <a:cs typeface="+mn-cs"/>
              </a:defRPr>
            </a:lvl6pPr>
            <a:lvl7pPr marL="3125306" algn="l" defTabSz="1041768" rtl="0" eaLnBrk="1" latinLnBrk="0" hangingPunct="1">
              <a:defRPr sz="2100" kern="1200">
                <a:solidFill>
                  <a:schemeClr val="tx1"/>
                </a:solidFill>
                <a:latin typeface="+mn-lt"/>
                <a:ea typeface="+mn-ea"/>
                <a:cs typeface="+mn-cs"/>
              </a:defRPr>
            </a:lvl7pPr>
            <a:lvl8pPr marL="3646191" algn="l" defTabSz="1041768" rtl="0" eaLnBrk="1" latinLnBrk="0" hangingPunct="1">
              <a:defRPr sz="2100" kern="1200">
                <a:solidFill>
                  <a:schemeClr val="tx1"/>
                </a:solidFill>
                <a:latin typeface="+mn-lt"/>
                <a:ea typeface="+mn-ea"/>
                <a:cs typeface="+mn-cs"/>
              </a:defRPr>
            </a:lvl8pPr>
            <a:lvl9pPr marL="4167073" algn="l" defTabSz="1041768" rtl="0" eaLnBrk="1" latinLnBrk="0" hangingPunct="1">
              <a:defRPr sz="2100" kern="1200">
                <a:solidFill>
                  <a:schemeClr val="tx1"/>
                </a:solidFill>
                <a:latin typeface="+mn-lt"/>
                <a:ea typeface="+mn-ea"/>
                <a:cs typeface="+mn-cs"/>
              </a:defRPr>
            </a:lvl9pPr>
          </a:lstStyle>
          <a:p>
            <a:pPr marL="627063" indent="-627063">
              <a:tabLst>
                <a:tab pos="9509125" algn="r"/>
              </a:tabLst>
            </a:pPr>
            <a:endParaRPr lang="en-AU"/>
          </a:p>
        </p:txBody>
      </p:sp>
      <p:sp>
        <p:nvSpPr>
          <p:cNvPr id="2" name="Title Placeholder 1"/>
          <p:cNvSpPr>
            <a:spLocks noGrp="1"/>
          </p:cNvSpPr>
          <p:nvPr>
            <p:ph type="title"/>
          </p:nvPr>
        </p:nvSpPr>
        <p:spPr>
          <a:xfrm>
            <a:off x="900113" y="900113"/>
            <a:ext cx="8896351" cy="346646"/>
          </a:xfrm>
          <a:prstGeom prst="rect">
            <a:avLst/>
          </a:prstGeom>
        </p:spPr>
        <p:txBody>
          <a:bodyPr vert="horz" lIns="0" tIns="0" rIns="0" bIns="0" rtlCol="0" anchor="t" anchorCtr="0">
            <a:noAutofit/>
          </a:bodyPr>
          <a:lstStyle/>
          <a:p>
            <a:r>
              <a:rPr lang="en-US"/>
              <a:t>Click to edit Master title style</a:t>
            </a:r>
            <a:endParaRPr lang="en-AU" dirty="0"/>
          </a:p>
        </p:txBody>
      </p:sp>
      <p:sp>
        <p:nvSpPr>
          <p:cNvPr id="3" name="Text Placeholder 2"/>
          <p:cNvSpPr>
            <a:spLocks noGrp="1"/>
          </p:cNvSpPr>
          <p:nvPr>
            <p:ph type="body" idx="1"/>
          </p:nvPr>
        </p:nvSpPr>
        <p:spPr>
          <a:xfrm>
            <a:off x="900113" y="1555751"/>
            <a:ext cx="8893175" cy="5102224"/>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7" name="Straight Connector 6"/>
          <p:cNvCxnSpPr/>
          <p:nvPr/>
        </p:nvCxnSpPr>
        <p:spPr>
          <a:xfrm>
            <a:off x="179999" y="7020000"/>
            <a:ext cx="10332000" cy="0"/>
          </a:xfrm>
          <a:prstGeom prst="line">
            <a:avLst/>
          </a:prstGeom>
          <a:ln w="9525"/>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rotWithShape="1">
          <a:blip r:embed="rId20" cstate="print">
            <a:extLst>
              <a:ext uri="{28A0092B-C50C-407E-A947-70E740481C1C}">
                <a14:useLocalDpi xmlns:a14="http://schemas.microsoft.com/office/drawing/2010/main" val="0"/>
              </a:ext>
            </a:extLst>
          </a:blip>
          <a:srcRect/>
          <a:stretch/>
        </p:blipFill>
        <p:spPr bwMode="auto">
          <a:xfrm>
            <a:off x="7314352" y="5157216"/>
            <a:ext cx="3202319" cy="1844769"/>
          </a:xfrm>
          <a:prstGeom prst="rect">
            <a:avLst/>
          </a:prstGeom>
          <a:ln>
            <a:noFill/>
          </a:ln>
          <a:extLst>
            <a:ext uri="{53640926-AAD7-44D8-BBD7-CCE9431645EC}">
              <a14:shadowObscured xmlns:a14="http://schemas.microsoft.com/office/drawing/2010/main"/>
            </a:ext>
          </a:extLst>
        </p:spPr>
      </p:pic>
      <p:pic>
        <p:nvPicPr>
          <p:cNvPr id="10" name="Picture 9"/>
          <p:cNvPicPr>
            <a:picLocks noChangeAspect="1"/>
          </p:cNvPicPr>
          <p:nvPr/>
        </p:nvPicPr>
        <p:blipFill>
          <a:blip r:embed="rId21"/>
          <a:stretch>
            <a:fillRect/>
          </a:stretch>
        </p:blipFill>
        <p:spPr>
          <a:xfrm>
            <a:off x="8893288" y="467881"/>
            <a:ext cx="900000" cy="145327"/>
          </a:xfrm>
          <a:prstGeom prst="rect">
            <a:avLst/>
          </a:prstGeom>
        </p:spPr>
      </p:pic>
      <p:sp>
        <p:nvSpPr>
          <p:cNvPr id="14" name="Footer Placeholder 3"/>
          <p:cNvSpPr txBox="1">
            <a:spLocks/>
          </p:cNvSpPr>
          <p:nvPr userDrawn="1"/>
        </p:nvSpPr>
        <p:spPr>
          <a:xfrm>
            <a:off x="900113" y="7019711"/>
            <a:ext cx="4441144" cy="360289"/>
          </a:xfrm>
          <a:prstGeom prst="rect">
            <a:avLst/>
          </a:prstGeom>
        </p:spPr>
        <p:txBody>
          <a:bodyPr vert="horz" lIns="0" tIns="0" rIns="0" bIns="0" rtlCol="0" anchor="ctr"/>
          <a:lstStyle>
            <a:defPPr>
              <a:defRPr lang="en-US"/>
            </a:defPPr>
            <a:lvl1pPr marL="0" algn="l" defTabSz="1041768" rtl="0" eaLnBrk="1" latinLnBrk="0" hangingPunct="1">
              <a:defRPr sz="900" b="0" kern="1200">
                <a:solidFill>
                  <a:schemeClr val="tx1">
                    <a:lumMod val="75000"/>
                  </a:schemeClr>
                </a:solidFill>
                <a:latin typeface="+mn-lt"/>
                <a:ea typeface="+mn-ea"/>
                <a:cs typeface="+mn-cs"/>
              </a:defRPr>
            </a:lvl1pPr>
            <a:lvl2pPr marL="520884" algn="l" defTabSz="1041768" rtl="0" eaLnBrk="1" latinLnBrk="0" hangingPunct="1">
              <a:defRPr sz="2100" kern="1200">
                <a:solidFill>
                  <a:schemeClr val="tx1"/>
                </a:solidFill>
                <a:latin typeface="+mn-lt"/>
                <a:ea typeface="+mn-ea"/>
                <a:cs typeface="+mn-cs"/>
              </a:defRPr>
            </a:lvl2pPr>
            <a:lvl3pPr marL="1041768" algn="l" defTabSz="1041768" rtl="0" eaLnBrk="1" latinLnBrk="0" hangingPunct="1">
              <a:defRPr sz="2100" kern="1200">
                <a:solidFill>
                  <a:schemeClr val="tx1"/>
                </a:solidFill>
                <a:latin typeface="+mn-lt"/>
                <a:ea typeface="+mn-ea"/>
                <a:cs typeface="+mn-cs"/>
              </a:defRPr>
            </a:lvl3pPr>
            <a:lvl4pPr marL="1562652" algn="l" defTabSz="1041768" rtl="0" eaLnBrk="1" latinLnBrk="0" hangingPunct="1">
              <a:defRPr sz="2100" kern="1200">
                <a:solidFill>
                  <a:schemeClr val="tx1"/>
                </a:solidFill>
                <a:latin typeface="+mn-lt"/>
                <a:ea typeface="+mn-ea"/>
                <a:cs typeface="+mn-cs"/>
              </a:defRPr>
            </a:lvl4pPr>
            <a:lvl5pPr marL="2083538" algn="l" defTabSz="1041768" rtl="0" eaLnBrk="1" latinLnBrk="0" hangingPunct="1">
              <a:defRPr sz="2100" kern="1200">
                <a:solidFill>
                  <a:schemeClr val="tx1"/>
                </a:solidFill>
                <a:latin typeface="+mn-lt"/>
                <a:ea typeface="+mn-ea"/>
                <a:cs typeface="+mn-cs"/>
              </a:defRPr>
            </a:lvl5pPr>
            <a:lvl6pPr marL="2604420" algn="l" defTabSz="1041768" rtl="0" eaLnBrk="1" latinLnBrk="0" hangingPunct="1">
              <a:defRPr sz="2100" kern="1200">
                <a:solidFill>
                  <a:schemeClr val="tx1"/>
                </a:solidFill>
                <a:latin typeface="+mn-lt"/>
                <a:ea typeface="+mn-ea"/>
                <a:cs typeface="+mn-cs"/>
              </a:defRPr>
            </a:lvl6pPr>
            <a:lvl7pPr marL="3125306" algn="l" defTabSz="1041768" rtl="0" eaLnBrk="1" latinLnBrk="0" hangingPunct="1">
              <a:defRPr sz="2100" kern="1200">
                <a:solidFill>
                  <a:schemeClr val="tx1"/>
                </a:solidFill>
                <a:latin typeface="+mn-lt"/>
                <a:ea typeface="+mn-ea"/>
                <a:cs typeface="+mn-cs"/>
              </a:defRPr>
            </a:lvl7pPr>
            <a:lvl8pPr marL="3646191" algn="l" defTabSz="1041768" rtl="0" eaLnBrk="1" latinLnBrk="0" hangingPunct="1">
              <a:defRPr sz="2100" kern="1200">
                <a:solidFill>
                  <a:schemeClr val="tx1"/>
                </a:solidFill>
                <a:latin typeface="+mn-lt"/>
                <a:ea typeface="+mn-ea"/>
                <a:cs typeface="+mn-cs"/>
              </a:defRPr>
            </a:lvl8pPr>
            <a:lvl9pPr marL="4167073" algn="l" defTabSz="1041768" rtl="0" eaLnBrk="1" latinLnBrk="0" hangingPunct="1">
              <a:defRPr sz="2100" kern="1200">
                <a:solidFill>
                  <a:schemeClr val="tx1"/>
                </a:solidFill>
                <a:latin typeface="+mn-lt"/>
                <a:ea typeface="+mn-ea"/>
                <a:cs typeface="+mn-cs"/>
              </a:defRPr>
            </a:lvl9pPr>
          </a:lstStyle>
          <a:p>
            <a:pPr marL="0" marR="0" lvl="0" indent="0" algn="l" defTabSz="1041768" rtl="0" eaLnBrk="1" fontAlgn="auto" latinLnBrk="0" hangingPunct="1">
              <a:lnSpc>
                <a:spcPct val="100000"/>
              </a:lnSpc>
              <a:spcBef>
                <a:spcPts val="0"/>
              </a:spcBef>
              <a:spcAft>
                <a:spcPts val="0"/>
              </a:spcAft>
              <a:buClrTx/>
              <a:buSzTx/>
              <a:buFontTx/>
              <a:buNone/>
              <a:tabLst/>
              <a:defRPr/>
            </a:pPr>
            <a:r>
              <a:rPr lang="en-AU" b="0" dirty="0">
                <a:solidFill>
                  <a:schemeClr val="tx1">
                    <a:lumMod val="40000"/>
                    <a:lumOff val="60000"/>
                  </a:schemeClr>
                </a:solidFill>
              </a:rPr>
              <a:t>Safe Work Australia   </a:t>
            </a:r>
            <a:r>
              <a:rPr lang="en-AU" dirty="0">
                <a:solidFill>
                  <a:schemeClr val="tx1">
                    <a:lumMod val="40000"/>
                    <a:lumOff val="60000"/>
                  </a:schemeClr>
                </a:solidFill>
              </a:rPr>
              <a:t>|  ThinkPlace  |  Dust Exposure Insights Report</a:t>
            </a:r>
          </a:p>
        </p:txBody>
      </p:sp>
      <p:sp>
        <p:nvSpPr>
          <p:cNvPr id="16" name="Footer Placeholder 3">
            <a:extLst>
              <a:ext uri="{FF2B5EF4-FFF2-40B4-BE49-F238E27FC236}">
                <a16:creationId xmlns:a16="http://schemas.microsoft.com/office/drawing/2014/main" id="{5F84BA2B-A4FE-984A-A8D8-F02BACF6C234}"/>
              </a:ext>
            </a:extLst>
          </p:cNvPr>
          <p:cNvSpPr txBox="1">
            <a:spLocks/>
          </p:cNvSpPr>
          <p:nvPr userDrawn="1"/>
        </p:nvSpPr>
        <p:spPr>
          <a:xfrm>
            <a:off x="9464998" y="7019711"/>
            <a:ext cx="328290" cy="360289"/>
          </a:xfrm>
          <a:prstGeom prst="rect">
            <a:avLst/>
          </a:prstGeom>
        </p:spPr>
        <p:txBody>
          <a:bodyPr vert="horz" lIns="0" tIns="0" rIns="0" bIns="0" rtlCol="0" anchor="ctr"/>
          <a:lstStyle>
            <a:defPPr>
              <a:defRPr lang="en-US"/>
            </a:defPPr>
            <a:lvl1pPr marL="0" algn="l" defTabSz="1041768" rtl="0" eaLnBrk="1" latinLnBrk="0" hangingPunct="1">
              <a:defRPr sz="900" b="0" kern="1200">
                <a:solidFill>
                  <a:schemeClr val="tx1">
                    <a:lumMod val="75000"/>
                  </a:schemeClr>
                </a:solidFill>
                <a:latin typeface="+mn-lt"/>
                <a:ea typeface="+mn-ea"/>
                <a:cs typeface="+mn-cs"/>
              </a:defRPr>
            </a:lvl1pPr>
            <a:lvl2pPr marL="520884" algn="l" defTabSz="1041768" rtl="0" eaLnBrk="1" latinLnBrk="0" hangingPunct="1">
              <a:defRPr sz="2100" kern="1200">
                <a:solidFill>
                  <a:schemeClr val="tx1"/>
                </a:solidFill>
                <a:latin typeface="+mn-lt"/>
                <a:ea typeface="+mn-ea"/>
                <a:cs typeface="+mn-cs"/>
              </a:defRPr>
            </a:lvl2pPr>
            <a:lvl3pPr marL="1041768" algn="l" defTabSz="1041768" rtl="0" eaLnBrk="1" latinLnBrk="0" hangingPunct="1">
              <a:defRPr sz="2100" kern="1200">
                <a:solidFill>
                  <a:schemeClr val="tx1"/>
                </a:solidFill>
                <a:latin typeface="+mn-lt"/>
                <a:ea typeface="+mn-ea"/>
                <a:cs typeface="+mn-cs"/>
              </a:defRPr>
            </a:lvl3pPr>
            <a:lvl4pPr marL="1562652" algn="l" defTabSz="1041768" rtl="0" eaLnBrk="1" latinLnBrk="0" hangingPunct="1">
              <a:defRPr sz="2100" kern="1200">
                <a:solidFill>
                  <a:schemeClr val="tx1"/>
                </a:solidFill>
                <a:latin typeface="+mn-lt"/>
                <a:ea typeface="+mn-ea"/>
                <a:cs typeface="+mn-cs"/>
              </a:defRPr>
            </a:lvl4pPr>
            <a:lvl5pPr marL="2083538" algn="l" defTabSz="1041768" rtl="0" eaLnBrk="1" latinLnBrk="0" hangingPunct="1">
              <a:defRPr sz="2100" kern="1200">
                <a:solidFill>
                  <a:schemeClr val="tx1"/>
                </a:solidFill>
                <a:latin typeface="+mn-lt"/>
                <a:ea typeface="+mn-ea"/>
                <a:cs typeface="+mn-cs"/>
              </a:defRPr>
            </a:lvl5pPr>
            <a:lvl6pPr marL="2604420" algn="l" defTabSz="1041768" rtl="0" eaLnBrk="1" latinLnBrk="0" hangingPunct="1">
              <a:defRPr sz="2100" kern="1200">
                <a:solidFill>
                  <a:schemeClr val="tx1"/>
                </a:solidFill>
                <a:latin typeface="+mn-lt"/>
                <a:ea typeface="+mn-ea"/>
                <a:cs typeface="+mn-cs"/>
              </a:defRPr>
            </a:lvl6pPr>
            <a:lvl7pPr marL="3125306" algn="l" defTabSz="1041768" rtl="0" eaLnBrk="1" latinLnBrk="0" hangingPunct="1">
              <a:defRPr sz="2100" kern="1200">
                <a:solidFill>
                  <a:schemeClr val="tx1"/>
                </a:solidFill>
                <a:latin typeface="+mn-lt"/>
                <a:ea typeface="+mn-ea"/>
                <a:cs typeface="+mn-cs"/>
              </a:defRPr>
            </a:lvl7pPr>
            <a:lvl8pPr marL="3646191" algn="l" defTabSz="1041768" rtl="0" eaLnBrk="1" latinLnBrk="0" hangingPunct="1">
              <a:defRPr sz="2100" kern="1200">
                <a:solidFill>
                  <a:schemeClr val="tx1"/>
                </a:solidFill>
                <a:latin typeface="+mn-lt"/>
                <a:ea typeface="+mn-ea"/>
                <a:cs typeface="+mn-cs"/>
              </a:defRPr>
            </a:lvl8pPr>
            <a:lvl9pPr marL="4167073" algn="l" defTabSz="1041768" rtl="0" eaLnBrk="1" latinLnBrk="0" hangingPunct="1">
              <a:defRPr sz="2100" kern="1200">
                <a:solidFill>
                  <a:schemeClr val="tx1"/>
                </a:solidFill>
                <a:latin typeface="+mn-lt"/>
                <a:ea typeface="+mn-ea"/>
                <a:cs typeface="+mn-cs"/>
              </a:defRPr>
            </a:lvl9pPr>
          </a:lstStyle>
          <a:p>
            <a:pPr marL="0" marR="0" lvl="0" indent="0" algn="r" defTabSz="1041768" rtl="0" eaLnBrk="1" fontAlgn="auto" latinLnBrk="0" hangingPunct="1">
              <a:lnSpc>
                <a:spcPct val="100000"/>
              </a:lnSpc>
              <a:spcBef>
                <a:spcPts val="0"/>
              </a:spcBef>
              <a:spcAft>
                <a:spcPts val="0"/>
              </a:spcAft>
              <a:buClrTx/>
              <a:buSzTx/>
              <a:buFontTx/>
              <a:buNone/>
              <a:tabLst/>
              <a:defRPr/>
            </a:pPr>
            <a:r>
              <a:rPr lang="en-AU" dirty="0"/>
              <a:t> </a:t>
            </a:r>
            <a:fld id="{21279604-FF40-48CA-AA62-B9FCF4249B1A}" type="slidenum">
              <a:rPr lang="en-AU" smtClean="0"/>
              <a:pPr marL="0" marR="0" lvl="0" indent="0" algn="r" defTabSz="1041768" rtl="0" eaLnBrk="1" fontAlgn="auto" latinLnBrk="0" hangingPunct="1">
                <a:lnSpc>
                  <a:spcPct val="100000"/>
                </a:lnSpc>
                <a:spcBef>
                  <a:spcPts val="0"/>
                </a:spcBef>
                <a:spcAft>
                  <a:spcPts val="0"/>
                </a:spcAft>
                <a:buClrTx/>
                <a:buSzTx/>
                <a:buFontTx/>
                <a:buNone/>
                <a:tabLst/>
                <a:defRPr/>
              </a:pPr>
              <a:t>‹#›</a:t>
            </a:fld>
            <a:endParaRPr lang="en-AU" dirty="0">
              <a:solidFill>
                <a:schemeClr val="tx1">
                  <a:lumMod val="40000"/>
                  <a:lumOff val="60000"/>
                </a:schemeClr>
              </a:solidFill>
            </a:endParaRPr>
          </a:p>
        </p:txBody>
      </p:sp>
    </p:spTree>
    <p:extLst>
      <p:ext uri="{BB962C8B-B14F-4D97-AF65-F5344CB8AC3E}">
        <p14:creationId xmlns:p14="http://schemas.microsoft.com/office/powerpoint/2010/main" val="95727848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4" r:id="rId4"/>
    <p:sldLayoutId id="2147483778" r:id="rId5"/>
    <p:sldLayoutId id="2147483765" r:id="rId6"/>
    <p:sldLayoutId id="2147483774" r:id="rId7"/>
    <p:sldLayoutId id="2147483775" r:id="rId8"/>
    <p:sldLayoutId id="2147483773" r:id="rId9"/>
    <p:sldLayoutId id="2147483766" r:id="rId10"/>
    <p:sldLayoutId id="2147483767" r:id="rId11"/>
    <p:sldLayoutId id="2147483768" r:id="rId12"/>
    <p:sldLayoutId id="2147483769" r:id="rId13"/>
    <p:sldLayoutId id="2147483770" r:id="rId14"/>
    <p:sldLayoutId id="2147483771" r:id="rId15"/>
    <p:sldLayoutId id="2147483772" r:id="rId16"/>
    <p:sldLayoutId id="2147483776" r:id="rId17"/>
    <p:sldLayoutId id="2147483777" r:id="rId18"/>
  </p:sldLayoutIdLst>
  <p:timing>
    <p:tnLst>
      <p:par>
        <p:cTn id="1" dur="indefinite" restart="never" nodeType="tmRoot"/>
      </p:par>
    </p:tnLst>
  </p:timing>
  <p:hf sldNum="0" hdr="0" ftr="0" dt="0"/>
  <p:txStyles>
    <p:titleStyle>
      <a:lvl1pPr algn="l" defTabSz="1043056" rtl="0" eaLnBrk="1" latinLnBrk="0" hangingPunct="1">
        <a:lnSpc>
          <a:spcPct val="90000"/>
        </a:lnSpc>
        <a:spcBef>
          <a:spcPct val="0"/>
        </a:spcBef>
        <a:buNone/>
        <a:defRPr sz="3000" b="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1043056" rtl="0" eaLnBrk="1" latinLnBrk="0" hangingPunct="1">
        <a:lnSpc>
          <a:spcPct val="110000"/>
        </a:lnSpc>
        <a:spcBef>
          <a:spcPts val="1000"/>
        </a:spcBef>
        <a:buFont typeface="Arial" pitchFamily="34" charset="0"/>
        <a:buNone/>
        <a:defRPr sz="1000" kern="1200">
          <a:solidFill>
            <a:schemeClr val="tx1"/>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08">
          <p15:clr>
            <a:srgbClr val="9FCC3B"/>
          </p15:clr>
        </p15:guide>
        <p15:guide id="2" pos="567">
          <p15:clr>
            <a:srgbClr val="A4A3A4"/>
          </p15:clr>
        </p15:guide>
        <p15:guide id="3" pos="1402">
          <p15:clr>
            <a:srgbClr val="A4A3A4"/>
          </p15:clr>
        </p15:guide>
        <p15:guide id="4" pos="1518">
          <p15:clr>
            <a:srgbClr val="A4A3A4"/>
          </p15:clr>
        </p15:guide>
        <p15:guide id="5" pos="2361">
          <p15:clr>
            <a:srgbClr val="A4A3A4"/>
          </p15:clr>
        </p15:guide>
        <p15:guide id="6" pos="2470">
          <p15:clr>
            <a:srgbClr val="A4A3A4"/>
          </p15:clr>
        </p15:guide>
        <p15:guide id="7" pos="3311">
          <p15:clr>
            <a:srgbClr val="A4A3A4"/>
          </p15:clr>
        </p15:guide>
        <p15:guide id="8" pos="3425">
          <p15:clr>
            <a:srgbClr val="A4A3A4"/>
          </p15:clr>
        </p15:guide>
        <p15:guide id="9" pos="4266">
          <p15:clr>
            <a:srgbClr val="A4A3A4"/>
          </p15:clr>
        </p15:guide>
        <p15:guide id="10" pos="4375">
          <p15:clr>
            <a:srgbClr val="A4A3A4"/>
          </p15:clr>
        </p15:guide>
        <p15:guide id="11" pos="5218">
          <p15:clr>
            <a:srgbClr val="A4A3A4"/>
          </p15:clr>
        </p15:guide>
        <p15:guide id="12" pos="5334">
          <p15:clr>
            <a:srgbClr val="A4A3A4"/>
          </p15:clr>
        </p15:guide>
        <p15:guide id="13" pos="6169">
          <p15:clr>
            <a:srgbClr val="A4A3A4"/>
          </p15:clr>
        </p15:guide>
        <p15:guide id="14" pos="6628">
          <p15:clr>
            <a:srgbClr val="9FCC3B"/>
          </p15:clr>
        </p15:guide>
        <p15:guide id="15" orient="horz" pos="114">
          <p15:clr>
            <a:srgbClr val="9FCC3B"/>
          </p15:clr>
        </p15:guide>
        <p15:guide id="16" orient="horz" pos="567">
          <p15:clr>
            <a:srgbClr val="A4A3A4"/>
          </p15:clr>
        </p15:guide>
        <p15:guide id="17" orient="horz" pos="4196">
          <p15:clr>
            <a:srgbClr val="A4A3A4"/>
          </p15:clr>
        </p15:guide>
        <p15:guide id="18" orient="horz" pos="4649">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slideLayout" Target="../slideLayouts/slideLayout6.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emf"/></Relationships>
</file>

<file path=ppt/slides/_rels/slide1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7.png"/><Relationship Id="rId7" Type="http://schemas.openxmlformats.org/officeDocument/2006/relationships/image" Target="../media/image21.emf"/><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1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cargocollective.com/central/The-Design-Squiggle"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6.xml"/><Relationship Id="rId5" Type="http://schemas.openxmlformats.org/officeDocument/2006/relationships/image" Target="../media/image12.emf"/><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AU" dirty="0"/>
              <a:t>Insights Report</a:t>
            </a:r>
          </a:p>
        </p:txBody>
      </p:sp>
      <p:sp>
        <p:nvSpPr>
          <p:cNvPr id="5" name="Text Placeholder 4"/>
          <p:cNvSpPr>
            <a:spLocks noGrp="1"/>
          </p:cNvSpPr>
          <p:nvPr>
            <p:ph type="body" sz="quarter" idx="14"/>
          </p:nvPr>
        </p:nvSpPr>
        <p:spPr/>
        <p:txBody>
          <a:bodyPr/>
          <a:lstStyle/>
          <a:p>
            <a:r>
              <a:rPr lang="en-AU" dirty="0" smtClean="0"/>
              <a:t>November </a:t>
            </a:r>
            <a:r>
              <a:rPr lang="en-AU" dirty="0"/>
              <a:t>2018</a:t>
            </a:r>
          </a:p>
          <a:p>
            <a:r>
              <a:rPr lang="en-AU" dirty="0" err="1"/>
              <a:t>ThinkPlace</a:t>
            </a:r>
            <a:endParaRPr lang="en-AU" dirty="0"/>
          </a:p>
          <a:p>
            <a:r>
              <a:rPr lang="en-AU" dirty="0"/>
              <a:t>Version </a:t>
            </a:r>
            <a:r>
              <a:rPr lang="en-AU" dirty="0" smtClean="0"/>
              <a:t>1.5</a:t>
            </a:r>
            <a:endParaRPr lang="en-AU" dirty="0"/>
          </a:p>
        </p:txBody>
      </p:sp>
      <p:sp>
        <p:nvSpPr>
          <p:cNvPr id="3" name="Title 2"/>
          <p:cNvSpPr>
            <a:spLocks noGrp="1"/>
          </p:cNvSpPr>
          <p:nvPr>
            <p:ph type="title"/>
          </p:nvPr>
        </p:nvSpPr>
        <p:spPr/>
        <p:txBody>
          <a:bodyPr/>
          <a:lstStyle/>
          <a:p>
            <a:r>
              <a:rPr lang="en-AU" dirty="0"/>
              <a:t>Exploring dust exposure in the stone industry</a:t>
            </a:r>
          </a:p>
        </p:txBody>
      </p:sp>
      <p:sp>
        <p:nvSpPr>
          <p:cNvPr id="4" name="Text Placeholder 3"/>
          <p:cNvSpPr>
            <a:spLocks noGrp="1"/>
          </p:cNvSpPr>
          <p:nvPr>
            <p:ph type="body" sz="quarter" idx="13"/>
          </p:nvPr>
        </p:nvSpPr>
        <p:spPr/>
        <p:txBody>
          <a:bodyPr/>
          <a:lstStyle/>
          <a:p>
            <a:r>
              <a:rPr lang="en-AU" b="0" dirty="0"/>
              <a:t>Safe Work Australia</a:t>
            </a:r>
          </a:p>
        </p:txBody>
      </p:sp>
    </p:spTree>
    <p:extLst>
      <p:ext uri="{BB962C8B-B14F-4D97-AF65-F5344CB8AC3E}">
        <p14:creationId xmlns:p14="http://schemas.microsoft.com/office/powerpoint/2010/main" val="4275320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245A2-AAD8-47D8-A3EB-409D92A00486}"/>
              </a:ext>
            </a:extLst>
          </p:cNvPr>
          <p:cNvSpPr>
            <a:spLocks noGrp="1"/>
          </p:cNvSpPr>
          <p:nvPr>
            <p:ph type="title"/>
          </p:nvPr>
        </p:nvSpPr>
        <p:spPr>
          <a:xfrm>
            <a:off x="898524" y="898452"/>
            <a:ext cx="8374412" cy="376484"/>
          </a:xfrm>
        </p:spPr>
        <p:txBody>
          <a:bodyPr/>
          <a:lstStyle/>
          <a:p>
            <a:r>
              <a:rPr lang="en-AU" dirty="0"/>
              <a:t>Who did we speak to?</a:t>
            </a:r>
          </a:p>
        </p:txBody>
      </p:sp>
      <p:graphicFrame>
        <p:nvGraphicFramePr>
          <p:cNvPr id="4" name="Table 9">
            <a:extLst>
              <a:ext uri="{FF2B5EF4-FFF2-40B4-BE49-F238E27FC236}">
                <a16:creationId xmlns:a16="http://schemas.microsoft.com/office/drawing/2014/main" id="{5036C168-3F1C-45D7-9AB8-4534ABF5C7CB}"/>
              </a:ext>
            </a:extLst>
          </p:cNvPr>
          <p:cNvGraphicFramePr>
            <a:graphicFrameLocks noGrp="1"/>
          </p:cNvGraphicFramePr>
          <p:nvPr>
            <p:extLst>
              <p:ext uri="{D42A27DB-BD31-4B8C-83A1-F6EECF244321}">
                <p14:modId xmlns:p14="http://schemas.microsoft.com/office/powerpoint/2010/main" val="591599272"/>
              </p:ext>
            </p:extLst>
          </p:nvPr>
        </p:nvGraphicFramePr>
        <p:xfrm>
          <a:off x="3683358" y="1536976"/>
          <a:ext cx="6542467" cy="4374510"/>
        </p:xfrm>
        <a:graphic>
          <a:graphicData uri="http://schemas.openxmlformats.org/drawingml/2006/table">
            <a:tbl>
              <a:tblPr firstRow="1" bandRow="1">
                <a:tableStyleId>{69012ECD-51FC-41F1-AA8D-1B2483CD663E}</a:tableStyleId>
              </a:tblPr>
              <a:tblGrid>
                <a:gridCol w="1901677">
                  <a:extLst>
                    <a:ext uri="{9D8B030D-6E8A-4147-A177-3AD203B41FA5}">
                      <a16:colId xmlns:a16="http://schemas.microsoft.com/office/drawing/2014/main" val="4294290547"/>
                    </a:ext>
                  </a:extLst>
                </a:gridCol>
                <a:gridCol w="4640790">
                  <a:extLst>
                    <a:ext uri="{9D8B030D-6E8A-4147-A177-3AD203B41FA5}">
                      <a16:colId xmlns:a16="http://schemas.microsoft.com/office/drawing/2014/main" val="3720729482"/>
                    </a:ext>
                  </a:extLst>
                </a:gridCol>
              </a:tblGrid>
              <a:tr h="280864">
                <a:tc>
                  <a:txBody>
                    <a:bodyPr/>
                    <a:lstStyle/>
                    <a:p>
                      <a:pPr>
                        <a:buNone/>
                      </a:pPr>
                      <a:r>
                        <a:rPr lang="en-US" sz="1000" dirty="0">
                          <a:solidFill>
                            <a:schemeClr val="tx2"/>
                          </a:solidFill>
                        </a:rPr>
                        <a:t>Archetype</a:t>
                      </a:r>
                    </a:p>
                  </a:txBody>
                  <a:tcPr anchor="b">
                    <a:lnL w="9525" cap="flat" cmpd="sng" algn="ctr">
                      <a:noFill/>
                      <a:prstDash val="solid"/>
                    </a:lnL>
                    <a:lnR>
                      <a:noFill/>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US" sz="1000" dirty="0">
                          <a:solidFill>
                            <a:schemeClr val="tx2"/>
                          </a:solidFill>
                        </a:rPr>
                        <a:t>Description</a:t>
                      </a:r>
                    </a:p>
                  </a:txBody>
                  <a:tcPr anchor="b">
                    <a:lnL>
                      <a:noFill/>
                    </a:lnL>
                    <a:lnR w="9525" cap="flat" cmpd="sng" algn="ctr">
                      <a:noFill/>
                      <a:prstDash val="solid"/>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4870560"/>
                  </a:ext>
                </a:extLst>
              </a:tr>
              <a:tr h="280864">
                <a:tc>
                  <a:txBody>
                    <a:bodyPr/>
                    <a:lstStyle/>
                    <a:p>
                      <a:pPr lvl="0" algn="l">
                        <a:buNone/>
                      </a:pPr>
                      <a:r>
                        <a:rPr lang="en-US" sz="1000" b="1" u="none" strike="noStrike" noProof="0" dirty="0" smtClean="0"/>
                        <a:t>The Educator</a:t>
                      </a:r>
                      <a:endParaRPr lang="en-US" sz="1000" b="1"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buNone/>
                      </a:pPr>
                      <a:r>
                        <a:rPr lang="en-US" sz="1000" u="none" strike="noStrike" noProof="0" dirty="0"/>
                        <a:t>Ex-stone-mason, now health and safety instructor</a:t>
                      </a:r>
                      <a:endParaRPr lang="en-US" sz="1000" dirty="0"/>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3716349"/>
                  </a:ext>
                </a:extLst>
              </a:tr>
              <a:tr h="280864">
                <a:tc>
                  <a:txBody>
                    <a:bodyPr/>
                    <a:lstStyle/>
                    <a:p>
                      <a:pPr lvl="0" algn="l">
                        <a:buNone/>
                      </a:pPr>
                      <a:r>
                        <a:rPr lang="en-US" sz="1000" b="1" u="none" strike="noStrike" noProof="0" dirty="0" smtClean="0"/>
                        <a:t>The Landscaper</a:t>
                      </a:r>
                      <a:endParaRPr lang="en-US" sz="1000" b="1"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buNone/>
                      </a:pPr>
                      <a:r>
                        <a:rPr lang="en-US" sz="1000" u="none" strike="noStrike" noProof="0" dirty="0"/>
                        <a:t>Experienced stonemason overseeing </a:t>
                      </a:r>
                      <a:r>
                        <a:rPr lang="en-US" sz="1000" u="none" strike="noStrike" noProof="0" dirty="0" err="1" smtClean="0"/>
                        <a:t>stonelayers</a:t>
                      </a:r>
                      <a:r>
                        <a:rPr lang="en-US" sz="1000" u="none" strike="noStrike" noProof="0" dirty="0" smtClean="0"/>
                        <a:t> </a:t>
                      </a:r>
                      <a:r>
                        <a:rPr lang="en-US" sz="1000" u="none" strike="noStrike" noProof="0" dirty="0"/>
                        <a:t>on site</a:t>
                      </a:r>
                      <a:endParaRPr lang="en-US" sz="1000" dirty="0"/>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9947145"/>
                  </a:ext>
                </a:extLst>
              </a:tr>
              <a:tr h="456404">
                <a:tc>
                  <a:txBody>
                    <a:bodyPr/>
                    <a:lstStyle/>
                    <a:p>
                      <a:pPr lvl="0" algn="l">
                        <a:buNone/>
                      </a:pPr>
                      <a:r>
                        <a:rPr lang="en-US" sz="1000" b="1" u="none" strike="noStrike" noProof="0" dirty="0" smtClean="0"/>
                        <a:t>The Carpenter</a:t>
                      </a:r>
                      <a:endParaRPr lang="en-US" sz="1000" b="1"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buNone/>
                      </a:pPr>
                      <a:r>
                        <a:rPr lang="en-US" sz="1000" u="none" strike="noStrike" noProof="0" dirty="0"/>
                        <a:t>Started as a carpenter, switched to </a:t>
                      </a:r>
                      <a:r>
                        <a:rPr lang="en-US" sz="1000" u="none" strike="noStrike" noProof="0" dirty="0" smtClean="0"/>
                        <a:t>stonework ‘cutting rectangles’ on mostly </a:t>
                      </a:r>
                      <a:r>
                        <a:rPr lang="en-US" sz="1000" u="none" strike="noStrike" noProof="0" dirty="0"/>
                        <a:t>commercial jobs, part-owns a stone business and oversees junior staff</a:t>
                      </a:r>
                      <a:endParaRPr lang="en-US" sz="1000" dirty="0"/>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1386389"/>
                  </a:ext>
                </a:extLst>
              </a:tr>
              <a:tr h="456404">
                <a:tc>
                  <a:txBody>
                    <a:bodyPr/>
                    <a:lstStyle/>
                    <a:p>
                      <a:pPr lvl="0" algn="l">
                        <a:buNone/>
                      </a:pPr>
                      <a:r>
                        <a:rPr lang="en-US" sz="1000" b="1" u="none" strike="noStrike" noProof="0" dirty="0" smtClean="0"/>
                        <a:t>The </a:t>
                      </a:r>
                      <a:r>
                        <a:rPr lang="en-US" sz="1000" b="1" u="none" strike="noStrike" noProof="0" dirty="0"/>
                        <a:t>Small Business </a:t>
                      </a:r>
                      <a:r>
                        <a:rPr lang="en-US" sz="1000" b="1" u="none" strike="noStrike" noProof="0" dirty="0" smtClean="0"/>
                        <a:t>Owner</a:t>
                      </a:r>
                      <a:endParaRPr lang="en-US" sz="1000" b="1"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buNone/>
                      </a:pPr>
                      <a:r>
                        <a:rPr lang="en-US" sz="1000" u="none" strike="noStrike" noProof="0" dirty="0"/>
                        <a:t>Started a stone business in the last few years, worked in the industry for a long time and in the process of acquiring Cert III in recognition of prior learning</a:t>
                      </a:r>
                      <a:endParaRPr lang="en-US" sz="1000" b="0" i="0" u="none" strike="noStrike" noProof="0" dirty="0">
                        <a:solidFill>
                          <a:srgbClr val="333333"/>
                        </a:solidFill>
                        <a:latin typeface="Arial"/>
                      </a:endParaRPr>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944302"/>
                  </a:ext>
                </a:extLst>
              </a:tr>
              <a:tr h="456404">
                <a:tc>
                  <a:txBody>
                    <a:bodyPr/>
                    <a:lstStyle/>
                    <a:p>
                      <a:pPr lvl="0" algn="l">
                        <a:buNone/>
                      </a:pPr>
                      <a:r>
                        <a:rPr lang="en-US" sz="1000" b="1" u="none" strike="noStrike" noProof="0" dirty="0" smtClean="0"/>
                        <a:t>The </a:t>
                      </a:r>
                      <a:r>
                        <a:rPr lang="en-US" sz="1000" b="1" u="none" strike="noStrike" noProof="0" dirty="0"/>
                        <a:t>Master Mason &amp; Business </a:t>
                      </a:r>
                      <a:r>
                        <a:rPr lang="en-US" sz="1000" b="1" u="none" strike="noStrike" noProof="0" dirty="0" smtClean="0"/>
                        <a:t>Owner</a:t>
                      </a:r>
                      <a:endParaRPr lang="en-US" sz="1000" b="1"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buNone/>
                      </a:pPr>
                      <a:r>
                        <a:rPr lang="en-US" sz="1000" u="none" strike="noStrike" noProof="0" dirty="0"/>
                        <a:t>Certified stonemason, started a small business doing installations, after working in factories for </a:t>
                      </a:r>
                      <a:r>
                        <a:rPr lang="en-US" sz="1000" u="none" strike="noStrike" noProof="0" dirty="0" smtClean="0"/>
                        <a:t>7 </a:t>
                      </a:r>
                      <a:r>
                        <a:rPr lang="en-US" sz="1000" u="none" strike="noStrike" noProof="0" dirty="0"/>
                        <a:t>to 8 years</a:t>
                      </a:r>
                      <a:endParaRPr lang="en-US" sz="1000" dirty="0"/>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6123585"/>
                  </a:ext>
                </a:extLst>
              </a:tr>
              <a:tr h="456404">
                <a:tc>
                  <a:txBody>
                    <a:bodyPr/>
                    <a:lstStyle/>
                    <a:p>
                      <a:pPr lvl="0" algn="l">
                        <a:buNone/>
                      </a:pPr>
                      <a:r>
                        <a:rPr lang="en-US" sz="1000" b="1" u="none" strike="noStrike" noProof="0" dirty="0" smtClean="0"/>
                        <a:t>The Veteran</a:t>
                      </a:r>
                      <a:endParaRPr lang="en-US" b="1"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buNone/>
                      </a:pPr>
                      <a:r>
                        <a:rPr lang="en-US" sz="1000" u="none" strike="noStrike" noProof="0" dirty="0"/>
                        <a:t>Certified stonemason with over 18 years experience in the trade, works installing benchtops</a:t>
                      </a:r>
                      <a:endParaRPr lang="en-US" dirty="0"/>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6435716"/>
                  </a:ext>
                </a:extLst>
              </a:tr>
              <a:tr h="456404">
                <a:tc>
                  <a:txBody>
                    <a:bodyPr/>
                    <a:lstStyle/>
                    <a:p>
                      <a:pPr lvl="0" algn="l">
                        <a:buNone/>
                      </a:pPr>
                      <a:r>
                        <a:rPr lang="en-US" sz="1000" b="1" u="none" strike="noStrike" noProof="0" dirty="0" smtClean="0"/>
                        <a:t>The Junior</a:t>
                      </a:r>
                      <a:endParaRPr lang="en-US" b="1"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buNone/>
                      </a:pPr>
                      <a:r>
                        <a:rPr lang="en-US" sz="1000" u="none" strike="noStrike" noProof="0" dirty="0"/>
                        <a:t>Started stone cutting and installing only recently, background in joinery, worked in </a:t>
                      </a:r>
                      <a:r>
                        <a:rPr lang="en-US" sz="1000" u="none" strike="noStrike" noProof="0" dirty="0" smtClean="0"/>
                        <a:t>‘sandstone’ </a:t>
                      </a:r>
                      <a:r>
                        <a:rPr lang="en-US" sz="1000" u="none" strike="noStrike" noProof="0" dirty="0"/>
                        <a:t>for a while</a:t>
                      </a:r>
                      <a:endParaRPr lang="en-US" dirty="0"/>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0884116"/>
                  </a:ext>
                </a:extLst>
              </a:tr>
              <a:tr h="536924">
                <a:tc>
                  <a:txBody>
                    <a:bodyPr/>
                    <a:lstStyle/>
                    <a:p>
                      <a:pPr lvl="0" algn="l">
                        <a:buNone/>
                      </a:pPr>
                      <a:r>
                        <a:rPr lang="en-US" sz="1000" b="1" u="none" strike="noStrike" noProof="0" dirty="0" smtClean="0"/>
                        <a:t>The </a:t>
                      </a:r>
                      <a:r>
                        <a:rPr lang="en-US" sz="1000" b="1" u="none" strike="noStrike" noProof="0" dirty="0"/>
                        <a:t>Old </a:t>
                      </a:r>
                      <a:r>
                        <a:rPr lang="en-US" sz="1000" b="1" u="none" strike="noStrike" noProof="0" dirty="0" smtClean="0"/>
                        <a:t>Guard</a:t>
                      </a:r>
                      <a:endParaRPr lang="en-US" b="1"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buNone/>
                      </a:pPr>
                      <a:r>
                        <a:rPr lang="en-US" sz="1000" u="none" strike="noStrike" noProof="0" dirty="0"/>
                        <a:t>Grew up working in the quarry and with stone, working </a:t>
                      </a:r>
                      <a:r>
                        <a:rPr lang="en-US" sz="1000" u="none" strike="noStrike" noProof="0" dirty="0" smtClean="0"/>
                        <a:t>‘the </a:t>
                      </a:r>
                      <a:r>
                        <a:rPr lang="en-US" sz="1000" u="none" strike="noStrike" noProof="0" dirty="0"/>
                        <a:t>old-fashioned way by </a:t>
                      </a:r>
                      <a:r>
                        <a:rPr lang="en-US" sz="1000" u="none" strike="noStrike" noProof="0" dirty="0" smtClean="0"/>
                        <a:t>hand’, </a:t>
                      </a:r>
                      <a:r>
                        <a:rPr lang="en-US" sz="1000" u="none" strike="noStrike" noProof="0" dirty="0"/>
                        <a:t>works at a stone supplier and workshop that now only deals in natural stone</a:t>
                      </a:r>
                      <a:endParaRPr lang="en-US" dirty="0"/>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0462547"/>
                  </a:ext>
                </a:extLst>
              </a:tr>
              <a:tr h="701258">
                <a:tc>
                  <a:txBody>
                    <a:bodyPr/>
                    <a:lstStyle/>
                    <a:p>
                      <a:pPr lvl="0" algn="l">
                        <a:buNone/>
                      </a:pPr>
                      <a:r>
                        <a:rPr lang="en-US" sz="1000" b="1" u="none" strike="noStrike" noProof="0" dirty="0" smtClean="0"/>
                        <a:t>The Artisanal</a:t>
                      </a:r>
                      <a:endParaRPr lang="en-US" b="1"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buNone/>
                      </a:pPr>
                      <a:r>
                        <a:rPr lang="en-US" sz="1000" u="none" strike="noStrike" noProof="0" dirty="0"/>
                        <a:t>Master stonemason and business owner who works in housing restoration and monumental work in a bespoke workshop for open air stonemasonry, trains apprentices</a:t>
                      </a:r>
                      <a:endParaRPr lang="en-US" dirty="0"/>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60885"/>
                  </a:ext>
                </a:extLst>
              </a:tr>
            </a:tbl>
          </a:graphicData>
        </a:graphic>
      </p:graphicFrame>
      <p:sp>
        <p:nvSpPr>
          <p:cNvPr id="11" name="Text Placeholder 4">
            <a:extLst>
              <a:ext uri="{FF2B5EF4-FFF2-40B4-BE49-F238E27FC236}">
                <a16:creationId xmlns:a16="http://schemas.microsoft.com/office/drawing/2014/main" id="{91C98A65-9BC6-4BD1-BCED-2C4E8FBD0A6C}"/>
              </a:ext>
            </a:extLst>
          </p:cNvPr>
          <p:cNvSpPr txBox="1">
            <a:spLocks/>
          </p:cNvSpPr>
          <p:nvPr/>
        </p:nvSpPr>
        <p:spPr>
          <a:xfrm>
            <a:off x="898524" y="1547660"/>
            <a:ext cx="2437103" cy="4028892"/>
          </a:xfrm>
          <a:prstGeom prst="rect">
            <a:avLst/>
          </a:prstGeom>
          <a:noFill/>
        </p:spPr>
        <p:txBody>
          <a:bodyPr vert="horz" lIns="0" tIns="0" rIns="0" bIns="0" rtlCol="0" anchor="t">
            <a:noAutofit/>
          </a:bodyPr>
          <a:lstStyle>
            <a:defPPr>
              <a:defRPr lang="en-US"/>
            </a:defPPr>
            <a:lvl1pPr marL="0" algn="l" defTabSz="1041768" rtl="0" eaLnBrk="1" latinLnBrk="0" hangingPunct="1">
              <a:defRPr sz="2100" kern="1200">
                <a:solidFill>
                  <a:schemeClr val="tx1"/>
                </a:solidFill>
                <a:latin typeface="+mn-lt"/>
                <a:ea typeface="+mn-ea"/>
                <a:cs typeface="+mn-cs"/>
              </a:defRPr>
            </a:lvl1pPr>
            <a:lvl2pPr marL="520884" algn="l" defTabSz="1041768" rtl="0" eaLnBrk="1" latinLnBrk="0" hangingPunct="1">
              <a:defRPr sz="2100" kern="1200">
                <a:solidFill>
                  <a:schemeClr val="tx1"/>
                </a:solidFill>
                <a:latin typeface="+mn-lt"/>
                <a:ea typeface="+mn-ea"/>
                <a:cs typeface="+mn-cs"/>
              </a:defRPr>
            </a:lvl2pPr>
            <a:lvl3pPr marL="1041768" algn="l" defTabSz="1041768" rtl="0" eaLnBrk="1" latinLnBrk="0" hangingPunct="1">
              <a:defRPr sz="2100" kern="1200">
                <a:solidFill>
                  <a:schemeClr val="tx1"/>
                </a:solidFill>
                <a:latin typeface="+mn-lt"/>
                <a:ea typeface="+mn-ea"/>
                <a:cs typeface="+mn-cs"/>
              </a:defRPr>
            </a:lvl3pPr>
            <a:lvl4pPr marL="1562652" algn="l" defTabSz="1041768" rtl="0" eaLnBrk="1" latinLnBrk="0" hangingPunct="1">
              <a:defRPr sz="2100" kern="1200">
                <a:solidFill>
                  <a:schemeClr val="tx1"/>
                </a:solidFill>
                <a:latin typeface="+mn-lt"/>
                <a:ea typeface="+mn-ea"/>
                <a:cs typeface="+mn-cs"/>
              </a:defRPr>
            </a:lvl4pPr>
            <a:lvl5pPr marL="2083538" algn="l" defTabSz="1041768" rtl="0" eaLnBrk="1" latinLnBrk="0" hangingPunct="1">
              <a:defRPr sz="2100" kern="1200">
                <a:solidFill>
                  <a:schemeClr val="tx1"/>
                </a:solidFill>
                <a:latin typeface="+mn-lt"/>
                <a:ea typeface="+mn-ea"/>
                <a:cs typeface="+mn-cs"/>
              </a:defRPr>
            </a:lvl5pPr>
            <a:lvl6pPr marL="2604420" algn="l" defTabSz="1041768" rtl="0" eaLnBrk="1" latinLnBrk="0" hangingPunct="1">
              <a:defRPr sz="2100" kern="1200">
                <a:solidFill>
                  <a:schemeClr val="tx1"/>
                </a:solidFill>
                <a:latin typeface="+mn-lt"/>
                <a:ea typeface="+mn-ea"/>
                <a:cs typeface="+mn-cs"/>
              </a:defRPr>
            </a:lvl6pPr>
            <a:lvl7pPr marL="3125306" algn="l" defTabSz="1041768" rtl="0" eaLnBrk="1" latinLnBrk="0" hangingPunct="1">
              <a:defRPr sz="2100" kern="1200">
                <a:solidFill>
                  <a:schemeClr val="tx1"/>
                </a:solidFill>
                <a:latin typeface="+mn-lt"/>
                <a:ea typeface="+mn-ea"/>
                <a:cs typeface="+mn-cs"/>
              </a:defRPr>
            </a:lvl7pPr>
            <a:lvl8pPr marL="3646191" algn="l" defTabSz="1041768" rtl="0" eaLnBrk="1" latinLnBrk="0" hangingPunct="1">
              <a:defRPr sz="2100" kern="1200">
                <a:solidFill>
                  <a:schemeClr val="tx1"/>
                </a:solidFill>
                <a:latin typeface="+mn-lt"/>
                <a:ea typeface="+mn-ea"/>
                <a:cs typeface="+mn-cs"/>
              </a:defRPr>
            </a:lvl8pPr>
            <a:lvl9pPr marL="4167073" algn="l" defTabSz="1041768" rtl="0" eaLnBrk="1" latinLnBrk="0" hangingPunct="1">
              <a:defRPr sz="2100" kern="1200">
                <a:solidFill>
                  <a:schemeClr val="tx1"/>
                </a:solidFill>
                <a:latin typeface="+mn-lt"/>
                <a:ea typeface="+mn-ea"/>
                <a:cs typeface="+mn-cs"/>
              </a:defRPr>
            </a:lvl9pPr>
          </a:lstStyle>
          <a:p>
            <a:pPr>
              <a:spcBef>
                <a:spcPts val="600"/>
              </a:spcBef>
            </a:pPr>
            <a:r>
              <a:rPr lang="en-AU" sz="1100" dirty="0">
                <a:cs typeface="Arial"/>
              </a:rPr>
              <a:t>It was very difficult to find people willing to sacrifice an hour of their time, despite the fact we were paying for participation. Within Canberra, we only found two people willing to speak. Our other participants were recruited in Victoria and NSW. </a:t>
            </a:r>
          </a:p>
          <a:p>
            <a:pPr>
              <a:spcBef>
                <a:spcPts val="600"/>
              </a:spcBef>
            </a:pPr>
            <a:r>
              <a:rPr lang="en-AU" sz="1100" dirty="0">
                <a:cs typeface="Arial"/>
              </a:rPr>
              <a:t>It was obvious that many of the people we contacted were simply too busy to talk to us (see insight 4</a:t>
            </a:r>
            <a:r>
              <a:rPr lang="en-AU" sz="1100" dirty="0" smtClean="0">
                <a:cs typeface="Arial"/>
              </a:rPr>
              <a:t>). </a:t>
            </a:r>
            <a:r>
              <a:rPr lang="en-AU" sz="1100" dirty="0">
                <a:cs typeface="Arial"/>
              </a:rPr>
              <a:t>There was also a clear reluctance to engage </a:t>
            </a:r>
            <a:r>
              <a:rPr lang="en-AU" sz="1100" dirty="0" smtClean="0">
                <a:cs typeface="Arial"/>
              </a:rPr>
              <a:t>after </a:t>
            </a:r>
            <a:r>
              <a:rPr lang="en-AU" sz="1100" dirty="0">
                <a:cs typeface="Arial"/>
              </a:rPr>
              <a:t>we disclosed our funding source (see insight 7). </a:t>
            </a:r>
            <a:r>
              <a:rPr lang="en-AU" sz="1100" dirty="0" smtClean="0">
                <a:cs typeface="Arial"/>
              </a:rPr>
              <a:t>Others </a:t>
            </a:r>
            <a:r>
              <a:rPr lang="en-AU" sz="1100" dirty="0">
                <a:cs typeface="Arial"/>
              </a:rPr>
              <a:t>expressed a lack of interest.</a:t>
            </a:r>
          </a:p>
          <a:p>
            <a:pPr>
              <a:spcBef>
                <a:spcPts val="600"/>
              </a:spcBef>
            </a:pPr>
            <a:r>
              <a:rPr lang="en-AU" sz="1100" dirty="0">
                <a:cs typeface="Arial"/>
              </a:rPr>
              <a:t>Through opportunity sampling and referrals by people within the industry, we managed to identify nine </a:t>
            </a:r>
            <a:r>
              <a:rPr lang="en-AU" sz="1100" dirty="0" smtClean="0">
                <a:cs typeface="Arial"/>
              </a:rPr>
              <a:t>individuals. Each </a:t>
            </a:r>
            <a:r>
              <a:rPr lang="en-AU" sz="1100" dirty="0">
                <a:cs typeface="Arial"/>
              </a:rPr>
              <a:t>in their own way, represent an archetype, and a deeply connected voice for a particular part of the ecology. We also had a brief chat with a representative of a large distributor and supplier of composite stone</a:t>
            </a:r>
            <a:r>
              <a:rPr lang="en-AU" sz="1100" dirty="0" smtClean="0">
                <a:cs typeface="Arial"/>
              </a:rPr>
              <a:t>. </a:t>
            </a:r>
            <a:r>
              <a:rPr lang="en-US" sz="1100" dirty="0" smtClean="0">
                <a:solidFill>
                  <a:schemeClr val="tx1">
                    <a:lumMod val="75000"/>
                  </a:schemeClr>
                </a:solidFill>
              </a:rPr>
              <a:t>In addition we drove </a:t>
            </a:r>
            <a:r>
              <a:rPr lang="en-US" sz="1100" dirty="0">
                <a:solidFill>
                  <a:schemeClr val="tx1">
                    <a:lumMod val="75000"/>
                  </a:schemeClr>
                </a:solidFill>
              </a:rPr>
              <a:t>up to a number of distributors and suppliers in the suburbs of Melbourne, with limited success – although we did get some useful insights.</a:t>
            </a:r>
            <a:endParaRPr lang="en-US" sz="1100" i="1" dirty="0">
              <a:solidFill>
                <a:schemeClr val="tx1">
                  <a:lumMod val="75000"/>
                </a:schemeClr>
              </a:solidFill>
            </a:endParaRPr>
          </a:p>
          <a:p>
            <a:pPr>
              <a:spcBef>
                <a:spcPts val="600"/>
              </a:spcBef>
            </a:pPr>
            <a:endParaRPr lang="en-US" sz="1100" dirty="0"/>
          </a:p>
        </p:txBody>
      </p:sp>
    </p:spTree>
    <p:extLst>
      <p:ext uri="{BB962C8B-B14F-4D97-AF65-F5344CB8AC3E}">
        <p14:creationId xmlns:p14="http://schemas.microsoft.com/office/powerpoint/2010/main" val="241616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61DC0-B43A-4D49-A578-0530B1797843}"/>
              </a:ext>
            </a:extLst>
          </p:cNvPr>
          <p:cNvSpPr>
            <a:spLocks noGrp="1"/>
          </p:cNvSpPr>
          <p:nvPr>
            <p:ph type="title"/>
          </p:nvPr>
        </p:nvSpPr>
        <p:spPr/>
        <p:txBody>
          <a:bodyPr/>
          <a:lstStyle/>
          <a:p>
            <a:r>
              <a:rPr lang="en-US" dirty="0">
                <a:cs typeface="Arial"/>
              </a:rPr>
              <a:t>A word on our methods</a:t>
            </a:r>
            <a:endParaRPr lang="en-US" dirty="0"/>
          </a:p>
        </p:txBody>
      </p:sp>
      <p:sp>
        <p:nvSpPr>
          <p:cNvPr id="3" name="Content Placeholder 2">
            <a:extLst>
              <a:ext uri="{FF2B5EF4-FFF2-40B4-BE49-F238E27FC236}">
                <a16:creationId xmlns:a16="http://schemas.microsoft.com/office/drawing/2014/main" id="{1BF78AAF-881B-4580-8E88-73F474B13724}"/>
              </a:ext>
            </a:extLst>
          </p:cNvPr>
          <p:cNvSpPr>
            <a:spLocks noGrp="1"/>
          </p:cNvSpPr>
          <p:nvPr>
            <p:ph sz="quarter" idx="11"/>
          </p:nvPr>
        </p:nvSpPr>
        <p:spPr>
          <a:xfrm>
            <a:off x="4184707" y="2906491"/>
            <a:ext cx="5611757" cy="3276513"/>
          </a:xfrm>
        </p:spPr>
        <p:txBody>
          <a:bodyPr vert="horz" lIns="0" tIns="0" rIns="0" bIns="0" rtlCol="0" anchor="t">
            <a:noAutofit/>
          </a:bodyPr>
          <a:lstStyle/>
          <a:p>
            <a:pPr>
              <a:spcBef>
                <a:spcPts val="600"/>
              </a:spcBef>
            </a:pPr>
            <a:r>
              <a:rPr lang="en-US" sz="1100" b="1" dirty="0">
                <a:solidFill>
                  <a:srgbClr val="B0BA36"/>
                </a:solidFill>
                <a:cs typeface="Arial"/>
              </a:rPr>
              <a:t>Our methods are </a:t>
            </a:r>
            <a:r>
              <a:rPr lang="en-US" sz="1100" b="1" dirty="0" smtClean="0">
                <a:solidFill>
                  <a:srgbClr val="B0BA36"/>
                </a:solidFill>
                <a:cs typeface="Arial"/>
              </a:rPr>
              <a:t>rigorous:</a:t>
            </a:r>
            <a:endParaRPr lang="en-US" sz="1100" b="1" dirty="0">
              <a:solidFill>
                <a:srgbClr val="B0BA36"/>
              </a:solidFill>
              <a:cs typeface="Arial"/>
            </a:endParaRPr>
          </a:p>
          <a:p>
            <a:pPr marL="171450" indent="-171450">
              <a:spcBef>
                <a:spcPts val="600"/>
              </a:spcBef>
              <a:buChar char="•"/>
            </a:pPr>
            <a:r>
              <a:rPr lang="en-US" dirty="0">
                <a:solidFill>
                  <a:srgbClr val="262626"/>
                </a:solidFill>
                <a:cs typeface="Arial"/>
              </a:rPr>
              <a:t>Our participant numbers will look very low compared to surveys, which require large numbers to have statistical power. Yet while we may only speak to a few participants to understand their experiences in more depth, we also engage with their entire community. We learn, test and iterate with people to validate our insights, rather than </a:t>
            </a:r>
            <a:r>
              <a:rPr lang="en-US" dirty="0" smtClean="0">
                <a:solidFill>
                  <a:srgbClr val="262626"/>
                </a:solidFill>
                <a:cs typeface="Arial"/>
              </a:rPr>
              <a:t>relying </a:t>
            </a:r>
            <a:r>
              <a:rPr lang="en-US" dirty="0">
                <a:solidFill>
                  <a:srgbClr val="262626"/>
                </a:solidFill>
                <a:cs typeface="Arial"/>
              </a:rPr>
              <a:t>on numbers.</a:t>
            </a:r>
          </a:p>
          <a:p>
            <a:pPr marL="171450" indent="-171450">
              <a:spcBef>
                <a:spcPts val="600"/>
              </a:spcBef>
              <a:buChar char="•"/>
            </a:pPr>
            <a:r>
              <a:rPr lang="en-US" dirty="0">
                <a:solidFill>
                  <a:srgbClr val="262626"/>
                </a:solidFill>
                <a:cs typeface="Arial"/>
              </a:rPr>
              <a:t>The power of ethnographic research is understanding people through empathy. While we do not remain ‘objective’ in scientific terms, our methods ensure we mitigate bias.</a:t>
            </a:r>
          </a:p>
          <a:p>
            <a:pPr>
              <a:spcBef>
                <a:spcPts val="600"/>
              </a:spcBef>
            </a:pPr>
            <a:r>
              <a:rPr lang="en-US" sz="1100" b="1" dirty="0">
                <a:solidFill>
                  <a:srgbClr val="B0BA36"/>
                </a:solidFill>
                <a:cs typeface="Arial"/>
              </a:rPr>
              <a:t>Our method is good </a:t>
            </a:r>
            <a:r>
              <a:rPr lang="en-US" sz="1100" b="1" dirty="0" smtClean="0">
                <a:solidFill>
                  <a:srgbClr val="B0BA36"/>
                </a:solidFill>
                <a:cs typeface="Arial"/>
              </a:rPr>
              <a:t>for:</a:t>
            </a:r>
            <a:endParaRPr lang="en-US" sz="1100" b="1" dirty="0">
              <a:solidFill>
                <a:srgbClr val="B0BA36"/>
              </a:solidFill>
              <a:cs typeface="Arial"/>
            </a:endParaRPr>
          </a:p>
          <a:p>
            <a:pPr marL="171450" indent="-171450">
              <a:spcBef>
                <a:spcPts val="600"/>
              </a:spcBef>
              <a:buChar char="•"/>
            </a:pPr>
            <a:r>
              <a:rPr lang="en-US" dirty="0">
                <a:solidFill>
                  <a:srgbClr val="262626"/>
                </a:solidFill>
                <a:cs typeface="Arial"/>
              </a:rPr>
              <a:t>Understanding how systems operate in ‘real life’, rather than seeking to control or limit them. </a:t>
            </a:r>
          </a:p>
          <a:p>
            <a:pPr marL="171450" indent="-171450">
              <a:spcBef>
                <a:spcPts val="600"/>
              </a:spcBef>
              <a:buChar char="•"/>
            </a:pPr>
            <a:r>
              <a:rPr lang="en-US" dirty="0">
                <a:solidFill>
                  <a:srgbClr val="262626"/>
                </a:solidFill>
                <a:cs typeface="Arial"/>
              </a:rPr>
              <a:t>Improving success towards strategic outcomes.</a:t>
            </a:r>
          </a:p>
          <a:p>
            <a:pPr>
              <a:spcBef>
                <a:spcPts val="600"/>
              </a:spcBef>
            </a:pPr>
            <a:r>
              <a:rPr lang="en-US" sz="1100" b="1" dirty="0">
                <a:solidFill>
                  <a:srgbClr val="B0BA36"/>
                </a:solidFill>
                <a:cs typeface="Arial"/>
              </a:rPr>
              <a:t>We are </a:t>
            </a:r>
            <a:r>
              <a:rPr lang="en-US" sz="1100" b="1" dirty="0" smtClean="0">
                <a:solidFill>
                  <a:srgbClr val="B0BA36"/>
                </a:solidFill>
                <a:cs typeface="Arial"/>
              </a:rPr>
              <a:t>not:</a:t>
            </a:r>
            <a:endParaRPr lang="en-US" sz="1100" b="1" dirty="0">
              <a:solidFill>
                <a:srgbClr val="B0BA36"/>
              </a:solidFill>
              <a:cs typeface="Arial"/>
            </a:endParaRPr>
          </a:p>
          <a:p>
            <a:pPr marL="171450" indent="-171450">
              <a:spcBef>
                <a:spcPts val="600"/>
              </a:spcBef>
              <a:buChar char="•"/>
            </a:pPr>
            <a:r>
              <a:rPr lang="en-US" dirty="0">
                <a:solidFill>
                  <a:srgbClr val="262626"/>
                </a:solidFill>
                <a:cs typeface="Arial"/>
              </a:rPr>
              <a:t>Asking people what they want, giving them what they want, or expecting them to give us solutions.</a:t>
            </a:r>
          </a:p>
          <a:p>
            <a:pPr marL="171450" indent="-171450">
              <a:spcBef>
                <a:spcPts val="600"/>
              </a:spcBef>
              <a:buChar char="•"/>
            </a:pPr>
            <a:r>
              <a:rPr lang="en-US" dirty="0">
                <a:solidFill>
                  <a:srgbClr val="262626"/>
                </a:solidFill>
                <a:cs typeface="Arial"/>
              </a:rPr>
              <a:t>Making assumptions about what people want, or validating a pre-determined solution.</a:t>
            </a:r>
          </a:p>
          <a:p>
            <a:pPr marL="171450" indent="-171450">
              <a:spcBef>
                <a:spcPts val="600"/>
              </a:spcBef>
              <a:buChar char="•"/>
            </a:pPr>
            <a:r>
              <a:rPr lang="en-US" dirty="0">
                <a:solidFill>
                  <a:srgbClr val="262626"/>
                </a:solidFill>
                <a:cs typeface="Arial"/>
              </a:rPr>
              <a:t>Converting people to our way of thinking, acting, or seeing the world.</a:t>
            </a:r>
          </a:p>
          <a:p>
            <a:pPr>
              <a:spcBef>
                <a:spcPts val="600"/>
              </a:spcBef>
            </a:pPr>
            <a:endParaRPr lang="en-US" dirty="0">
              <a:solidFill>
                <a:srgbClr val="262626"/>
              </a:solidFill>
              <a:cs typeface="Arial"/>
            </a:endParaRPr>
          </a:p>
          <a:p>
            <a:pPr>
              <a:spcBef>
                <a:spcPts val="600"/>
              </a:spcBef>
            </a:pPr>
            <a:endParaRPr lang="en-US" dirty="0">
              <a:solidFill>
                <a:srgbClr val="262626"/>
              </a:solidFill>
              <a:cs typeface="Arial"/>
            </a:endParaRPr>
          </a:p>
          <a:p>
            <a:pPr>
              <a:spcBef>
                <a:spcPts val="600"/>
              </a:spcBef>
            </a:pPr>
            <a:endParaRPr lang="en-US" dirty="0">
              <a:solidFill>
                <a:srgbClr val="262626"/>
              </a:solidFill>
              <a:cs typeface="Arial"/>
            </a:endParaRPr>
          </a:p>
        </p:txBody>
      </p:sp>
      <p:sp>
        <p:nvSpPr>
          <p:cNvPr id="13" name="Content Placeholder 2">
            <a:extLst>
              <a:ext uri="{FF2B5EF4-FFF2-40B4-BE49-F238E27FC236}">
                <a16:creationId xmlns:a16="http://schemas.microsoft.com/office/drawing/2014/main" id="{53784A5A-4971-490E-8F37-89A41DB32939}"/>
              </a:ext>
            </a:extLst>
          </p:cNvPr>
          <p:cNvSpPr txBox="1">
            <a:spLocks/>
          </p:cNvSpPr>
          <p:nvPr/>
        </p:nvSpPr>
        <p:spPr>
          <a:xfrm>
            <a:off x="871336" y="1471877"/>
            <a:ext cx="8925128" cy="1438747"/>
          </a:xfrm>
          <a:prstGeom prst="rect">
            <a:avLst/>
          </a:prstGeom>
        </p:spPr>
        <p:txBody>
          <a:bodyPr vert="horz" lIns="0" tIns="0" rIns="0" bIns="0" rtlCol="0" anchor="t">
            <a:noAutofit/>
          </a:bodyPr>
          <a:lstStyle>
            <a:lvl1pPr marL="0" indent="0" algn="l" defTabSz="1043056" rtl="0" eaLnBrk="1" latinLnBrk="0" hangingPunct="1">
              <a:lnSpc>
                <a:spcPct val="110000"/>
              </a:lnSpc>
              <a:spcBef>
                <a:spcPts val="1000"/>
              </a:spcBef>
              <a:buFont typeface="Arial" pitchFamily="34" charset="0"/>
              <a:buNone/>
              <a:defRPr sz="1000" kern="1200">
                <a:solidFill>
                  <a:schemeClr val="tx1"/>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US" sz="1100" dirty="0">
                <a:cs typeface="Arial"/>
              </a:rPr>
              <a:t>To understand the whole system, we need to look at it in different ways</a:t>
            </a:r>
            <a:r>
              <a:rPr lang="en-US" sz="1100" dirty="0" smtClean="0">
                <a:cs typeface="Arial"/>
              </a:rPr>
              <a:t>… including </a:t>
            </a:r>
            <a:r>
              <a:rPr lang="en-US" sz="1100" dirty="0">
                <a:cs typeface="Arial"/>
              </a:rPr>
              <a:t>below the surface. </a:t>
            </a:r>
            <a:endParaRPr lang="en-US" sz="1100" dirty="0"/>
          </a:p>
          <a:p>
            <a:r>
              <a:rPr lang="en-US" sz="1100" dirty="0">
                <a:cs typeface="Arial"/>
              </a:rPr>
              <a:t>We </a:t>
            </a:r>
            <a:r>
              <a:rPr lang="en-US" sz="1100" dirty="0" smtClean="0">
                <a:cs typeface="Arial"/>
              </a:rPr>
              <a:t>relied </a:t>
            </a:r>
            <a:r>
              <a:rPr lang="en-US" sz="1100" dirty="0">
                <a:cs typeface="Arial"/>
              </a:rPr>
              <a:t>on agile, ethnographic research aimed at revealing deep insights in a short of period of time. Statistical research is like watching the scoreboard at a sporting game. It tells us what is happening and answers our question of ‘who’s winning</a:t>
            </a:r>
            <a:r>
              <a:rPr lang="en-US" sz="1100" dirty="0" smtClean="0">
                <a:cs typeface="Arial"/>
              </a:rPr>
              <a:t>?’.</a:t>
            </a:r>
            <a:r>
              <a:rPr lang="en-US" sz="1100" dirty="0">
                <a:cs typeface="Arial"/>
              </a:rPr>
              <a:t> </a:t>
            </a:r>
            <a:r>
              <a:rPr lang="en-US" sz="1100" dirty="0" smtClean="0">
                <a:cs typeface="Arial"/>
              </a:rPr>
              <a:t>Our </a:t>
            </a:r>
            <a:r>
              <a:rPr lang="en-US" sz="1100" dirty="0">
                <a:cs typeface="Arial"/>
              </a:rPr>
              <a:t>approach is more like watching the game itself, to know why the score is the way it is and how to improve the game. We may also need to look beyond the game itself. </a:t>
            </a:r>
            <a:r>
              <a:rPr lang="en-US" sz="1100" dirty="0" smtClean="0">
                <a:cs typeface="Arial"/>
              </a:rPr>
              <a:t>Our </a:t>
            </a:r>
            <a:r>
              <a:rPr lang="en-US" sz="1100" dirty="0">
                <a:cs typeface="Arial"/>
              </a:rPr>
              <a:t>ethnographic methods complement other forms of knowing, and excel at providing a human context to more quantitative types of evidence.</a:t>
            </a:r>
            <a:endParaRPr lang="en-US" sz="1100" dirty="0"/>
          </a:p>
          <a:p>
            <a:endParaRPr lang="en-US" sz="1100" dirty="0">
              <a:cs typeface="Arial"/>
            </a:endParaRPr>
          </a:p>
        </p:txBody>
      </p:sp>
      <p:pic>
        <p:nvPicPr>
          <p:cNvPr id="10" name="Picture 10" descr="A picture containing nature, ice, mountain&#10;&#10;Description generated with high confidence">
            <a:extLst>
              <a:ext uri="{FF2B5EF4-FFF2-40B4-BE49-F238E27FC236}">
                <a16:creationId xmlns:a16="http://schemas.microsoft.com/office/drawing/2014/main" id="{DFF11724-90C2-45C2-9765-30532B5D3CC6}"/>
              </a:ext>
            </a:extLst>
          </p:cNvPr>
          <p:cNvPicPr>
            <a:picLocks noChangeAspect="1"/>
          </p:cNvPicPr>
          <p:nvPr/>
        </p:nvPicPr>
        <p:blipFill>
          <a:blip r:embed="rId2"/>
          <a:stretch>
            <a:fillRect/>
          </a:stretch>
        </p:blipFill>
        <p:spPr>
          <a:xfrm>
            <a:off x="898231" y="2910624"/>
            <a:ext cx="3213189" cy="3272381"/>
          </a:xfrm>
          <a:prstGeom prst="rect">
            <a:avLst/>
          </a:prstGeom>
        </p:spPr>
      </p:pic>
    </p:spTree>
    <p:extLst>
      <p:ext uri="{BB962C8B-B14F-4D97-AF65-F5344CB8AC3E}">
        <p14:creationId xmlns:p14="http://schemas.microsoft.com/office/powerpoint/2010/main" val="38355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E2260C-5B0F-49F2-B4C5-08350A60124C}"/>
              </a:ext>
            </a:extLst>
          </p:cNvPr>
          <p:cNvSpPr>
            <a:spLocks noGrp="1"/>
          </p:cNvSpPr>
          <p:nvPr>
            <p:ph type="title"/>
          </p:nvPr>
        </p:nvSpPr>
        <p:spPr/>
        <p:txBody>
          <a:bodyPr/>
          <a:lstStyle/>
          <a:p>
            <a:r>
              <a:rPr lang="en-AU" dirty="0"/>
              <a:t>The systemic context</a:t>
            </a:r>
          </a:p>
        </p:txBody>
      </p:sp>
      <p:sp>
        <p:nvSpPr>
          <p:cNvPr id="4" name="Text Placeholder 3">
            <a:extLst>
              <a:ext uri="{FF2B5EF4-FFF2-40B4-BE49-F238E27FC236}">
                <a16:creationId xmlns:a16="http://schemas.microsoft.com/office/drawing/2014/main" id="{7A004FF5-A87C-4323-9613-C8A90A4B8776}"/>
              </a:ext>
            </a:extLst>
          </p:cNvPr>
          <p:cNvSpPr>
            <a:spLocks noGrp="1"/>
          </p:cNvSpPr>
          <p:nvPr>
            <p:ph type="body" sz="quarter" idx="13"/>
          </p:nvPr>
        </p:nvSpPr>
        <p:spPr/>
        <p:txBody>
          <a:bodyPr/>
          <a:lstStyle/>
          <a:p>
            <a:r>
              <a:rPr lang="en-AU" dirty="0"/>
              <a:t>02</a:t>
            </a:r>
          </a:p>
        </p:txBody>
      </p:sp>
    </p:spTree>
    <p:extLst>
      <p:ext uri="{BB962C8B-B14F-4D97-AF65-F5344CB8AC3E}">
        <p14:creationId xmlns:p14="http://schemas.microsoft.com/office/powerpoint/2010/main" val="417932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a:extLst>
              <a:ext uri="{FF2B5EF4-FFF2-40B4-BE49-F238E27FC236}">
                <a16:creationId xmlns:a16="http://schemas.microsoft.com/office/drawing/2014/main" id="{FCCD6973-A19A-4225-930B-534271D97504}"/>
              </a:ext>
            </a:extLst>
          </p:cNvPr>
          <p:cNvGrpSpPr/>
          <p:nvPr/>
        </p:nvGrpSpPr>
        <p:grpSpPr>
          <a:xfrm>
            <a:off x="4649298" y="2678741"/>
            <a:ext cx="934643" cy="1190745"/>
            <a:chOff x="6380132" y="3836115"/>
            <a:chExt cx="934643" cy="1190745"/>
          </a:xfrm>
        </p:grpSpPr>
        <p:sp>
          <p:nvSpPr>
            <p:cNvPr id="89" name="Arrow: Pentagon 88">
              <a:extLst>
                <a:ext uri="{FF2B5EF4-FFF2-40B4-BE49-F238E27FC236}">
                  <a16:creationId xmlns:a16="http://schemas.microsoft.com/office/drawing/2014/main" id="{7627DA15-EA61-4465-ADF8-FFF92331C6C4}"/>
                </a:ext>
              </a:extLst>
            </p:cNvPr>
            <p:cNvSpPr/>
            <p:nvPr/>
          </p:nvSpPr>
          <p:spPr>
            <a:xfrm rot="16200000" flipH="1">
              <a:off x="6256311" y="3978442"/>
              <a:ext cx="1190745" cy="906092"/>
            </a:xfrm>
            <a:prstGeom prst="homePlate">
              <a:avLst>
                <a:gd name="adj" fmla="val 2609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252000" bIns="36000" rtlCol="0" anchor="ctr"/>
            <a:lstStyle/>
            <a:p>
              <a:pPr algn="ctr">
                <a:lnSpc>
                  <a:spcPct val="110000"/>
                </a:lnSpc>
                <a:spcBef>
                  <a:spcPts val="1000"/>
                </a:spcBef>
              </a:pPr>
              <a:endParaRPr lang="en-AU" sz="1000" b="1" dirty="0">
                <a:solidFill>
                  <a:schemeClr val="tx1"/>
                </a:solidFill>
              </a:endParaRPr>
            </a:p>
          </p:txBody>
        </p:sp>
        <p:sp>
          <p:nvSpPr>
            <p:cNvPr id="90" name="Rectangle 89">
              <a:extLst>
                <a:ext uri="{FF2B5EF4-FFF2-40B4-BE49-F238E27FC236}">
                  <a16:creationId xmlns:a16="http://schemas.microsoft.com/office/drawing/2014/main" id="{3EB0696B-EC2F-459F-8B54-8736EB321053}"/>
                </a:ext>
              </a:extLst>
            </p:cNvPr>
            <p:cNvSpPr/>
            <p:nvPr/>
          </p:nvSpPr>
          <p:spPr>
            <a:xfrm>
              <a:off x="6380132" y="3979688"/>
              <a:ext cx="934643" cy="587020"/>
            </a:xfrm>
            <a:prstGeom prst="rect">
              <a:avLst/>
            </a:prstGeom>
          </p:spPr>
          <p:txBody>
            <a:bodyPr wrap="square">
              <a:spAutoFit/>
            </a:bodyPr>
            <a:lstStyle/>
            <a:p>
              <a:pPr algn="ctr">
                <a:lnSpc>
                  <a:spcPct val="110000"/>
                </a:lnSpc>
                <a:spcBef>
                  <a:spcPts val="1000"/>
                </a:spcBef>
              </a:pPr>
              <a:r>
                <a:rPr lang="en-AU" sz="1000" b="1" dirty="0"/>
                <a:t>Delivery of a profitable product</a:t>
              </a:r>
            </a:p>
          </p:txBody>
        </p:sp>
      </p:grpSp>
      <p:grpSp>
        <p:nvGrpSpPr>
          <p:cNvPr id="85" name="Group 84">
            <a:extLst>
              <a:ext uri="{FF2B5EF4-FFF2-40B4-BE49-F238E27FC236}">
                <a16:creationId xmlns:a16="http://schemas.microsoft.com/office/drawing/2014/main" id="{DE6233D2-05F1-4833-A3A4-1C72E08A98EE}"/>
              </a:ext>
            </a:extLst>
          </p:cNvPr>
          <p:cNvGrpSpPr/>
          <p:nvPr/>
        </p:nvGrpSpPr>
        <p:grpSpPr>
          <a:xfrm>
            <a:off x="5648501" y="2683643"/>
            <a:ext cx="923869" cy="1190745"/>
            <a:chOff x="6392164" y="3836115"/>
            <a:chExt cx="923869" cy="1190745"/>
          </a:xfrm>
        </p:grpSpPr>
        <p:sp>
          <p:nvSpPr>
            <p:cNvPr id="86" name="Arrow: Pentagon 85">
              <a:extLst>
                <a:ext uri="{FF2B5EF4-FFF2-40B4-BE49-F238E27FC236}">
                  <a16:creationId xmlns:a16="http://schemas.microsoft.com/office/drawing/2014/main" id="{BA2B3CB6-5221-4FFD-B82C-759C6DCAE311}"/>
                </a:ext>
              </a:extLst>
            </p:cNvPr>
            <p:cNvSpPr/>
            <p:nvPr/>
          </p:nvSpPr>
          <p:spPr>
            <a:xfrm rot="16200000" flipH="1">
              <a:off x="6256311" y="3978442"/>
              <a:ext cx="1190745" cy="906092"/>
            </a:xfrm>
            <a:prstGeom prst="homePlate">
              <a:avLst>
                <a:gd name="adj" fmla="val 2609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252000" bIns="36000" rtlCol="0" anchor="ctr"/>
            <a:lstStyle/>
            <a:p>
              <a:pPr algn="ctr">
                <a:lnSpc>
                  <a:spcPct val="110000"/>
                </a:lnSpc>
                <a:spcBef>
                  <a:spcPts val="1000"/>
                </a:spcBef>
              </a:pPr>
              <a:endParaRPr lang="en-AU" sz="1000" b="1" dirty="0">
                <a:solidFill>
                  <a:schemeClr val="tx1"/>
                </a:solidFill>
              </a:endParaRPr>
            </a:p>
          </p:txBody>
        </p:sp>
        <p:sp>
          <p:nvSpPr>
            <p:cNvPr id="87" name="Rectangle 86">
              <a:extLst>
                <a:ext uri="{FF2B5EF4-FFF2-40B4-BE49-F238E27FC236}">
                  <a16:creationId xmlns:a16="http://schemas.microsoft.com/office/drawing/2014/main" id="{2E693E41-8F60-42FD-85D7-A5342C0267DC}"/>
                </a:ext>
              </a:extLst>
            </p:cNvPr>
            <p:cNvSpPr/>
            <p:nvPr/>
          </p:nvSpPr>
          <p:spPr>
            <a:xfrm>
              <a:off x="6392164" y="3899229"/>
              <a:ext cx="923869" cy="769441"/>
            </a:xfrm>
            <a:prstGeom prst="rect">
              <a:avLst/>
            </a:prstGeom>
          </p:spPr>
          <p:txBody>
            <a:bodyPr wrap="square">
              <a:spAutoFit/>
            </a:bodyPr>
            <a:lstStyle/>
            <a:p>
              <a:pPr algn="ctr">
                <a:lnSpc>
                  <a:spcPct val="110000"/>
                </a:lnSpc>
                <a:spcBef>
                  <a:spcPts val="1000"/>
                </a:spcBef>
              </a:pPr>
              <a:r>
                <a:rPr lang="en-AU" sz="1000" b="1" dirty="0"/>
                <a:t>Commercial pressure to finish fit-outs quickly</a:t>
              </a:r>
            </a:p>
          </p:txBody>
        </p:sp>
      </p:grpSp>
      <p:sp>
        <p:nvSpPr>
          <p:cNvPr id="75" name="Partial Circle 74">
            <a:extLst>
              <a:ext uri="{FF2B5EF4-FFF2-40B4-BE49-F238E27FC236}">
                <a16:creationId xmlns:a16="http://schemas.microsoft.com/office/drawing/2014/main" id="{C0A8F357-863F-4074-92D6-260EF27049FA}"/>
              </a:ext>
            </a:extLst>
          </p:cNvPr>
          <p:cNvSpPr/>
          <p:nvPr/>
        </p:nvSpPr>
        <p:spPr>
          <a:xfrm>
            <a:off x="2638658" y="4110384"/>
            <a:ext cx="5775708" cy="5775708"/>
          </a:xfrm>
          <a:prstGeom prst="pie">
            <a:avLst>
              <a:gd name="adj1" fmla="val 10789802"/>
              <a:gd name="adj2" fmla="val 714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a:solidFill>
                <a:schemeClr val="tx1"/>
              </a:solidFill>
            </a:endParaRPr>
          </a:p>
        </p:txBody>
      </p:sp>
      <p:sp>
        <p:nvSpPr>
          <p:cNvPr id="77" name="Partial Circle 76">
            <a:extLst>
              <a:ext uri="{FF2B5EF4-FFF2-40B4-BE49-F238E27FC236}">
                <a16:creationId xmlns:a16="http://schemas.microsoft.com/office/drawing/2014/main" id="{F6F335C3-4180-4382-94C3-DA8F5A8E9C91}"/>
              </a:ext>
            </a:extLst>
          </p:cNvPr>
          <p:cNvSpPr/>
          <p:nvPr/>
        </p:nvSpPr>
        <p:spPr>
          <a:xfrm>
            <a:off x="2638658" y="6396821"/>
            <a:ext cx="5783454" cy="613579"/>
          </a:xfrm>
          <a:custGeom>
            <a:avLst/>
            <a:gdLst>
              <a:gd name="connsiteX0" fmla="*/ 13 w 5775708"/>
              <a:gd name="connsiteY0" fmla="*/ 2896421 h 5775708"/>
              <a:gd name="connsiteX1" fmla="*/ 63319 w 5775708"/>
              <a:gd name="connsiteY1" fmla="*/ 2286437 h 5775708"/>
              <a:gd name="connsiteX2" fmla="*/ 2887854 w 5775708"/>
              <a:gd name="connsiteY2" fmla="*/ 2887854 h 5775708"/>
              <a:gd name="connsiteX3" fmla="*/ 13 w 5775708"/>
              <a:gd name="connsiteY3" fmla="*/ 2896421 h 5775708"/>
              <a:gd name="connsiteX0" fmla="*/ 13 w 5745354"/>
              <a:gd name="connsiteY0" fmla="*/ 609984 h 609984"/>
              <a:gd name="connsiteX1" fmla="*/ 63319 w 5745354"/>
              <a:gd name="connsiteY1" fmla="*/ 0 h 609984"/>
              <a:gd name="connsiteX2" fmla="*/ 5745354 w 5745354"/>
              <a:gd name="connsiteY2" fmla="*/ 600879 h 609984"/>
              <a:gd name="connsiteX3" fmla="*/ 13 w 5745354"/>
              <a:gd name="connsiteY3" fmla="*/ 609984 h 609984"/>
              <a:gd name="connsiteX0" fmla="*/ 13 w 5783454"/>
              <a:gd name="connsiteY0" fmla="*/ 609984 h 613579"/>
              <a:gd name="connsiteX1" fmla="*/ 63319 w 5783454"/>
              <a:gd name="connsiteY1" fmla="*/ 0 h 613579"/>
              <a:gd name="connsiteX2" fmla="*/ 5783454 w 5783454"/>
              <a:gd name="connsiteY2" fmla="*/ 613579 h 613579"/>
              <a:gd name="connsiteX3" fmla="*/ 13 w 5783454"/>
              <a:gd name="connsiteY3" fmla="*/ 609984 h 613579"/>
            </a:gdLst>
            <a:ahLst/>
            <a:cxnLst>
              <a:cxn ang="0">
                <a:pos x="connsiteX0" y="connsiteY0"/>
              </a:cxn>
              <a:cxn ang="0">
                <a:pos x="connsiteX1" y="connsiteY1"/>
              </a:cxn>
              <a:cxn ang="0">
                <a:pos x="connsiteX2" y="connsiteY2"/>
              </a:cxn>
              <a:cxn ang="0">
                <a:pos x="connsiteX3" y="connsiteY3"/>
              </a:cxn>
            </a:cxnLst>
            <a:rect l="l" t="t" r="r" b="b"/>
            <a:pathLst>
              <a:path w="5783454" h="613579">
                <a:moveTo>
                  <a:pt x="13" y="609984"/>
                </a:moveTo>
                <a:cubicBezTo>
                  <a:pt x="-595" y="404985"/>
                  <a:pt x="20627" y="200504"/>
                  <a:pt x="63319" y="0"/>
                </a:cubicBezTo>
                <a:lnTo>
                  <a:pt x="5783454" y="613579"/>
                </a:lnTo>
                <a:lnTo>
                  <a:pt x="13" y="6099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a:solidFill>
                <a:schemeClr val="tx1"/>
              </a:solidFill>
            </a:endParaRPr>
          </a:p>
        </p:txBody>
      </p:sp>
      <p:sp>
        <p:nvSpPr>
          <p:cNvPr id="2" name="Title 1">
            <a:extLst>
              <a:ext uri="{FF2B5EF4-FFF2-40B4-BE49-F238E27FC236}">
                <a16:creationId xmlns:a16="http://schemas.microsoft.com/office/drawing/2014/main" id="{7EBB52AA-7595-4BB7-8392-0CA3E918B21F}"/>
              </a:ext>
            </a:extLst>
          </p:cNvPr>
          <p:cNvSpPr>
            <a:spLocks noGrp="1"/>
          </p:cNvSpPr>
          <p:nvPr>
            <p:ph type="title"/>
          </p:nvPr>
        </p:nvSpPr>
        <p:spPr/>
        <p:txBody>
          <a:bodyPr/>
          <a:lstStyle/>
          <a:p>
            <a:r>
              <a:rPr lang="en-AU" dirty="0"/>
              <a:t>The pressures of the stone industry</a:t>
            </a:r>
          </a:p>
        </p:txBody>
      </p:sp>
      <p:grpSp>
        <p:nvGrpSpPr>
          <p:cNvPr id="19" name="Group 18">
            <a:extLst>
              <a:ext uri="{FF2B5EF4-FFF2-40B4-BE49-F238E27FC236}">
                <a16:creationId xmlns:a16="http://schemas.microsoft.com/office/drawing/2014/main" id="{E981BA60-39CC-4C56-80B6-3ECCF8F3A681}"/>
              </a:ext>
            </a:extLst>
          </p:cNvPr>
          <p:cNvGrpSpPr/>
          <p:nvPr/>
        </p:nvGrpSpPr>
        <p:grpSpPr>
          <a:xfrm>
            <a:off x="6500147" y="2631742"/>
            <a:ext cx="1080650" cy="1346456"/>
            <a:chOff x="4432131" y="2660382"/>
            <a:chExt cx="1080650" cy="1346456"/>
          </a:xfrm>
        </p:grpSpPr>
        <p:grpSp>
          <p:nvGrpSpPr>
            <p:cNvPr id="13" name="Group 12">
              <a:extLst>
                <a:ext uri="{FF2B5EF4-FFF2-40B4-BE49-F238E27FC236}">
                  <a16:creationId xmlns:a16="http://schemas.microsoft.com/office/drawing/2014/main" id="{7EB56BCE-0657-49C9-9CCD-25B9CE7BE699}"/>
                </a:ext>
              </a:extLst>
            </p:cNvPr>
            <p:cNvGrpSpPr/>
            <p:nvPr/>
          </p:nvGrpSpPr>
          <p:grpSpPr>
            <a:xfrm>
              <a:off x="4558996" y="2660382"/>
              <a:ext cx="755999" cy="755999"/>
              <a:chOff x="3416303" y="2923292"/>
              <a:chExt cx="602943" cy="602943"/>
            </a:xfrm>
          </p:grpSpPr>
          <p:sp>
            <p:nvSpPr>
              <p:cNvPr id="14" name="Oval 13">
                <a:extLst>
                  <a:ext uri="{FF2B5EF4-FFF2-40B4-BE49-F238E27FC236}">
                    <a16:creationId xmlns:a16="http://schemas.microsoft.com/office/drawing/2014/main" id="{F2F13D96-66A9-4D80-A919-2DDE363ECA9C}"/>
                  </a:ext>
                </a:extLst>
              </p:cNvPr>
              <p:cNvSpPr/>
              <p:nvPr/>
            </p:nvSpPr>
            <p:spPr>
              <a:xfrm>
                <a:off x="3416303" y="2923292"/>
                <a:ext cx="602943" cy="60294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a:solidFill>
                    <a:schemeClr val="tx1"/>
                  </a:solidFill>
                </a:endParaRPr>
              </a:p>
            </p:txBody>
          </p:sp>
          <p:pic>
            <p:nvPicPr>
              <p:cNvPr id="15" name="Picture 14">
                <a:extLst>
                  <a:ext uri="{FF2B5EF4-FFF2-40B4-BE49-F238E27FC236}">
                    <a16:creationId xmlns:a16="http://schemas.microsoft.com/office/drawing/2014/main" id="{91A85DE7-8C60-4399-8750-57788DE90EB9}"/>
                  </a:ext>
                </a:extLst>
              </p:cNvPr>
              <p:cNvPicPr>
                <a:picLocks noChangeAspect="1"/>
              </p:cNvPicPr>
              <p:nvPr/>
            </p:nvPicPr>
            <p:blipFill>
              <a:blip r:embed="rId2"/>
              <a:stretch>
                <a:fillRect/>
              </a:stretch>
            </p:blipFill>
            <p:spPr>
              <a:xfrm flipH="1">
                <a:off x="3533706" y="2971748"/>
                <a:ext cx="426589" cy="398150"/>
              </a:xfrm>
              <a:prstGeom prst="rect">
                <a:avLst/>
              </a:prstGeom>
            </p:spPr>
          </p:pic>
          <p:sp>
            <p:nvSpPr>
              <p:cNvPr id="16" name="Oval 15">
                <a:extLst>
                  <a:ext uri="{FF2B5EF4-FFF2-40B4-BE49-F238E27FC236}">
                    <a16:creationId xmlns:a16="http://schemas.microsoft.com/office/drawing/2014/main" id="{A6D281EE-3A1C-438C-AF05-291440E16469}"/>
                  </a:ext>
                </a:extLst>
              </p:cNvPr>
              <p:cNvSpPr/>
              <p:nvPr/>
            </p:nvSpPr>
            <p:spPr>
              <a:xfrm>
                <a:off x="3656154" y="3130865"/>
                <a:ext cx="167873" cy="344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a:solidFill>
                    <a:schemeClr val="tx1"/>
                  </a:solidFill>
                </a:endParaRPr>
              </a:p>
            </p:txBody>
          </p:sp>
          <p:pic>
            <p:nvPicPr>
              <p:cNvPr id="17" name="Picture 16">
                <a:extLst>
                  <a:ext uri="{FF2B5EF4-FFF2-40B4-BE49-F238E27FC236}">
                    <a16:creationId xmlns:a16="http://schemas.microsoft.com/office/drawing/2014/main" id="{6E035D5A-721F-4470-810E-F0F0D5E65E00}"/>
                  </a:ext>
                </a:extLst>
              </p:cNvPr>
              <p:cNvPicPr>
                <a:picLocks noChangeAspect="1"/>
              </p:cNvPicPr>
              <p:nvPr/>
            </p:nvPicPr>
            <p:blipFill>
              <a:blip r:embed="rId3"/>
              <a:stretch>
                <a:fillRect/>
              </a:stretch>
            </p:blipFill>
            <p:spPr>
              <a:xfrm>
                <a:off x="3655920" y="3144939"/>
                <a:ext cx="168107" cy="251238"/>
              </a:xfrm>
              <a:prstGeom prst="rect">
                <a:avLst/>
              </a:prstGeom>
            </p:spPr>
          </p:pic>
        </p:grpSp>
        <p:sp>
          <p:nvSpPr>
            <p:cNvPr id="18" name="TextBox 17">
              <a:extLst>
                <a:ext uri="{FF2B5EF4-FFF2-40B4-BE49-F238E27FC236}">
                  <a16:creationId xmlns:a16="http://schemas.microsoft.com/office/drawing/2014/main" id="{3248C2D6-3A8A-43CA-A79F-21DDE51BA4B6}"/>
                </a:ext>
              </a:extLst>
            </p:cNvPr>
            <p:cNvSpPr txBox="1"/>
            <p:nvPr/>
          </p:nvSpPr>
          <p:spPr>
            <a:xfrm>
              <a:off x="4432131" y="3499007"/>
              <a:ext cx="1080650" cy="507831"/>
            </a:xfrm>
            <a:prstGeom prst="rect">
              <a:avLst/>
            </a:prstGeom>
            <a:noFill/>
          </p:spPr>
          <p:txBody>
            <a:bodyPr wrap="square" lIns="0" tIns="0" rIns="0" bIns="0" rtlCol="0">
              <a:spAutoFit/>
            </a:bodyPr>
            <a:lstStyle/>
            <a:p>
              <a:pPr algn="ctr">
                <a:lnSpc>
                  <a:spcPct val="110000"/>
                </a:lnSpc>
                <a:spcBef>
                  <a:spcPts val="1000"/>
                </a:spcBef>
              </a:pPr>
              <a:r>
                <a:rPr lang="en-AU" sz="1000" b="1" dirty="0">
                  <a:solidFill>
                    <a:schemeClr val="accent5">
                      <a:lumMod val="50000"/>
                    </a:schemeClr>
                  </a:solidFill>
                </a:rPr>
                <a:t>Builders, kitchen-installers and other ‘customers’</a:t>
              </a:r>
            </a:p>
          </p:txBody>
        </p:sp>
      </p:grpSp>
      <p:grpSp>
        <p:nvGrpSpPr>
          <p:cNvPr id="24" name="Group 23">
            <a:extLst>
              <a:ext uri="{FF2B5EF4-FFF2-40B4-BE49-F238E27FC236}">
                <a16:creationId xmlns:a16="http://schemas.microsoft.com/office/drawing/2014/main" id="{879B2AE2-04F6-4C34-A622-D502B3019558}"/>
              </a:ext>
            </a:extLst>
          </p:cNvPr>
          <p:cNvGrpSpPr/>
          <p:nvPr/>
        </p:nvGrpSpPr>
        <p:grpSpPr>
          <a:xfrm>
            <a:off x="3765071" y="2631742"/>
            <a:ext cx="932707" cy="1170882"/>
            <a:chOff x="2850820" y="2859242"/>
            <a:chExt cx="932707" cy="1170882"/>
          </a:xfrm>
        </p:grpSpPr>
        <p:grpSp>
          <p:nvGrpSpPr>
            <p:cNvPr id="20" name="Group 19">
              <a:extLst>
                <a:ext uri="{FF2B5EF4-FFF2-40B4-BE49-F238E27FC236}">
                  <a16:creationId xmlns:a16="http://schemas.microsoft.com/office/drawing/2014/main" id="{8CB02DCE-9A81-4194-A52B-3993EC25651C}"/>
                </a:ext>
              </a:extLst>
            </p:cNvPr>
            <p:cNvGrpSpPr/>
            <p:nvPr/>
          </p:nvGrpSpPr>
          <p:grpSpPr>
            <a:xfrm>
              <a:off x="2939173" y="2859242"/>
              <a:ext cx="756000" cy="756000"/>
              <a:chOff x="1380053" y="2971284"/>
              <a:chExt cx="756000" cy="756000"/>
            </a:xfrm>
          </p:grpSpPr>
          <p:sp>
            <p:nvSpPr>
              <p:cNvPr id="21" name="Shape 389">
                <a:extLst>
                  <a:ext uri="{FF2B5EF4-FFF2-40B4-BE49-F238E27FC236}">
                    <a16:creationId xmlns:a16="http://schemas.microsoft.com/office/drawing/2014/main" id="{EF8F6328-9C73-4496-BCCB-4970AF951B2E}"/>
                  </a:ext>
                </a:extLst>
              </p:cNvPr>
              <p:cNvSpPr/>
              <p:nvPr/>
            </p:nvSpPr>
            <p:spPr>
              <a:xfrm>
                <a:off x="1380053" y="2971284"/>
                <a:ext cx="756000" cy="756000"/>
              </a:xfrm>
              <a:prstGeom prst="ellipse">
                <a:avLst/>
              </a:prstGeom>
              <a:solidFill>
                <a:srgbClr val="FFFFFF"/>
              </a:solidFill>
              <a:ln w="9525" cap="flat" cmpd="sng">
                <a:solidFill>
                  <a:schemeClr val="tx1"/>
                </a:solidFill>
                <a:prstDash val="solid"/>
                <a:round/>
                <a:headEnd type="none" w="med" len="med"/>
                <a:tailEnd type="none" w="med" len="med"/>
              </a:ln>
            </p:spPr>
            <p:txBody>
              <a:bodyPr wrap="square" lIns="100800" tIns="100800" rIns="100800" bIns="100800" anchor="ctr" anchorCtr="0">
                <a:noAutofit/>
              </a:bodyPr>
              <a:lstStyle/>
              <a:p>
                <a:endParaRPr sz="1103"/>
              </a:p>
            </p:txBody>
          </p:sp>
          <p:pic>
            <p:nvPicPr>
              <p:cNvPr id="22" name="Picture 51" descr="A close up of a sign&#10;&#10;Description generated with high confidence">
                <a:extLst>
                  <a:ext uri="{FF2B5EF4-FFF2-40B4-BE49-F238E27FC236}">
                    <a16:creationId xmlns:a16="http://schemas.microsoft.com/office/drawing/2014/main" id="{860B9AE7-5ECB-4E0D-B929-7BD56AB80A66}"/>
                  </a:ext>
                </a:extLst>
              </p:cNvPr>
              <p:cNvPicPr>
                <a:picLocks noChangeAspect="1"/>
              </p:cNvPicPr>
              <p:nvPr/>
            </p:nvPicPr>
            <p:blipFill>
              <a:blip r:embed="rId4"/>
              <a:stretch>
                <a:fillRect/>
              </a:stretch>
            </p:blipFill>
            <p:spPr>
              <a:xfrm>
                <a:off x="1530365" y="3054960"/>
                <a:ext cx="460771" cy="509206"/>
              </a:xfrm>
              <a:prstGeom prst="rect">
                <a:avLst/>
              </a:prstGeom>
            </p:spPr>
          </p:pic>
        </p:grpSp>
        <p:sp>
          <p:nvSpPr>
            <p:cNvPr id="23" name="TextBox 22">
              <a:extLst>
                <a:ext uri="{FF2B5EF4-FFF2-40B4-BE49-F238E27FC236}">
                  <a16:creationId xmlns:a16="http://schemas.microsoft.com/office/drawing/2014/main" id="{82FE5AFF-FB03-4063-AD80-EEF23ADD4063}"/>
                </a:ext>
              </a:extLst>
            </p:cNvPr>
            <p:cNvSpPr txBox="1"/>
            <p:nvPr/>
          </p:nvSpPr>
          <p:spPr>
            <a:xfrm>
              <a:off x="2850820" y="3704714"/>
              <a:ext cx="932707" cy="325410"/>
            </a:xfrm>
            <a:prstGeom prst="rect">
              <a:avLst/>
            </a:prstGeom>
            <a:noFill/>
          </p:spPr>
          <p:txBody>
            <a:bodyPr wrap="square" lIns="0" tIns="0" rIns="0" bIns="0" rtlCol="0">
              <a:spAutoFit/>
            </a:bodyPr>
            <a:lstStyle/>
            <a:p>
              <a:pPr algn="ctr">
                <a:lnSpc>
                  <a:spcPct val="110000"/>
                </a:lnSpc>
                <a:spcBef>
                  <a:spcPts val="1000"/>
                </a:spcBef>
              </a:pPr>
              <a:r>
                <a:rPr lang="en-AU" sz="1000" b="1" dirty="0">
                  <a:solidFill>
                    <a:schemeClr val="accent5">
                      <a:lumMod val="50000"/>
                    </a:schemeClr>
                  </a:solidFill>
                </a:rPr>
                <a:t>Manufacturers and suppliers</a:t>
              </a:r>
            </a:p>
          </p:txBody>
        </p:sp>
      </p:grpSp>
      <p:grpSp>
        <p:nvGrpSpPr>
          <p:cNvPr id="50" name="Group 49">
            <a:extLst>
              <a:ext uri="{FF2B5EF4-FFF2-40B4-BE49-F238E27FC236}">
                <a16:creationId xmlns:a16="http://schemas.microsoft.com/office/drawing/2014/main" id="{63093AD3-55C1-4578-9D6A-A483BFAFC5E1}"/>
              </a:ext>
            </a:extLst>
          </p:cNvPr>
          <p:cNvGrpSpPr/>
          <p:nvPr/>
        </p:nvGrpSpPr>
        <p:grpSpPr>
          <a:xfrm>
            <a:off x="8862168" y="2342087"/>
            <a:ext cx="932707" cy="1443607"/>
            <a:chOff x="811768" y="2478592"/>
            <a:chExt cx="932707" cy="1443607"/>
          </a:xfrm>
        </p:grpSpPr>
        <p:grpSp>
          <p:nvGrpSpPr>
            <p:cNvPr id="25" name="Group 24">
              <a:extLst>
                <a:ext uri="{FF2B5EF4-FFF2-40B4-BE49-F238E27FC236}">
                  <a16:creationId xmlns:a16="http://schemas.microsoft.com/office/drawing/2014/main" id="{874384A5-E99C-429D-847B-9B9A37680710}"/>
                </a:ext>
              </a:extLst>
            </p:cNvPr>
            <p:cNvGrpSpPr/>
            <p:nvPr/>
          </p:nvGrpSpPr>
          <p:grpSpPr>
            <a:xfrm>
              <a:off x="900477" y="2478592"/>
              <a:ext cx="751643" cy="751678"/>
              <a:chOff x="7648202" y="2597885"/>
              <a:chExt cx="939341" cy="939385"/>
            </a:xfrm>
          </p:grpSpPr>
          <p:sp>
            <p:nvSpPr>
              <p:cNvPr id="26" name="Shape 389">
                <a:extLst>
                  <a:ext uri="{FF2B5EF4-FFF2-40B4-BE49-F238E27FC236}">
                    <a16:creationId xmlns:a16="http://schemas.microsoft.com/office/drawing/2014/main" id="{2CE49289-EA2A-4388-A2A0-3BE46A34FF27}"/>
                  </a:ext>
                </a:extLst>
              </p:cNvPr>
              <p:cNvSpPr/>
              <p:nvPr/>
            </p:nvSpPr>
            <p:spPr>
              <a:xfrm>
                <a:off x="7648202" y="2597885"/>
                <a:ext cx="939341" cy="939385"/>
              </a:xfrm>
              <a:prstGeom prst="ellipse">
                <a:avLst/>
              </a:prstGeom>
              <a:solidFill>
                <a:schemeClr val="bg1">
                  <a:alpha val="28850"/>
                </a:schemeClr>
              </a:solidFill>
              <a:ln w="9525" cap="flat" cmpd="sng">
                <a:solidFill>
                  <a:schemeClr val="tx1"/>
                </a:solidFill>
                <a:prstDash val="solid"/>
                <a:round/>
                <a:headEnd type="none" w="med" len="med"/>
                <a:tailEnd type="none" w="med" len="med"/>
              </a:ln>
            </p:spPr>
            <p:txBody>
              <a:bodyPr wrap="square" lIns="100800" tIns="100800" rIns="100800" bIns="100800" anchor="ctr" anchorCtr="0">
                <a:noAutofit/>
              </a:bodyPr>
              <a:lstStyle/>
              <a:p>
                <a:endParaRPr sz="1103"/>
              </a:p>
            </p:txBody>
          </p:sp>
          <p:grpSp>
            <p:nvGrpSpPr>
              <p:cNvPr id="27" name="Shape 395">
                <a:extLst>
                  <a:ext uri="{FF2B5EF4-FFF2-40B4-BE49-F238E27FC236}">
                    <a16:creationId xmlns:a16="http://schemas.microsoft.com/office/drawing/2014/main" id="{E2CF50C9-3BBB-4B77-932A-9DD35B41556E}"/>
                  </a:ext>
                </a:extLst>
              </p:cNvPr>
              <p:cNvGrpSpPr/>
              <p:nvPr/>
            </p:nvGrpSpPr>
            <p:grpSpPr>
              <a:xfrm>
                <a:off x="7859123" y="2779794"/>
                <a:ext cx="517497" cy="525562"/>
                <a:chOff x="3068638" y="2292350"/>
                <a:chExt cx="346200" cy="354100"/>
              </a:xfrm>
            </p:grpSpPr>
            <p:sp>
              <p:nvSpPr>
                <p:cNvPr id="28" name="Shape 396">
                  <a:extLst>
                    <a:ext uri="{FF2B5EF4-FFF2-40B4-BE49-F238E27FC236}">
                      <a16:creationId xmlns:a16="http://schemas.microsoft.com/office/drawing/2014/main" id="{104515A2-EF3B-40AC-AF12-A6D6CBDC41AC}"/>
                    </a:ext>
                  </a:extLst>
                </p:cNvPr>
                <p:cNvSpPr/>
                <p:nvPr/>
              </p:nvSpPr>
              <p:spPr>
                <a:xfrm>
                  <a:off x="3192463" y="2536825"/>
                  <a:ext cx="38100" cy="108000"/>
                </a:xfrm>
                <a:prstGeom prst="rect">
                  <a:avLst/>
                </a:pr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29" name="Shape 397">
                  <a:extLst>
                    <a:ext uri="{FF2B5EF4-FFF2-40B4-BE49-F238E27FC236}">
                      <a16:creationId xmlns:a16="http://schemas.microsoft.com/office/drawing/2014/main" id="{8958B081-588F-4107-8BC8-5C1EA0D544AF}"/>
                    </a:ext>
                  </a:extLst>
                </p:cNvPr>
                <p:cNvSpPr/>
                <p:nvPr/>
              </p:nvSpPr>
              <p:spPr>
                <a:xfrm>
                  <a:off x="3190875" y="2533650"/>
                  <a:ext cx="42900" cy="112800"/>
                </a:xfrm>
                <a:custGeom>
                  <a:avLst/>
                  <a:gdLst/>
                  <a:ahLst/>
                  <a:cxnLst/>
                  <a:rect l="0" t="0" r="0" b="0"/>
                  <a:pathLst>
                    <a:path w="120000" h="120000" extrusionOk="0">
                      <a:moveTo>
                        <a:pt x="5454" y="120000"/>
                      </a:moveTo>
                      <a:cubicBezTo>
                        <a:pt x="5454" y="120000"/>
                        <a:pt x="0" y="120000"/>
                        <a:pt x="0" y="120000"/>
                      </a:cubicBezTo>
                      <a:cubicBezTo>
                        <a:pt x="0" y="120000"/>
                        <a:pt x="0" y="120000"/>
                        <a:pt x="0" y="120000"/>
                      </a:cubicBezTo>
                      <a:cubicBezTo>
                        <a:pt x="0" y="120000"/>
                        <a:pt x="0" y="117966"/>
                        <a:pt x="0" y="117966"/>
                      </a:cubicBezTo>
                      <a:cubicBezTo>
                        <a:pt x="0" y="117966"/>
                        <a:pt x="0" y="117966"/>
                        <a:pt x="0" y="117966"/>
                      </a:cubicBezTo>
                      <a:cubicBezTo>
                        <a:pt x="0" y="4067"/>
                        <a:pt x="0" y="4067"/>
                        <a:pt x="0" y="4067"/>
                      </a:cubicBezTo>
                      <a:cubicBezTo>
                        <a:pt x="0" y="2033"/>
                        <a:pt x="0" y="2033"/>
                        <a:pt x="0" y="2033"/>
                      </a:cubicBezTo>
                      <a:cubicBezTo>
                        <a:pt x="0" y="2033"/>
                        <a:pt x="0" y="2033"/>
                        <a:pt x="0" y="2033"/>
                      </a:cubicBezTo>
                      <a:cubicBezTo>
                        <a:pt x="0" y="0"/>
                        <a:pt x="5454" y="0"/>
                        <a:pt x="5454" y="0"/>
                      </a:cubicBezTo>
                      <a:cubicBezTo>
                        <a:pt x="5454" y="0"/>
                        <a:pt x="5454" y="0"/>
                        <a:pt x="5454" y="0"/>
                      </a:cubicBezTo>
                      <a:cubicBezTo>
                        <a:pt x="114545" y="0"/>
                        <a:pt x="114545" y="0"/>
                        <a:pt x="114545" y="0"/>
                      </a:cubicBezTo>
                      <a:cubicBezTo>
                        <a:pt x="114545" y="0"/>
                        <a:pt x="114545" y="0"/>
                        <a:pt x="120000" y="2033"/>
                      </a:cubicBezTo>
                      <a:cubicBezTo>
                        <a:pt x="120000" y="2033"/>
                        <a:pt x="120000" y="2033"/>
                        <a:pt x="120000" y="2033"/>
                      </a:cubicBezTo>
                      <a:cubicBezTo>
                        <a:pt x="120000" y="2033"/>
                        <a:pt x="120000" y="2033"/>
                        <a:pt x="120000" y="4067"/>
                      </a:cubicBezTo>
                      <a:cubicBezTo>
                        <a:pt x="120000" y="4067"/>
                        <a:pt x="120000" y="4067"/>
                        <a:pt x="120000" y="4067"/>
                      </a:cubicBezTo>
                      <a:cubicBezTo>
                        <a:pt x="120000" y="117966"/>
                        <a:pt x="120000" y="117966"/>
                        <a:pt x="120000" y="117966"/>
                      </a:cubicBezTo>
                      <a:cubicBezTo>
                        <a:pt x="120000" y="117966"/>
                        <a:pt x="120000" y="120000"/>
                        <a:pt x="120000" y="120000"/>
                      </a:cubicBezTo>
                      <a:cubicBezTo>
                        <a:pt x="120000" y="120000"/>
                        <a:pt x="120000" y="120000"/>
                        <a:pt x="120000" y="120000"/>
                      </a:cubicBezTo>
                      <a:cubicBezTo>
                        <a:pt x="114545" y="120000"/>
                        <a:pt x="114545" y="120000"/>
                        <a:pt x="114545" y="120000"/>
                      </a:cubicBezTo>
                      <a:cubicBezTo>
                        <a:pt x="114545" y="120000"/>
                        <a:pt x="114545" y="120000"/>
                        <a:pt x="114545" y="120000"/>
                      </a:cubicBezTo>
                      <a:cubicBezTo>
                        <a:pt x="5454" y="120000"/>
                        <a:pt x="5454" y="120000"/>
                        <a:pt x="5454" y="120000"/>
                      </a:cubicBezTo>
                      <a:close/>
                      <a:moveTo>
                        <a:pt x="114545" y="117966"/>
                      </a:moveTo>
                      <a:cubicBezTo>
                        <a:pt x="114545" y="115932"/>
                        <a:pt x="114545" y="115932"/>
                        <a:pt x="114545" y="115932"/>
                      </a:cubicBezTo>
                      <a:cubicBezTo>
                        <a:pt x="114545" y="117966"/>
                        <a:pt x="114545" y="117966"/>
                        <a:pt x="114545" y="117966"/>
                      </a:cubicBezTo>
                      <a:close/>
                      <a:moveTo>
                        <a:pt x="10909" y="115932"/>
                      </a:moveTo>
                      <a:cubicBezTo>
                        <a:pt x="103636" y="115932"/>
                        <a:pt x="103636" y="115932"/>
                        <a:pt x="103636" y="115932"/>
                      </a:cubicBezTo>
                      <a:cubicBezTo>
                        <a:pt x="103636" y="6101"/>
                        <a:pt x="103636" y="6101"/>
                        <a:pt x="103636" y="6101"/>
                      </a:cubicBezTo>
                      <a:cubicBezTo>
                        <a:pt x="10909" y="6101"/>
                        <a:pt x="10909" y="6101"/>
                        <a:pt x="10909" y="6101"/>
                      </a:cubicBezTo>
                      <a:cubicBezTo>
                        <a:pt x="10909" y="115932"/>
                        <a:pt x="10909" y="115932"/>
                        <a:pt x="10909" y="115932"/>
                      </a:cubicBezTo>
                      <a:close/>
                    </a:path>
                  </a:pathLst>
                </a:cu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30" name="Shape 398">
                  <a:extLst>
                    <a:ext uri="{FF2B5EF4-FFF2-40B4-BE49-F238E27FC236}">
                      <a16:creationId xmlns:a16="http://schemas.microsoft.com/office/drawing/2014/main" id="{557F19B0-E602-4771-8871-278236C226B1}"/>
                    </a:ext>
                  </a:extLst>
                </p:cNvPr>
                <p:cNvSpPr/>
                <p:nvPr/>
              </p:nvSpPr>
              <p:spPr>
                <a:xfrm>
                  <a:off x="3254375" y="2536825"/>
                  <a:ext cx="36600" cy="108000"/>
                </a:xfrm>
                <a:prstGeom prst="rect">
                  <a:avLst/>
                </a:pr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31" name="Shape 399">
                  <a:extLst>
                    <a:ext uri="{FF2B5EF4-FFF2-40B4-BE49-F238E27FC236}">
                      <a16:creationId xmlns:a16="http://schemas.microsoft.com/office/drawing/2014/main" id="{1A2498D2-3BB4-47FA-9C47-F266547E339D}"/>
                    </a:ext>
                  </a:extLst>
                </p:cNvPr>
                <p:cNvSpPr/>
                <p:nvPr/>
              </p:nvSpPr>
              <p:spPr>
                <a:xfrm>
                  <a:off x="3251200" y="2533650"/>
                  <a:ext cx="42900" cy="112800"/>
                </a:xfrm>
                <a:custGeom>
                  <a:avLst/>
                  <a:gdLst/>
                  <a:ahLst/>
                  <a:cxnLst/>
                  <a:rect l="0" t="0" r="0" b="0"/>
                  <a:pathLst>
                    <a:path w="120000" h="120000" extrusionOk="0">
                      <a:moveTo>
                        <a:pt x="10434" y="120000"/>
                      </a:moveTo>
                      <a:cubicBezTo>
                        <a:pt x="5217" y="120000"/>
                        <a:pt x="5217" y="120000"/>
                        <a:pt x="5217" y="120000"/>
                      </a:cubicBezTo>
                      <a:cubicBezTo>
                        <a:pt x="5217" y="120000"/>
                        <a:pt x="5217" y="120000"/>
                        <a:pt x="5217" y="120000"/>
                      </a:cubicBezTo>
                      <a:cubicBezTo>
                        <a:pt x="0" y="120000"/>
                        <a:pt x="0" y="117966"/>
                        <a:pt x="0" y="117966"/>
                      </a:cubicBezTo>
                      <a:cubicBezTo>
                        <a:pt x="0" y="117966"/>
                        <a:pt x="0" y="117966"/>
                        <a:pt x="0" y="117966"/>
                      </a:cubicBezTo>
                      <a:cubicBezTo>
                        <a:pt x="0" y="4067"/>
                        <a:pt x="0" y="4067"/>
                        <a:pt x="0" y="4067"/>
                      </a:cubicBezTo>
                      <a:cubicBezTo>
                        <a:pt x="0" y="2033"/>
                        <a:pt x="0" y="2033"/>
                        <a:pt x="5217" y="2033"/>
                      </a:cubicBezTo>
                      <a:cubicBezTo>
                        <a:pt x="5217" y="2033"/>
                        <a:pt x="5217" y="2033"/>
                        <a:pt x="5217" y="2033"/>
                      </a:cubicBezTo>
                      <a:cubicBezTo>
                        <a:pt x="5217" y="0"/>
                        <a:pt x="5217" y="0"/>
                        <a:pt x="10434" y="0"/>
                      </a:cubicBezTo>
                      <a:cubicBezTo>
                        <a:pt x="10434" y="0"/>
                        <a:pt x="10434" y="0"/>
                        <a:pt x="10434" y="0"/>
                      </a:cubicBezTo>
                      <a:cubicBezTo>
                        <a:pt x="109565" y="0"/>
                        <a:pt x="109565" y="0"/>
                        <a:pt x="109565" y="0"/>
                      </a:cubicBezTo>
                      <a:cubicBezTo>
                        <a:pt x="114782" y="0"/>
                        <a:pt x="114782" y="0"/>
                        <a:pt x="114782" y="2033"/>
                      </a:cubicBezTo>
                      <a:cubicBezTo>
                        <a:pt x="114782" y="2033"/>
                        <a:pt x="114782" y="2033"/>
                        <a:pt x="114782" y="2033"/>
                      </a:cubicBezTo>
                      <a:cubicBezTo>
                        <a:pt x="114782" y="2033"/>
                        <a:pt x="120000" y="2033"/>
                        <a:pt x="120000" y="4067"/>
                      </a:cubicBezTo>
                      <a:cubicBezTo>
                        <a:pt x="120000" y="4067"/>
                        <a:pt x="120000" y="4067"/>
                        <a:pt x="120000" y="4067"/>
                      </a:cubicBezTo>
                      <a:cubicBezTo>
                        <a:pt x="120000" y="117966"/>
                        <a:pt x="120000" y="117966"/>
                        <a:pt x="120000" y="117966"/>
                      </a:cubicBezTo>
                      <a:cubicBezTo>
                        <a:pt x="120000" y="117966"/>
                        <a:pt x="114782" y="120000"/>
                        <a:pt x="114782" y="120000"/>
                      </a:cubicBezTo>
                      <a:cubicBezTo>
                        <a:pt x="114782" y="120000"/>
                        <a:pt x="114782" y="120000"/>
                        <a:pt x="114782" y="120000"/>
                      </a:cubicBezTo>
                      <a:cubicBezTo>
                        <a:pt x="114782" y="120000"/>
                        <a:pt x="114782" y="120000"/>
                        <a:pt x="109565" y="120000"/>
                      </a:cubicBezTo>
                      <a:cubicBezTo>
                        <a:pt x="109565" y="120000"/>
                        <a:pt x="109565" y="120000"/>
                        <a:pt x="109565" y="120000"/>
                      </a:cubicBezTo>
                      <a:cubicBezTo>
                        <a:pt x="10434" y="120000"/>
                        <a:pt x="10434" y="120000"/>
                        <a:pt x="10434" y="120000"/>
                      </a:cubicBezTo>
                      <a:close/>
                      <a:moveTo>
                        <a:pt x="109565" y="117966"/>
                      </a:moveTo>
                      <a:cubicBezTo>
                        <a:pt x="109565" y="115932"/>
                        <a:pt x="109565" y="115932"/>
                        <a:pt x="109565" y="115932"/>
                      </a:cubicBezTo>
                      <a:cubicBezTo>
                        <a:pt x="109565" y="117966"/>
                        <a:pt x="109565" y="117966"/>
                        <a:pt x="109565" y="117966"/>
                      </a:cubicBezTo>
                      <a:close/>
                      <a:moveTo>
                        <a:pt x="15652" y="115932"/>
                      </a:moveTo>
                      <a:cubicBezTo>
                        <a:pt x="104347" y="115932"/>
                        <a:pt x="104347" y="115932"/>
                        <a:pt x="104347" y="115932"/>
                      </a:cubicBezTo>
                      <a:cubicBezTo>
                        <a:pt x="104347" y="6101"/>
                        <a:pt x="104347" y="6101"/>
                        <a:pt x="104347" y="6101"/>
                      </a:cubicBezTo>
                      <a:cubicBezTo>
                        <a:pt x="15652" y="6101"/>
                        <a:pt x="15652" y="6101"/>
                        <a:pt x="15652" y="6101"/>
                      </a:cubicBezTo>
                      <a:cubicBezTo>
                        <a:pt x="15652" y="115932"/>
                        <a:pt x="15652" y="115932"/>
                        <a:pt x="15652" y="115932"/>
                      </a:cubicBezTo>
                      <a:close/>
                    </a:path>
                  </a:pathLst>
                </a:cu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32" name="Shape 400">
                  <a:extLst>
                    <a:ext uri="{FF2B5EF4-FFF2-40B4-BE49-F238E27FC236}">
                      <a16:creationId xmlns:a16="http://schemas.microsoft.com/office/drawing/2014/main" id="{08FF2484-FAFA-4B3D-A767-0D0FF443FBD0}"/>
                    </a:ext>
                  </a:extLst>
                </p:cNvPr>
                <p:cNvSpPr/>
                <p:nvPr/>
              </p:nvSpPr>
              <p:spPr>
                <a:xfrm>
                  <a:off x="3071813" y="2536825"/>
                  <a:ext cx="39600" cy="108000"/>
                </a:xfrm>
                <a:prstGeom prst="rect">
                  <a:avLst/>
                </a:pr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33" name="Shape 401">
                  <a:extLst>
                    <a:ext uri="{FF2B5EF4-FFF2-40B4-BE49-F238E27FC236}">
                      <a16:creationId xmlns:a16="http://schemas.microsoft.com/office/drawing/2014/main" id="{29DCEC73-5EDE-4A36-8258-77CB5A892F0C}"/>
                    </a:ext>
                  </a:extLst>
                </p:cNvPr>
                <p:cNvSpPr/>
                <p:nvPr/>
              </p:nvSpPr>
              <p:spPr>
                <a:xfrm>
                  <a:off x="3068638" y="2533650"/>
                  <a:ext cx="44400" cy="112800"/>
                </a:xfrm>
                <a:custGeom>
                  <a:avLst/>
                  <a:gdLst/>
                  <a:ahLst/>
                  <a:cxnLst/>
                  <a:rect l="0" t="0" r="0" b="0"/>
                  <a:pathLst>
                    <a:path w="120000" h="120000" extrusionOk="0">
                      <a:moveTo>
                        <a:pt x="10434" y="120000"/>
                      </a:moveTo>
                      <a:cubicBezTo>
                        <a:pt x="5217" y="120000"/>
                        <a:pt x="5217" y="120000"/>
                        <a:pt x="5217" y="120000"/>
                      </a:cubicBezTo>
                      <a:cubicBezTo>
                        <a:pt x="5217" y="120000"/>
                        <a:pt x="5217" y="120000"/>
                        <a:pt x="5217" y="120000"/>
                      </a:cubicBezTo>
                      <a:cubicBezTo>
                        <a:pt x="5217" y="120000"/>
                        <a:pt x="0" y="117966"/>
                        <a:pt x="0" y="117966"/>
                      </a:cubicBezTo>
                      <a:cubicBezTo>
                        <a:pt x="0" y="117966"/>
                        <a:pt x="0" y="117966"/>
                        <a:pt x="0" y="117966"/>
                      </a:cubicBezTo>
                      <a:cubicBezTo>
                        <a:pt x="0" y="4067"/>
                        <a:pt x="0" y="4067"/>
                        <a:pt x="0" y="4067"/>
                      </a:cubicBezTo>
                      <a:cubicBezTo>
                        <a:pt x="0" y="2033"/>
                        <a:pt x="5217" y="2033"/>
                        <a:pt x="5217" y="2033"/>
                      </a:cubicBezTo>
                      <a:cubicBezTo>
                        <a:pt x="5217" y="2033"/>
                        <a:pt x="5217" y="2033"/>
                        <a:pt x="5217" y="2033"/>
                      </a:cubicBezTo>
                      <a:cubicBezTo>
                        <a:pt x="5217" y="0"/>
                        <a:pt x="5217" y="0"/>
                        <a:pt x="10434" y="0"/>
                      </a:cubicBezTo>
                      <a:cubicBezTo>
                        <a:pt x="10434" y="0"/>
                        <a:pt x="10434" y="0"/>
                        <a:pt x="10434" y="0"/>
                      </a:cubicBezTo>
                      <a:cubicBezTo>
                        <a:pt x="114782" y="0"/>
                        <a:pt x="114782" y="0"/>
                        <a:pt x="114782" y="0"/>
                      </a:cubicBezTo>
                      <a:cubicBezTo>
                        <a:pt x="114782" y="0"/>
                        <a:pt x="114782" y="0"/>
                        <a:pt x="114782" y="2033"/>
                      </a:cubicBezTo>
                      <a:cubicBezTo>
                        <a:pt x="114782" y="2033"/>
                        <a:pt x="114782" y="2033"/>
                        <a:pt x="114782" y="2033"/>
                      </a:cubicBezTo>
                      <a:cubicBezTo>
                        <a:pt x="120000" y="2033"/>
                        <a:pt x="120000" y="2033"/>
                        <a:pt x="120000" y="4067"/>
                      </a:cubicBezTo>
                      <a:cubicBezTo>
                        <a:pt x="120000" y="4067"/>
                        <a:pt x="120000" y="4067"/>
                        <a:pt x="120000" y="4067"/>
                      </a:cubicBezTo>
                      <a:cubicBezTo>
                        <a:pt x="120000" y="117966"/>
                        <a:pt x="120000" y="117966"/>
                        <a:pt x="120000" y="117966"/>
                      </a:cubicBezTo>
                      <a:cubicBezTo>
                        <a:pt x="120000" y="117966"/>
                        <a:pt x="120000" y="120000"/>
                        <a:pt x="114782" y="120000"/>
                      </a:cubicBezTo>
                      <a:cubicBezTo>
                        <a:pt x="114782" y="120000"/>
                        <a:pt x="114782" y="120000"/>
                        <a:pt x="114782" y="120000"/>
                      </a:cubicBezTo>
                      <a:cubicBezTo>
                        <a:pt x="114782" y="120000"/>
                        <a:pt x="114782" y="120000"/>
                        <a:pt x="114782" y="120000"/>
                      </a:cubicBezTo>
                      <a:cubicBezTo>
                        <a:pt x="114782" y="120000"/>
                        <a:pt x="114782" y="120000"/>
                        <a:pt x="114782" y="120000"/>
                      </a:cubicBezTo>
                      <a:cubicBezTo>
                        <a:pt x="10434" y="120000"/>
                        <a:pt x="10434" y="120000"/>
                        <a:pt x="10434" y="120000"/>
                      </a:cubicBezTo>
                      <a:close/>
                      <a:moveTo>
                        <a:pt x="114782" y="117966"/>
                      </a:moveTo>
                      <a:cubicBezTo>
                        <a:pt x="114782" y="115932"/>
                        <a:pt x="114782" y="115932"/>
                        <a:pt x="114782" y="115932"/>
                      </a:cubicBezTo>
                      <a:cubicBezTo>
                        <a:pt x="114782" y="117966"/>
                        <a:pt x="114782" y="117966"/>
                        <a:pt x="114782" y="117966"/>
                      </a:cubicBezTo>
                      <a:close/>
                      <a:moveTo>
                        <a:pt x="15652" y="115932"/>
                      </a:moveTo>
                      <a:cubicBezTo>
                        <a:pt x="104347" y="115932"/>
                        <a:pt x="104347" y="115932"/>
                        <a:pt x="104347" y="115932"/>
                      </a:cubicBezTo>
                      <a:cubicBezTo>
                        <a:pt x="104347" y="6101"/>
                        <a:pt x="104347" y="6101"/>
                        <a:pt x="104347" y="6101"/>
                      </a:cubicBezTo>
                      <a:cubicBezTo>
                        <a:pt x="15652" y="6101"/>
                        <a:pt x="15652" y="6101"/>
                        <a:pt x="15652" y="6101"/>
                      </a:cubicBezTo>
                      <a:cubicBezTo>
                        <a:pt x="15652" y="115932"/>
                        <a:pt x="15652" y="115932"/>
                        <a:pt x="15652" y="115932"/>
                      </a:cubicBezTo>
                      <a:close/>
                    </a:path>
                  </a:pathLst>
                </a:cu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34" name="Shape 402">
                  <a:extLst>
                    <a:ext uri="{FF2B5EF4-FFF2-40B4-BE49-F238E27FC236}">
                      <a16:creationId xmlns:a16="http://schemas.microsoft.com/office/drawing/2014/main" id="{BC8F4CA1-A210-4192-80B8-AE9B98ADB3F7}"/>
                    </a:ext>
                  </a:extLst>
                </p:cNvPr>
                <p:cNvSpPr/>
                <p:nvPr/>
              </p:nvSpPr>
              <p:spPr>
                <a:xfrm>
                  <a:off x="3132138" y="2536825"/>
                  <a:ext cx="38100" cy="108000"/>
                </a:xfrm>
                <a:prstGeom prst="rect">
                  <a:avLst/>
                </a:pr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35" name="Shape 403">
                  <a:extLst>
                    <a:ext uri="{FF2B5EF4-FFF2-40B4-BE49-F238E27FC236}">
                      <a16:creationId xmlns:a16="http://schemas.microsoft.com/office/drawing/2014/main" id="{4D50992A-2000-46BC-B881-8DC654395098}"/>
                    </a:ext>
                  </a:extLst>
                </p:cNvPr>
                <p:cNvSpPr/>
                <p:nvPr/>
              </p:nvSpPr>
              <p:spPr>
                <a:xfrm>
                  <a:off x="3130550" y="2533650"/>
                  <a:ext cx="41400" cy="112800"/>
                </a:xfrm>
                <a:custGeom>
                  <a:avLst/>
                  <a:gdLst/>
                  <a:ahLst/>
                  <a:cxnLst/>
                  <a:rect l="0" t="0" r="0" b="0"/>
                  <a:pathLst>
                    <a:path w="120000" h="120000" extrusionOk="0">
                      <a:moveTo>
                        <a:pt x="5454" y="120000"/>
                      </a:moveTo>
                      <a:cubicBezTo>
                        <a:pt x="5454" y="120000"/>
                        <a:pt x="5454" y="120000"/>
                        <a:pt x="0" y="120000"/>
                      </a:cubicBezTo>
                      <a:cubicBezTo>
                        <a:pt x="0" y="120000"/>
                        <a:pt x="0" y="120000"/>
                        <a:pt x="0" y="120000"/>
                      </a:cubicBezTo>
                      <a:cubicBezTo>
                        <a:pt x="0" y="120000"/>
                        <a:pt x="0" y="117966"/>
                        <a:pt x="0" y="117966"/>
                      </a:cubicBezTo>
                      <a:cubicBezTo>
                        <a:pt x="0" y="117966"/>
                        <a:pt x="0" y="117966"/>
                        <a:pt x="0" y="117966"/>
                      </a:cubicBezTo>
                      <a:cubicBezTo>
                        <a:pt x="0" y="4067"/>
                        <a:pt x="0" y="4067"/>
                        <a:pt x="0" y="4067"/>
                      </a:cubicBezTo>
                      <a:cubicBezTo>
                        <a:pt x="0" y="2033"/>
                        <a:pt x="0" y="2033"/>
                        <a:pt x="0" y="2033"/>
                      </a:cubicBezTo>
                      <a:cubicBezTo>
                        <a:pt x="0" y="2033"/>
                        <a:pt x="0" y="2033"/>
                        <a:pt x="0" y="2033"/>
                      </a:cubicBezTo>
                      <a:cubicBezTo>
                        <a:pt x="5454" y="0"/>
                        <a:pt x="5454" y="0"/>
                        <a:pt x="5454" y="0"/>
                      </a:cubicBezTo>
                      <a:cubicBezTo>
                        <a:pt x="5454" y="0"/>
                        <a:pt x="5454" y="0"/>
                        <a:pt x="5454" y="0"/>
                      </a:cubicBezTo>
                      <a:cubicBezTo>
                        <a:pt x="114545" y="0"/>
                        <a:pt x="114545" y="0"/>
                        <a:pt x="114545" y="0"/>
                      </a:cubicBezTo>
                      <a:cubicBezTo>
                        <a:pt x="114545" y="0"/>
                        <a:pt x="120000" y="0"/>
                        <a:pt x="120000" y="2033"/>
                      </a:cubicBezTo>
                      <a:cubicBezTo>
                        <a:pt x="120000" y="2033"/>
                        <a:pt x="120000" y="2033"/>
                        <a:pt x="120000" y="2033"/>
                      </a:cubicBezTo>
                      <a:cubicBezTo>
                        <a:pt x="120000" y="2033"/>
                        <a:pt x="120000" y="2033"/>
                        <a:pt x="120000" y="4067"/>
                      </a:cubicBezTo>
                      <a:cubicBezTo>
                        <a:pt x="120000" y="4067"/>
                        <a:pt x="120000" y="4067"/>
                        <a:pt x="120000" y="4067"/>
                      </a:cubicBezTo>
                      <a:cubicBezTo>
                        <a:pt x="120000" y="117966"/>
                        <a:pt x="120000" y="117966"/>
                        <a:pt x="120000" y="117966"/>
                      </a:cubicBezTo>
                      <a:cubicBezTo>
                        <a:pt x="120000" y="117966"/>
                        <a:pt x="120000" y="120000"/>
                        <a:pt x="120000" y="120000"/>
                      </a:cubicBezTo>
                      <a:cubicBezTo>
                        <a:pt x="120000" y="120000"/>
                        <a:pt x="120000" y="120000"/>
                        <a:pt x="120000" y="120000"/>
                      </a:cubicBezTo>
                      <a:cubicBezTo>
                        <a:pt x="120000" y="120000"/>
                        <a:pt x="114545" y="120000"/>
                        <a:pt x="114545" y="120000"/>
                      </a:cubicBezTo>
                      <a:cubicBezTo>
                        <a:pt x="114545" y="120000"/>
                        <a:pt x="114545" y="120000"/>
                        <a:pt x="114545" y="120000"/>
                      </a:cubicBezTo>
                      <a:cubicBezTo>
                        <a:pt x="5454" y="120000"/>
                        <a:pt x="5454" y="120000"/>
                        <a:pt x="5454" y="120000"/>
                      </a:cubicBezTo>
                      <a:close/>
                      <a:moveTo>
                        <a:pt x="114545" y="117966"/>
                      </a:moveTo>
                      <a:cubicBezTo>
                        <a:pt x="114545" y="115932"/>
                        <a:pt x="114545" y="115932"/>
                        <a:pt x="114545" y="115932"/>
                      </a:cubicBezTo>
                      <a:cubicBezTo>
                        <a:pt x="114545" y="117966"/>
                        <a:pt x="114545" y="117966"/>
                        <a:pt x="114545" y="117966"/>
                      </a:cubicBezTo>
                      <a:close/>
                      <a:moveTo>
                        <a:pt x="16363" y="115932"/>
                      </a:moveTo>
                      <a:cubicBezTo>
                        <a:pt x="109090" y="115932"/>
                        <a:pt x="109090" y="115932"/>
                        <a:pt x="109090" y="115932"/>
                      </a:cubicBezTo>
                      <a:cubicBezTo>
                        <a:pt x="109090" y="6101"/>
                        <a:pt x="109090" y="6101"/>
                        <a:pt x="109090" y="6101"/>
                      </a:cubicBezTo>
                      <a:cubicBezTo>
                        <a:pt x="16363" y="6101"/>
                        <a:pt x="16363" y="6101"/>
                        <a:pt x="16363" y="6101"/>
                      </a:cubicBezTo>
                      <a:cubicBezTo>
                        <a:pt x="16363" y="115932"/>
                        <a:pt x="16363" y="115932"/>
                        <a:pt x="16363" y="115932"/>
                      </a:cubicBezTo>
                      <a:close/>
                    </a:path>
                  </a:pathLst>
                </a:cu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36" name="Shape 404">
                  <a:extLst>
                    <a:ext uri="{FF2B5EF4-FFF2-40B4-BE49-F238E27FC236}">
                      <a16:creationId xmlns:a16="http://schemas.microsoft.com/office/drawing/2014/main" id="{386F9B31-9C3F-4724-8CEE-79B6F03BFDE2}"/>
                    </a:ext>
                  </a:extLst>
                </p:cNvPr>
                <p:cNvSpPr/>
                <p:nvPr/>
              </p:nvSpPr>
              <p:spPr>
                <a:xfrm>
                  <a:off x="3313113" y="2536825"/>
                  <a:ext cx="38100" cy="108000"/>
                </a:xfrm>
                <a:prstGeom prst="rect">
                  <a:avLst/>
                </a:pr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37" name="Shape 405">
                  <a:extLst>
                    <a:ext uri="{FF2B5EF4-FFF2-40B4-BE49-F238E27FC236}">
                      <a16:creationId xmlns:a16="http://schemas.microsoft.com/office/drawing/2014/main" id="{4276923C-7AAB-4168-B56F-D1D1670D741C}"/>
                    </a:ext>
                  </a:extLst>
                </p:cNvPr>
                <p:cNvSpPr/>
                <p:nvPr/>
              </p:nvSpPr>
              <p:spPr>
                <a:xfrm>
                  <a:off x="3311525" y="2533650"/>
                  <a:ext cx="42900" cy="112800"/>
                </a:xfrm>
                <a:custGeom>
                  <a:avLst/>
                  <a:gdLst/>
                  <a:ahLst/>
                  <a:cxnLst/>
                  <a:rect l="0" t="0" r="0" b="0"/>
                  <a:pathLst>
                    <a:path w="120000" h="120000" extrusionOk="0">
                      <a:moveTo>
                        <a:pt x="5454" y="120000"/>
                      </a:moveTo>
                      <a:cubicBezTo>
                        <a:pt x="5454" y="120000"/>
                        <a:pt x="0" y="120000"/>
                        <a:pt x="0" y="120000"/>
                      </a:cubicBezTo>
                      <a:cubicBezTo>
                        <a:pt x="0" y="120000"/>
                        <a:pt x="0" y="120000"/>
                        <a:pt x="0" y="120000"/>
                      </a:cubicBezTo>
                      <a:cubicBezTo>
                        <a:pt x="0" y="120000"/>
                        <a:pt x="0" y="117966"/>
                        <a:pt x="0" y="117966"/>
                      </a:cubicBezTo>
                      <a:cubicBezTo>
                        <a:pt x="0" y="117966"/>
                        <a:pt x="0" y="117966"/>
                        <a:pt x="0" y="117966"/>
                      </a:cubicBezTo>
                      <a:cubicBezTo>
                        <a:pt x="0" y="4067"/>
                        <a:pt x="0" y="4067"/>
                        <a:pt x="0" y="4067"/>
                      </a:cubicBezTo>
                      <a:cubicBezTo>
                        <a:pt x="0" y="2033"/>
                        <a:pt x="0" y="2033"/>
                        <a:pt x="0" y="2033"/>
                      </a:cubicBezTo>
                      <a:cubicBezTo>
                        <a:pt x="0" y="2033"/>
                        <a:pt x="0" y="2033"/>
                        <a:pt x="0" y="2033"/>
                      </a:cubicBezTo>
                      <a:cubicBezTo>
                        <a:pt x="0" y="0"/>
                        <a:pt x="5454" y="0"/>
                        <a:pt x="5454" y="0"/>
                      </a:cubicBezTo>
                      <a:cubicBezTo>
                        <a:pt x="5454" y="0"/>
                        <a:pt x="5454" y="0"/>
                        <a:pt x="5454" y="0"/>
                      </a:cubicBezTo>
                      <a:cubicBezTo>
                        <a:pt x="114545" y="0"/>
                        <a:pt x="114545" y="0"/>
                        <a:pt x="114545" y="0"/>
                      </a:cubicBezTo>
                      <a:cubicBezTo>
                        <a:pt x="114545" y="0"/>
                        <a:pt x="120000" y="0"/>
                        <a:pt x="120000" y="2033"/>
                      </a:cubicBezTo>
                      <a:cubicBezTo>
                        <a:pt x="120000" y="2033"/>
                        <a:pt x="120000" y="2033"/>
                        <a:pt x="120000" y="2033"/>
                      </a:cubicBezTo>
                      <a:cubicBezTo>
                        <a:pt x="120000" y="2033"/>
                        <a:pt x="120000" y="2033"/>
                        <a:pt x="120000" y="4067"/>
                      </a:cubicBezTo>
                      <a:cubicBezTo>
                        <a:pt x="120000" y="4067"/>
                        <a:pt x="120000" y="4067"/>
                        <a:pt x="120000" y="4067"/>
                      </a:cubicBezTo>
                      <a:cubicBezTo>
                        <a:pt x="120000" y="117966"/>
                        <a:pt x="120000" y="117966"/>
                        <a:pt x="120000" y="117966"/>
                      </a:cubicBezTo>
                      <a:cubicBezTo>
                        <a:pt x="120000" y="117966"/>
                        <a:pt x="120000" y="120000"/>
                        <a:pt x="120000" y="120000"/>
                      </a:cubicBezTo>
                      <a:cubicBezTo>
                        <a:pt x="120000" y="120000"/>
                        <a:pt x="120000" y="120000"/>
                        <a:pt x="120000" y="120000"/>
                      </a:cubicBezTo>
                      <a:cubicBezTo>
                        <a:pt x="120000" y="120000"/>
                        <a:pt x="114545" y="120000"/>
                        <a:pt x="114545" y="120000"/>
                      </a:cubicBezTo>
                      <a:cubicBezTo>
                        <a:pt x="114545" y="120000"/>
                        <a:pt x="114545" y="120000"/>
                        <a:pt x="114545" y="120000"/>
                      </a:cubicBezTo>
                      <a:cubicBezTo>
                        <a:pt x="5454" y="120000"/>
                        <a:pt x="5454" y="120000"/>
                        <a:pt x="5454" y="120000"/>
                      </a:cubicBezTo>
                      <a:close/>
                      <a:moveTo>
                        <a:pt x="114545" y="117966"/>
                      </a:moveTo>
                      <a:cubicBezTo>
                        <a:pt x="114545" y="115932"/>
                        <a:pt x="114545" y="115932"/>
                        <a:pt x="114545" y="115932"/>
                      </a:cubicBezTo>
                      <a:cubicBezTo>
                        <a:pt x="114545" y="117966"/>
                        <a:pt x="114545" y="117966"/>
                        <a:pt x="114545" y="117966"/>
                      </a:cubicBezTo>
                      <a:close/>
                      <a:moveTo>
                        <a:pt x="10909" y="115932"/>
                      </a:moveTo>
                      <a:cubicBezTo>
                        <a:pt x="109090" y="115932"/>
                        <a:pt x="109090" y="115932"/>
                        <a:pt x="109090" y="115932"/>
                      </a:cubicBezTo>
                      <a:cubicBezTo>
                        <a:pt x="109090" y="6101"/>
                        <a:pt x="109090" y="6101"/>
                        <a:pt x="109090" y="6101"/>
                      </a:cubicBezTo>
                      <a:cubicBezTo>
                        <a:pt x="10909" y="6101"/>
                        <a:pt x="10909" y="6101"/>
                        <a:pt x="10909" y="6101"/>
                      </a:cubicBezTo>
                      <a:cubicBezTo>
                        <a:pt x="10909" y="115932"/>
                        <a:pt x="10909" y="115932"/>
                        <a:pt x="10909" y="115932"/>
                      </a:cubicBezTo>
                      <a:close/>
                    </a:path>
                  </a:pathLst>
                </a:cu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38" name="Shape 406">
                  <a:extLst>
                    <a:ext uri="{FF2B5EF4-FFF2-40B4-BE49-F238E27FC236}">
                      <a16:creationId xmlns:a16="http://schemas.microsoft.com/office/drawing/2014/main" id="{18187EF5-96B6-471F-95CE-28F41BF728B0}"/>
                    </a:ext>
                  </a:extLst>
                </p:cNvPr>
                <p:cNvSpPr/>
                <p:nvPr/>
              </p:nvSpPr>
              <p:spPr>
                <a:xfrm>
                  <a:off x="3375025" y="2536825"/>
                  <a:ext cx="38100" cy="108000"/>
                </a:xfrm>
                <a:prstGeom prst="rect">
                  <a:avLst/>
                </a:pr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39" name="Shape 407">
                  <a:extLst>
                    <a:ext uri="{FF2B5EF4-FFF2-40B4-BE49-F238E27FC236}">
                      <a16:creationId xmlns:a16="http://schemas.microsoft.com/office/drawing/2014/main" id="{29A5D04F-2859-41F2-B975-7BED27FA8122}"/>
                    </a:ext>
                  </a:extLst>
                </p:cNvPr>
                <p:cNvSpPr/>
                <p:nvPr/>
              </p:nvSpPr>
              <p:spPr>
                <a:xfrm>
                  <a:off x="3370263" y="2533650"/>
                  <a:ext cx="44400" cy="112800"/>
                </a:xfrm>
                <a:custGeom>
                  <a:avLst/>
                  <a:gdLst/>
                  <a:ahLst/>
                  <a:cxnLst/>
                  <a:rect l="0" t="0" r="0" b="0"/>
                  <a:pathLst>
                    <a:path w="120000" h="120000" extrusionOk="0">
                      <a:moveTo>
                        <a:pt x="10434" y="120000"/>
                      </a:moveTo>
                      <a:cubicBezTo>
                        <a:pt x="5217" y="120000"/>
                        <a:pt x="5217" y="120000"/>
                        <a:pt x="5217" y="120000"/>
                      </a:cubicBezTo>
                      <a:cubicBezTo>
                        <a:pt x="5217" y="120000"/>
                        <a:pt x="5217" y="120000"/>
                        <a:pt x="5217" y="120000"/>
                      </a:cubicBezTo>
                      <a:cubicBezTo>
                        <a:pt x="5217" y="120000"/>
                        <a:pt x="0" y="117966"/>
                        <a:pt x="0" y="117966"/>
                      </a:cubicBezTo>
                      <a:cubicBezTo>
                        <a:pt x="0" y="117966"/>
                        <a:pt x="0" y="117966"/>
                        <a:pt x="0" y="117966"/>
                      </a:cubicBezTo>
                      <a:cubicBezTo>
                        <a:pt x="0" y="4067"/>
                        <a:pt x="0" y="4067"/>
                        <a:pt x="0" y="4067"/>
                      </a:cubicBezTo>
                      <a:cubicBezTo>
                        <a:pt x="0" y="2033"/>
                        <a:pt x="5217" y="2033"/>
                        <a:pt x="5217" y="2033"/>
                      </a:cubicBezTo>
                      <a:cubicBezTo>
                        <a:pt x="5217" y="2033"/>
                        <a:pt x="5217" y="2033"/>
                        <a:pt x="5217" y="2033"/>
                      </a:cubicBezTo>
                      <a:cubicBezTo>
                        <a:pt x="5217" y="0"/>
                        <a:pt x="5217" y="0"/>
                        <a:pt x="10434" y="0"/>
                      </a:cubicBezTo>
                      <a:cubicBezTo>
                        <a:pt x="10434" y="0"/>
                        <a:pt x="10434" y="0"/>
                        <a:pt x="10434" y="0"/>
                      </a:cubicBezTo>
                      <a:cubicBezTo>
                        <a:pt x="114782" y="0"/>
                        <a:pt x="114782" y="0"/>
                        <a:pt x="114782" y="0"/>
                      </a:cubicBezTo>
                      <a:cubicBezTo>
                        <a:pt x="114782" y="0"/>
                        <a:pt x="114782" y="0"/>
                        <a:pt x="114782" y="2033"/>
                      </a:cubicBezTo>
                      <a:cubicBezTo>
                        <a:pt x="114782" y="2033"/>
                        <a:pt x="114782" y="2033"/>
                        <a:pt x="114782" y="2033"/>
                      </a:cubicBezTo>
                      <a:cubicBezTo>
                        <a:pt x="120000" y="2033"/>
                        <a:pt x="120000" y="2033"/>
                        <a:pt x="120000" y="4067"/>
                      </a:cubicBezTo>
                      <a:cubicBezTo>
                        <a:pt x="120000" y="4067"/>
                        <a:pt x="120000" y="4067"/>
                        <a:pt x="120000" y="4067"/>
                      </a:cubicBezTo>
                      <a:cubicBezTo>
                        <a:pt x="120000" y="117966"/>
                        <a:pt x="120000" y="117966"/>
                        <a:pt x="120000" y="117966"/>
                      </a:cubicBezTo>
                      <a:cubicBezTo>
                        <a:pt x="120000" y="117966"/>
                        <a:pt x="120000" y="120000"/>
                        <a:pt x="114782" y="120000"/>
                      </a:cubicBezTo>
                      <a:cubicBezTo>
                        <a:pt x="114782" y="120000"/>
                        <a:pt x="114782" y="120000"/>
                        <a:pt x="114782" y="120000"/>
                      </a:cubicBezTo>
                      <a:cubicBezTo>
                        <a:pt x="114782" y="120000"/>
                        <a:pt x="114782" y="120000"/>
                        <a:pt x="114782" y="120000"/>
                      </a:cubicBezTo>
                      <a:cubicBezTo>
                        <a:pt x="114782" y="120000"/>
                        <a:pt x="114782" y="120000"/>
                        <a:pt x="114782" y="120000"/>
                      </a:cubicBezTo>
                      <a:cubicBezTo>
                        <a:pt x="10434" y="120000"/>
                        <a:pt x="10434" y="120000"/>
                        <a:pt x="10434" y="120000"/>
                      </a:cubicBezTo>
                      <a:close/>
                      <a:moveTo>
                        <a:pt x="114782" y="117966"/>
                      </a:moveTo>
                      <a:cubicBezTo>
                        <a:pt x="114782" y="115932"/>
                        <a:pt x="114782" y="115932"/>
                        <a:pt x="114782" y="115932"/>
                      </a:cubicBezTo>
                      <a:cubicBezTo>
                        <a:pt x="114782" y="117966"/>
                        <a:pt x="114782" y="117966"/>
                        <a:pt x="114782" y="117966"/>
                      </a:cubicBezTo>
                      <a:close/>
                      <a:moveTo>
                        <a:pt x="15652" y="115932"/>
                      </a:moveTo>
                      <a:cubicBezTo>
                        <a:pt x="104347" y="115932"/>
                        <a:pt x="104347" y="115932"/>
                        <a:pt x="104347" y="115932"/>
                      </a:cubicBezTo>
                      <a:cubicBezTo>
                        <a:pt x="104347" y="6101"/>
                        <a:pt x="104347" y="6101"/>
                        <a:pt x="104347" y="6101"/>
                      </a:cubicBezTo>
                      <a:cubicBezTo>
                        <a:pt x="15652" y="6101"/>
                        <a:pt x="15652" y="6101"/>
                        <a:pt x="15652" y="6101"/>
                      </a:cubicBezTo>
                      <a:cubicBezTo>
                        <a:pt x="15652" y="115932"/>
                        <a:pt x="15652" y="115932"/>
                        <a:pt x="15652" y="115932"/>
                      </a:cubicBezTo>
                      <a:close/>
                    </a:path>
                  </a:pathLst>
                </a:cu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40" name="Shape 408">
                  <a:extLst>
                    <a:ext uri="{FF2B5EF4-FFF2-40B4-BE49-F238E27FC236}">
                      <a16:creationId xmlns:a16="http://schemas.microsoft.com/office/drawing/2014/main" id="{DC117095-9684-4309-B5F7-77EA12E8FF29}"/>
                    </a:ext>
                  </a:extLst>
                </p:cNvPr>
                <p:cNvSpPr/>
                <p:nvPr/>
              </p:nvSpPr>
              <p:spPr>
                <a:xfrm>
                  <a:off x="3071813" y="2509838"/>
                  <a:ext cx="341400" cy="52500"/>
                </a:xfrm>
                <a:custGeom>
                  <a:avLst/>
                  <a:gdLst/>
                  <a:ahLst/>
                  <a:cxnLst/>
                  <a:rect l="0" t="0" r="0" b="0"/>
                  <a:pathLst>
                    <a:path w="120000" h="120000" extrusionOk="0">
                      <a:moveTo>
                        <a:pt x="0" y="120000"/>
                      </a:moveTo>
                      <a:cubicBezTo>
                        <a:pt x="120000" y="120000"/>
                        <a:pt x="120000" y="120000"/>
                        <a:pt x="120000" y="120000"/>
                      </a:cubicBezTo>
                      <a:cubicBezTo>
                        <a:pt x="120000" y="62222"/>
                        <a:pt x="120000" y="62222"/>
                        <a:pt x="120000" y="62222"/>
                      </a:cubicBezTo>
                      <a:cubicBezTo>
                        <a:pt x="120000" y="62222"/>
                        <a:pt x="91011" y="0"/>
                        <a:pt x="60000" y="0"/>
                      </a:cubicBezTo>
                      <a:cubicBezTo>
                        <a:pt x="28314" y="0"/>
                        <a:pt x="0" y="62222"/>
                        <a:pt x="0" y="62222"/>
                      </a:cubicBezTo>
                      <a:lnTo>
                        <a:pt x="0" y="120000"/>
                      </a:lnTo>
                      <a:close/>
                    </a:path>
                  </a:pathLst>
                </a:cu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41" name="Shape 409">
                  <a:extLst>
                    <a:ext uri="{FF2B5EF4-FFF2-40B4-BE49-F238E27FC236}">
                      <a16:creationId xmlns:a16="http://schemas.microsoft.com/office/drawing/2014/main" id="{3DBF1C14-3F33-46BB-AB0E-E715D08A260A}"/>
                    </a:ext>
                  </a:extLst>
                </p:cNvPr>
                <p:cNvSpPr/>
                <p:nvPr/>
              </p:nvSpPr>
              <p:spPr>
                <a:xfrm>
                  <a:off x="3068638" y="2508250"/>
                  <a:ext cx="346200" cy="55500"/>
                </a:xfrm>
                <a:custGeom>
                  <a:avLst/>
                  <a:gdLst/>
                  <a:ahLst/>
                  <a:cxnLst/>
                  <a:rect l="0" t="0" r="0" b="0"/>
                  <a:pathLst>
                    <a:path w="120000" h="120000" extrusionOk="0">
                      <a:moveTo>
                        <a:pt x="1325" y="120000"/>
                      </a:moveTo>
                      <a:cubicBezTo>
                        <a:pt x="662" y="120000"/>
                        <a:pt x="662" y="120000"/>
                        <a:pt x="662" y="120000"/>
                      </a:cubicBezTo>
                      <a:cubicBezTo>
                        <a:pt x="662" y="120000"/>
                        <a:pt x="662" y="120000"/>
                        <a:pt x="662" y="120000"/>
                      </a:cubicBezTo>
                      <a:cubicBezTo>
                        <a:pt x="662" y="120000"/>
                        <a:pt x="0" y="115862"/>
                        <a:pt x="0" y="115862"/>
                      </a:cubicBezTo>
                      <a:cubicBezTo>
                        <a:pt x="0" y="115862"/>
                        <a:pt x="0" y="115862"/>
                        <a:pt x="0" y="115862"/>
                      </a:cubicBezTo>
                      <a:cubicBezTo>
                        <a:pt x="0" y="62068"/>
                        <a:pt x="0" y="62068"/>
                        <a:pt x="0" y="62068"/>
                      </a:cubicBezTo>
                      <a:cubicBezTo>
                        <a:pt x="0" y="57931"/>
                        <a:pt x="662" y="57931"/>
                        <a:pt x="662" y="53793"/>
                      </a:cubicBezTo>
                      <a:cubicBezTo>
                        <a:pt x="662" y="53793"/>
                        <a:pt x="662" y="53793"/>
                        <a:pt x="662" y="53793"/>
                      </a:cubicBezTo>
                      <a:cubicBezTo>
                        <a:pt x="662" y="53793"/>
                        <a:pt x="29171" y="0"/>
                        <a:pt x="60331" y="0"/>
                      </a:cubicBezTo>
                      <a:cubicBezTo>
                        <a:pt x="60331" y="0"/>
                        <a:pt x="60331" y="0"/>
                        <a:pt x="60331" y="0"/>
                      </a:cubicBezTo>
                      <a:cubicBezTo>
                        <a:pt x="90828" y="0"/>
                        <a:pt x="119337" y="53793"/>
                        <a:pt x="119337" y="53793"/>
                      </a:cubicBezTo>
                      <a:cubicBezTo>
                        <a:pt x="119337" y="53793"/>
                        <a:pt x="119337" y="53793"/>
                        <a:pt x="119337" y="53793"/>
                      </a:cubicBezTo>
                      <a:cubicBezTo>
                        <a:pt x="119337" y="57931"/>
                        <a:pt x="120000" y="57931"/>
                        <a:pt x="120000" y="62068"/>
                      </a:cubicBezTo>
                      <a:cubicBezTo>
                        <a:pt x="120000" y="62068"/>
                        <a:pt x="120000" y="62068"/>
                        <a:pt x="120000" y="62068"/>
                      </a:cubicBezTo>
                      <a:cubicBezTo>
                        <a:pt x="120000" y="115862"/>
                        <a:pt x="120000" y="115862"/>
                        <a:pt x="120000" y="115862"/>
                      </a:cubicBezTo>
                      <a:cubicBezTo>
                        <a:pt x="120000" y="115862"/>
                        <a:pt x="120000" y="120000"/>
                        <a:pt x="119337" y="120000"/>
                      </a:cubicBezTo>
                      <a:cubicBezTo>
                        <a:pt x="119337" y="120000"/>
                        <a:pt x="119337" y="120000"/>
                        <a:pt x="119337" y="120000"/>
                      </a:cubicBezTo>
                      <a:cubicBezTo>
                        <a:pt x="119337" y="120000"/>
                        <a:pt x="119337" y="120000"/>
                        <a:pt x="119337" y="120000"/>
                      </a:cubicBezTo>
                      <a:cubicBezTo>
                        <a:pt x="119337" y="120000"/>
                        <a:pt x="119337" y="120000"/>
                        <a:pt x="119337" y="120000"/>
                      </a:cubicBezTo>
                      <a:cubicBezTo>
                        <a:pt x="1325" y="120000"/>
                        <a:pt x="1325" y="120000"/>
                        <a:pt x="1325" y="120000"/>
                      </a:cubicBezTo>
                      <a:close/>
                      <a:moveTo>
                        <a:pt x="1988" y="111724"/>
                      </a:moveTo>
                      <a:cubicBezTo>
                        <a:pt x="118011" y="111724"/>
                        <a:pt x="118011" y="111724"/>
                        <a:pt x="118011" y="111724"/>
                      </a:cubicBezTo>
                      <a:cubicBezTo>
                        <a:pt x="118011" y="66206"/>
                        <a:pt x="118011" y="66206"/>
                        <a:pt x="118011" y="66206"/>
                      </a:cubicBezTo>
                      <a:cubicBezTo>
                        <a:pt x="116022" y="62068"/>
                        <a:pt x="110055" y="49655"/>
                        <a:pt x="100773" y="37241"/>
                      </a:cubicBezTo>
                      <a:cubicBezTo>
                        <a:pt x="100773" y="37241"/>
                        <a:pt x="100773" y="37241"/>
                        <a:pt x="100773" y="37241"/>
                      </a:cubicBezTo>
                      <a:cubicBezTo>
                        <a:pt x="90165" y="24827"/>
                        <a:pt x="75580" y="8275"/>
                        <a:pt x="60331" y="8275"/>
                      </a:cubicBezTo>
                      <a:cubicBezTo>
                        <a:pt x="60331" y="8275"/>
                        <a:pt x="60331" y="8275"/>
                        <a:pt x="60331" y="8275"/>
                      </a:cubicBezTo>
                      <a:cubicBezTo>
                        <a:pt x="31823" y="8275"/>
                        <a:pt x="5966" y="57931"/>
                        <a:pt x="1988" y="66206"/>
                      </a:cubicBezTo>
                      <a:cubicBezTo>
                        <a:pt x="1988" y="66206"/>
                        <a:pt x="1988" y="66206"/>
                        <a:pt x="1988" y="66206"/>
                      </a:cubicBezTo>
                      <a:cubicBezTo>
                        <a:pt x="1988" y="111724"/>
                        <a:pt x="1988" y="111724"/>
                        <a:pt x="1988" y="111724"/>
                      </a:cubicBezTo>
                      <a:close/>
                    </a:path>
                  </a:pathLst>
                </a:cu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42" name="Shape 410">
                  <a:extLst>
                    <a:ext uri="{FF2B5EF4-FFF2-40B4-BE49-F238E27FC236}">
                      <a16:creationId xmlns:a16="http://schemas.microsoft.com/office/drawing/2014/main" id="{0C854416-690D-4140-8915-63B0EC9563FD}"/>
                    </a:ext>
                  </a:extLst>
                </p:cNvPr>
                <p:cNvSpPr/>
                <p:nvPr/>
              </p:nvSpPr>
              <p:spPr>
                <a:xfrm>
                  <a:off x="3105150" y="2352675"/>
                  <a:ext cx="125400" cy="198300"/>
                </a:xfrm>
                <a:custGeom>
                  <a:avLst/>
                  <a:gdLst/>
                  <a:ahLst/>
                  <a:cxnLst/>
                  <a:rect l="0" t="0" r="0" b="0"/>
                  <a:pathLst>
                    <a:path w="120000" h="120000" extrusionOk="0">
                      <a:moveTo>
                        <a:pt x="1818" y="118834"/>
                      </a:moveTo>
                      <a:cubicBezTo>
                        <a:pt x="0" y="117669"/>
                        <a:pt x="0" y="116504"/>
                        <a:pt x="1818" y="115339"/>
                      </a:cubicBezTo>
                      <a:cubicBezTo>
                        <a:pt x="1818" y="115339"/>
                        <a:pt x="1818" y="115339"/>
                        <a:pt x="1818" y="115339"/>
                      </a:cubicBezTo>
                      <a:cubicBezTo>
                        <a:pt x="109090" y="52427"/>
                        <a:pt x="109090" y="52427"/>
                        <a:pt x="109090" y="52427"/>
                      </a:cubicBezTo>
                      <a:cubicBezTo>
                        <a:pt x="109090" y="2330"/>
                        <a:pt x="109090" y="2330"/>
                        <a:pt x="109090" y="2330"/>
                      </a:cubicBezTo>
                      <a:cubicBezTo>
                        <a:pt x="109090" y="1165"/>
                        <a:pt x="112727" y="0"/>
                        <a:pt x="114545" y="0"/>
                      </a:cubicBezTo>
                      <a:cubicBezTo>
                        <a:pt x="114545" y="0"/>
                        <a:pt x="114545" y="0"/>
                        <a:pt x="114545" y="0"/>
                      </a:cubicBezTo>
                      <a:cubicBezTo>
                        <a:pt x="116363" y="0"/>
                        <a:pt x="120000" y="1165"/>
                        <a:pt x="120000" y="2330"/>
                      </a:cubicBezTo>
                      <a:cubicBezTo>
                        <a:pt x="120000" y="2330"/>
                        <a:pt x="120000" y="2330"/>
                        <a:pt x="120000" y="2330"/>
                      </a:cubicBezTo>
                      <a:cubicBezTo>
                        <a:pt x="120000" y="54757"/>
                        <a:pt x="120000" y="54757"/>
                        <a:pt x="120000" y="54757"/>
                      </a:cubicBezTo>
                      <a:cubicBezTo>
                        <a:pt x="120000" y="54757"/>
                        <a:pt x="118181" y="55922"/>
                        <a:pt x="118181" y="55922"/>
                      </a:cubicBezTo>
                      <a:cubicBezTo>
                        <a:pt x="118181" y="55922"/>
                        <a:pt x="118181" y="55922"/>
                        <a:pt x="118181" y="55922"/>
                      </a:cubicBezTo>
                      <a:cubicBezTo>
                        <a:pt x="7272" y="120000"/>
                        <a:pt x="7272" y="120000"/>
                        <a:pt x="7272" y="120000"/>
                      </a:cubicBezTo>
                      <a:cubicBezTo>
                        <a:pt x="7272" y="120000"/>
                        <a:pt x="5454" y="120000"/>
                        <a:pt x="5454" y="120000"/>
                      </a:cubicBezTo>
                      <a:cubicBezTo>
                        <a:pt x="5454" y="120000"/>
                        <a:pt x="5454" y="120000"/>
                        <a:pt x="5454" y="120000"/>
                      </a:cubicBezTo>
                      <a:cubicBezTo>
                        <a:pt x="3636" y="120000"/>
                        <a:pt x="1818" y="120000"/>
                        <a:pt x="1818" y="118834"/>
                      </a:cubicBezTo>
                      <a:close/>
                    </a:path>
                  </a:pathLst>
                </a:cu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43" name="Shape 411">
                  <a:extLst>
                    <a:ext uri="{FF2B5EF4-FFF2-40B4-BE49-F238E27FC236}">
                      <a16:creationId xmlns:a16="http://schemas.microsoft.com/office/drawing/2014/main" id="{EDA76112-9E5F-4C5D-96C9-30569809434E}"/>
                    </a:ext>
                  </a:extLst>
                </p:cNvPr>
                <p:cNvSpPr/>
                <p:nvPr/>
              </p:nvSpPr>
              <p:spPr>
                <a:xfrm>
                  <a:off x="3159125" y="2352675"/>
                  <a:ext cx="71400" cy="207900"/>
                </a:xfrm>
                <a:custGeom>
                  <a:avLst/>
                  <a:gdLst/>
                  <a:ahLst/>
                  <a:cxnLst/>
                  <a:rect l="0" t="0" r="0" b="0"/>
                  <a:pathLst>
                    <a:path w="120000" h="120000" extrusionOk="0">
                      <a:moveTo>
                        <a:pt x="6315" y="120000"/>
                      </a:moveTo>
                      <a:cubicBezTo>
                        <a:pt x="3157" y="118888"/>
                        <a:pt x="0" y="117777"/>
                        <a:pt x="3157" y="115555"/>
                      </a:cubicBezTo>
                      <a:cubicBezTo>
                        <a:pt x="3157" y="115555"/>
                        <a:pt x="3157" y="115555"/>
                        <a:pt x="3157" y="115555"/>
                      </a:cubicBezTo>
                      <a:cubicBezTo>
                        <a:pt x="101052" y="51111"/>
                        <a:pt x="101052" y="51111"/>
                        <a:pt x="101052" y="51111"/>
                      </a:cubicBezTo>
                      <a:cubicBezTo>
                        <a:pt x="101052" y="2222"/>
                        <a:pt x="101052" y="2222"/>
                        <a:pt x="101052" y="2222"/>
                      </a:cubicBezTo>
                      <a:cubicBezTo>
                        <a:pt x="101052" y="1111"/>
                        <a:pt x="107368" y="0"/>
                        <a:pt x="110526" y="0"/>
                      </a:cubicBezTo>
                      <a:cubicBezTo>
                        <a:pt x="110526" y="0"/>
                        <a:pt x="110526" y="0"/>
                        <a:pt x="110526" y="0"/>
                      </a:cubicBezTo>
                      <a:cubicBezTo>
                        <a:pt x="113684" y="0"/>
                        <a:pt x="120000" y="1111"/>
                        <a:pt x="120000" y="2222"/>
                      </a:cubicBezTo>
                      <a:cubicBezTo>
                        <a:pt x="120000" y="2222"/>
                        <a:pt x="120000" y="2222"/>
                        <a:pt x="120000" y="2222"/>
                      </a:cubicBezTo>
                      <a:cubicBezTo>
                        <a:pt x="120000" y="52222"/>
                        <a:pt x="120000" y="52222"/>
                        <a:pt x="120000" y="52222"/>
                      </a:cubicBezTo>
                      <a:cubicBezTo>
                        <a:pt x="116842" y="53333"/>
                        <a:pt x="116842" y="53333"/>
                        <a:pt x="116842" y="53333"/>
                      </a:cubicBezTo>
                      <a:cubicBezTo>
                        <a:pt x="15789" y="118888"/>
                        <a:pt x="15789" y="118888"/>
                        <a:pt x="15789" y="118888"/>
                      </a:cubicBezTo>
                      <a:cubicBezTo>
                        <a:pt x="15789" y="120000"/>
                        <a:pt x="12631" y="120000"/>
                        <a:pt x="9473" y="120000"/>
                      </a:cubicBezTo>
                      <a:cubicBezTo>
                        <a:pt x="9473" y="120000"/>
                        <a:pt x="9473" y="120000"/>
                        <a:pt x="9473" y="120000"/>
                      </a:cubicBezTo>
                      <a:cubicBezTo>
                        <a:pt x="9473" y="120000"/>
                        <a:pt x="6315" y="120000"/>
                        <a:pt x="6315" y="120000"/>
                      </a:cubicBezTo>
                      <a:close/>
                    </a:path>
                  </a:pathLst>
                </a:cu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44" name="Shape 412">
                  <a:extLst>
                    <a:ext uri="{FF2B5EF4-FFF2-40B4-BE49-F238E27FC236}">
                      <a16:creationId xmlns:a16="http://schemas.microsoft.com/office/drawing/2014/main" id="{128F4CEC-604B-4687-8C76-90D946E41F14}"/>
                    </a:ext>
                  </a:extLst>
                </p:cNvPr>
                <p:cNvSpPr/>
                <p:nvPr/>
              </p:nvSpPr>
              <p:spPr>
                <a:xfrm>
                  <a:off x="3254375" y="2352675"/>
                  <a:ext cx="125400" cy="198300"/>
                </a:xfrm>
                <a:custGeom>
                  <a:avLst/>
                  <a:gdLst/>
                  <a:ahLst/>
                  <a:cxnLst/>
                  <a:rect l="0" t="0" r="0" b="0"/>
                  <a:pathLst>
                    <a:path w="120000" h="120000" extrusionOk="0">
                      <a:moveTo>
                        <a:pt x="110909" y="120000"/>
                      </a:moveTo>
                      <a:cubicBezTo>
                        <a:pt x="1818" y="55922"/>
                        <a:pt x="1818" y="55922"/>
                        <a:pt x="1818" y="55922"/>
                      </a:cubicBezTo>
                      <a:cubicBezTo>
                        <a:pt x="0" y="55922"/>
                        <a:pt x="0" y="54757"/>
                        <a:pt x="0" y="53592"/>
                      </a:cubicBezTo>
                      <a:cubicBezTo>
                        <a:pt x="0" y="53592"/>
                        <a:pt x="0" y="53592"/>
                        <a:pt x="0" y="53592"/>
                      </a:cubicBezTo>
                      <a:cubicBezTo>
                        <a:pt x="0" y="2330"/>
                        <a:pt x="0" y="2330"/>
                        <a:pt x="0" y="2330"/>
                      </a:cubicBezTo>
                      <a:cubicBezTo>
                        <a:pt x="0" y="1165"/>
                        <a:pt x="1818" y="0"/>
                        <a:pt x="3636" y="0"/>
                      </a:cubicBezTo>
                      <a:cubicBezTo>
                        <a:pt x="3636" y="0"/>
                        <a:pt x="3636" y="0"/>
                        <a:pt x="3636" y="0"/>
                      </a:cubicBezTo>
                      <a:cubicBezTo>
                        <a:pt x="7272" y="0"/>
                        <a:pt x="9090" y="1165"/>
                        <a:pt x="9090" y="2330"/>
                      </a:cubicBezTo>
                      <a:cubicBezTo>
                        <a:pt x="9090" y="2330"/>
                        <a:pt x="9090" y="2330"/>
                        <a:pt x="9090" y="2330"/>
                      </a:cubicBezTo>
                      <a:cubicBezTo>
                        <a:pt x="9090" y="52427"/>
                        <a:pt x="9090" y="52427"/>
                        <a:pt x="9090" y="52427"/>
                      </a:cubicBezTo>
                      <a:cubicBezTo>
                        <a:pt x="116363" y="115339"/>
                        <a:pt x="116363" y="115339"/>
                        <a:pt x="116363" y="115339"/>
                      </a:cubicBezTo>
                      <a:cubicBezTo>
                        <a:pt x="118181" y="116504"/>
                        <a:pt x="120000" y="117669"/>
                        <a:pt x="118181" y="118834"/>
                      </a:cubicBezTo>
                      <a:cubicBezTo>
                        <a:pt x="118181" y="118834"/>
                        <a:pt x="118181" y="118834"/>
                        <a:pt x="118181" y="118834"/>
                      </a:cubicBezTo>
                      <a:cubicBezTo>
                        <a:pt x="116363" y="120000"/>
                        <a:pt x="114545" y="120000"/>
                        <a:pt x="114545" y="120000"/>
                      </a:cubicBezTo>
                      <a:cubicBezTo>
                        <a:pt x="114545" y="120000"/>
                        <a:pt x="114545" y="120000"/>
                        <a:pt x="114545" y="120000"/>
                      </a:cubicBezTo>
                      <a:cubicBezTo>
                        <a:pt x="112727" y="120000"/>
                        <a:pt x="110909" y="120000"/>
                        <a:pt x="110909" y="120000"/>
                      </a:cubicBezTo>
                      <a:close/>
                    </a:path>
                  </a:pathLst>
                </a:cu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45" name="Shape 413">
                  <a:extLst>
                    <a:ext uri="{FF2B5EF4-FFF2-40B4-BE49-F238E27FC236}">
                      <a16:creationId xmlns:a16="http://schemas.microsoft.com/office/drawing/2014/main" id="{2D3708C1-8721-4E01-8208-EA1EF0EEF67E}"/>
                    </a:ext>
                  </a:extLst>
                </p:cNvPr>
                <p:cNvSpPr/>
                <p:nvPr/>
              </p:nvSpPr>
              <p:spPr>
                <a:xfrm>
                  <a:off x="3254375" y="2352675"/>
                  <a:ext cx="71400" cy="207900"/>
                </a:xfrm>
                <a:custGeom>
                  <a:avLst/>
                  <a:gdLst/>
                  <a:ahLst/>
                  <a:cxnLst/>
                  <a:rect l="0" t="0" r="0" b="0"/>
                  <a:pathLst>
                    <a:path w="120000" h="120000" extrusionOk="0">
                      <a:moveTo>
                        <a:pt x="103783" y="118888"/>
                      </a:moveTo>
                      <a:cubicBezTo>
                        <a:pt x="0" y="53333"/>
                        <a:pt x="0" y="53333"/>
                        <a:pt x="0" y="53333"/>
                      </a:cubicBezTo>
                      <a:cubicBezTo>
                        <a:pt x="0" y="51111"/>
                        <a:pt x="0" y="51111"/>
                        <a:pt x="0" y="51111"/>
                      </a:cubicBezTo>
                      <a:cubicBezTo>
                        <a:pt x="0" y="2222"/>
                        <a:pt x="0" y="2222"/>
                        <a:pt x="0" y="2222"/>
                      </a:cubicBezTo>
                      <a:cubicBezTo>
                        <a:pt x="0" y="2222"/>
                        <a:pt x="0" y="2222"/>
                        <a:pt x="0" y="2222"/>
                      </a:cubicBezTo>
                      <a:cubicBezTo>
                        <a:pt x="0" y="1111"/>
                        <a:pt x="3243" y="0"/>
                        <a:pt x="6486" y="0"/>
                      </a:cubicBezTo>
                      <a:cubicBezTo>
                        <a:pt x="6486" y="0"/>
                        <a:pt x="6486" y="0"/>
                        <a:pt x="6486" y="0"/>
                      </a:cubicBezTo>
                      <a:cubicBezTo>
                        <a:pt x="12972" y="0"/>
                        <a:pt x="16216" y="1111"/>
                        <a:pt x="16216" y="2222"/>
                      </a:cubicBezTo>
                      <a:cubicBezTo>
                        <a:pt x="16216" y="2222"/>
                        <a:pt x="16216" y="2222"/>
                        <a:pt x="16216" y="2222"/>
                      </a:cubicBezTo>
                      <a:cubicBezTo>
                        <a:pt x="16216" y="51111"/>
                        <a:pt x="16216" y="51111"/>
                        <a:pt x="16216" y="51111"/>
                      </a:cubicBezTo>
                      <a:cubicBezTo>
                        <a:pt x="116756" y="115555"/>
                        <a:pt x="116756" y="115555"/>
                        <a:pt x="116756" y="115555"/>
                      </a:cubicBezTo>
                      <a:cubicBezTo>
                        <a:pt x="120000" y="117777"/>
                        <a:pt x="120000" y="118888"/>
                        <a:pt x="113513" y="120000"/>
                      </a:cubicBezTo>
                      <a:cubicBezTo>
                        <a:pt x="113513" y="120000"/>
                        <a:pt x="113513" y="120000"/>
                        <a:pt x="113513" y="120000"/>
                      </a:cubicBezTo>
                      <a:cubicBezTo>
                        <a:pt x="113513" y="120000"/>
                        <a:pt x="113513" y="120000"/>
                        <a:pt x="110270" y="120000"/>
                      </a:cubicBezTo>
                      <a:cubicBezTo>
                        <a:pt x="110270" y="120000"/>
                        <a:pt x="110270" y="120000"/>
                        <a:pt x="110270" y="120000"/>
                      </a:cubicBezTo>
                      <a:cubicBezTo>
                        <a:pt x="107027" y="120000"/>
                        <a:pt x="103783" y="120000"/>
                        <a:pt x="103783" y="118888"/>
                      </a:cubicBezTo>
                      <a:close/>
                    </a:path>
                  </a:pathLst>
                </a:cu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46" name="Shape 414">
                  <a:extLst>
                    <a:ext uri="{FF2B5EF4-FFF2-40B4-BE49-F238E27FC236}">
                      <a16:creationId xmlns:a16="http://schemas.microsoft.com/office/drawing/2014/main" id="{316C6140-21AC-48C8-A38D-2BB330D81589}"/>
                    </a:ext>
                  </a:extLst>
                </p:cNvPr>
                <p:cNvSpPr/>
                <p:nvPr/>
              </p:nvSpPr>
              <p:spPr>
                <a:xfrm>
                  <a:off x="3236913" y="2292350"/>
                  <a:ext cx="9600" cy="168300"/>
                </a:xfrm>
                <a:custGeom>
                  <a:avLst/>
                  <a:gdLst/>
                  <a:ahLst/>
                  <a:cxnLst/>
                  <a:rect l="0" t="0" r="0" b="0"/>
                  <a:pathLst>
                    <a:path w="120000" h="120000" extrusionOk="0">
                      <a:moveTo>
                        <a:pt x="0" y="117272"/>
                      </a:moveTo>
                      <a:cubicBezTo>
                        <a:pt x="0" y="4090"/>
                        <a:pt x="0" y="4090"/>
                        <a:pt x="0" y="4090"/>
                      </a:cubicBezTo>
                      <a:cubicBezTo>
                        <a:pt x="0" y="2727"/>
                        <a:pt x="24000" y="0"/>
                        <a:pt x="72000" y="0"/>
                      </a:cubicBezTo>
                      <a:cubicBezTo>
                        <a:pt x="72000" y="0"/>
                        <a:pt x="72000" y="0"/>
                        <a:pt x="72000" y="0"/>
                      </a:cubicBezTo>
                      <a:cubicBezTo>
                        <a:pt x="96000" y="0"/>
                        <a:pt x="120000" y="2727"/>
                        <a:pt x="120000" y="4090"/>
                      </a:cubicBezTo>
                      <a:cubicBezTo>
                        <a:pt x="120000" y="4090"/>
                        <a:pt x="120000" y="4090"/>
                        <a:pt x="120000" y="4090"/>
                      </a:cubicBezTo>
                      <a:cubicBezTo>
                        <a:pt x="120000" y="117272"/>
                        <a:pt x="120000" y="117272"/>
                        <a:pt x="120000" y="117272"/>
                      </a:cubicBezTo>
                      <a:cubicBezTo>
                        <a:pt x="120000" y="118636"/>
                        <a:pt x="96000" y="120000"/>
                        <a:pt x="72000" y="120000"/>
                      </a:cubicBezTo>
                      <a:cubicBezTo>
                        <a:pt x="72000" y="120000"/>
                        <a:pt x="72000" y="120000"/>
                        <a:pt x="72000" y="120000"/>
                      </a:cubicBezTo>
                      <a:cubicBezTo>
                        <a:pt x="24000" y="120000"/>
                        <a:pt x="0" y="118636"/>
                        <a:pt x="0" y="117272"/>
                      </a:cubicBezTo>
                      <a:close/>
                    </a:path>
                  </a:pathLst>
                </a:cu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47" name="Shape 415">
                  <a:extLst>
                    <a:ext uri="{FF2B5EF4-FFF2-40B4-BE49-F238E27FC236}">
                      <a16:creationId xmlns:a16="http://schemas.microsoft.com/office/drawing/2014/main" id="{43CEFD36-F1A8-465F-85BF-C9F8D9AF4826}"/>
                    </a:ext>
                  </a:extLst>
                </p:cNvPr>
                <p:cNvSpPr/>
                <p:nvPr/>
              </p:nvSpPr>
              <p:spPr>
                <a:xfrm>
                  <a:off x="3243263" y="2297113"/>
                  <a:ext cx="68400" cy="41400"/>
                </a:xfrm>
                <a:prstGeom prst="rect">
                  <a:avLst/>
                </a:pr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48" name="Shape 416">
                  <a:extLst>
                    <a:ext uri="{FF2B5EF4-FFF2-40B4-BE49-F238E27FC236}">
                      <a16:creationId xmlns:a16="http://schemas.microsoft.com/office/drawing/2014/main" id="{AA361EDF-91B9-4E02-8D25-FA704DABED3D}"/>
                    </a:ext>
                  </a:extLst>
                </p:cNvPr>
                <p:cNvSpPr/>
                <p:nvPr/>
              </p:nvSpPr>
              <p:spPr>
                <a:xfrm>
                  <a:off x="3238500" y="2295525"/>
                  <a:ext cx="74700" cy="44400"/>
                </a:xfrm>
                <a:custGeom>
                  <a:avLst/>
                  <a:gdLst/>
                  <a:ahLst/>
                  <a:cxnLst/>
                  <a:rect l="0" t="0" r="0" b="0"/>
                  <a:pathLst>
                    <a:path w="120000" h="120000" extrusionOk="0">
                      <a:moveTo>
                        <a:pt x="6153" y="120000"/>
                      </a:moveTo>
                      <a:cubicBezTo>
                        <a:pt x="3076" y="120000"/>
                        <a:pt x="3076" y="120000"/>
                        <a:pt x="3076" y="114782"/>
                      </a:cubicBezTo>
                      <a:cubicBezTo>
                        <a:pt x="3076" y="114782"/>
                        <a:pt x="3076" y="114782"/>
                        <a:pt x="3076" y="114782"/>
                      </a:cubicBezTo>
                      <a:cubicBezTo>
                        <a:pt x="0" y="114782"/>
                        <a:pt x="0" y="114782"/>
                        <a:pt x="0" y="114782"/>
                      </a:cubicBezTo>
                      <a:cubicBezTo>
                        <a:pt x="0" y="114782"/>
                        <a:pt x="0" y="114782"/>
                        <a:pt x="0" y="114782"/>
                      </a:cubicBezTo>
                      <a:cubicBezTo>
                        <a:pt x="0" y="5217"/>
                        <a:pt x="0" y="5217"/>
                        <a:pt x="0" y="5217"/>
                      </a:cubicBezTo>
                      <a:cubicBezTo>
                        <a:pt x="0" y="5217"/>
                        <a:pt x="0" y="0"/>
                        <a:pt x="3076" y="0"/>
                      </a:cubicBezTo>
                      <a:cubicBezTo>
                        <a:pt x="3076" y="0"/>
                        <a:pt x="3076" y="0"/>
                        <a:pt x="3076" y="0"/>
                      </a:cubicBezTo>
                      <a:cubicBezTo>
                        <a:pt x="3076" y="0"/>
                        <a:pt x="3076" y="0"/>
                        <a:pt x="6153" y="0"/>
                      </a:cubicBezTo>
                      <a:cubicBezTo>
                        <a:pt x="6153" y="0"/>
                        <a:pt x="6153" y="0"/>
                        <a:pt x="6153" y="0"/>
                      </a:cubicBezTo>
                      <a:cubicBezTo>
                        <a:pt x="116923" y="0"/>
                        <a:pt x="116923" y="0"/>
                        <a:pt x="116923" y="0"/>
                      </a:cubicBezTo>
                      <a:cubicBezTo>
                        <a:pt x="116923" y="0"/>
                        <a:pt x="120000" y="0"/>
                        <a:pt x="120000" y="0"/>
                      </a:cubicBezTo>
                      <a:cubicBezTo>
                        <a:pt x="120000" y="0"/>
                        <a:pt x="120000" y="0"/>
                        <a:pt x="120000" y="0"/>
                      </a:cubicBezTo>
                      <a:cubicBezTo>
                        <a:pt x="120000" y="0"/>
                        <a:pt x="120000" y="5217"/>
                        <a:pt x="120000" y="5217"/>
                      </a:cubicBezTo>
                      <a:cubicBezTo>
                        <a:pt x="120000" y="5217"/>
                        <a:pt x="120000" y="5217"/>
                        <a:pt x="120000" y="5217"/>
                      </a:cubicBezTo>
                      <a:cubicBezTo>
                        <a:pt x="120000" y="114782"/>
                        <a:pt x="120000" y="114782"/>
                        <a:pt x="120000" y="114782"/>
                      </a:cubicBezTo>
                      <a:cubicBezTo>
                        <a:pt x="120000" y="114782"/>
                        <a:pt x="120000" y="114782"/>
                        <a:pt x="120000" y="114782"/>
                      </a:cubicBezTo>
                      <a:cubicBezTo>
                        <a:pt x="120000" y="114782"/>
                        <a:pt x="120000" y="114782"/>
                        <a:pt x="120000" y="114782"/>
                      </a:cubicBezTo>
                      <a:cubicBezTo>
                        <a:pt x="120000" y="120000"/>
                        <a:pt x="116923" y="120000"/>
                        <a:pt x="116923" y="120000"/>
                      </a:cubicBezTo>
                      <a:cubicBezTo>
                        <a:pt x="116923" y="120000"/>
                        <a:pt x="116923" y="120000"/>
                        <a:pt x="116923" y="120000"/>
                      </a:cubicBezTo>
                      <a:cubicBezTo>
                        <a:pt x="6153" y="120000"/>
                        <a:pt x="6153" y="120000"/>
                        <a:pt x="6153" y="120000"/>
                      </a:cubicBezTo>
                      <a:close/>
                      <a:moveTo>
                        <a:pt x="116923" y="114782"/>
                      </a:moveTo>
                      <a:cubicBezTo>
                        <a:pt x="116923" y="104347"/>
                        <a:pt x="116923" y="104347"/>
                        <a:pt x="116923" y="104347"/>
                      </a:cubicBezTo>
                      <a:cubicBezTo>
                        <a:pt x="116923" y="114782"/>
                        <a:pt x="116923" y="114782"/>
                        <a:pt x="116923" y="114782"/>
                      </a:cubicBezTo>
                      <a:close/>
                      <a:moveTo>
                        <a:pt x="9230" y="104347"/>
                      </a:moveTo>
                      <a:cubicBezTo>
                        <a:pt x="113846" y="104347"/>
                        <a:pt x="113846" y="104347"/>
                        <a:pt x="113846" y="104347"/>
                      </a:cubicBezTo>
                      <a:cubicBezTo>
                        <a:pt x="113846" y="10434"/>
                        <a:pt x="113846" y="10434"/>
                        <a:pt x="113846" y="10434"/>
                      </a:cubicBezTo>
                      <a:cubicBezTo>
                        <a:pt x="9230" y="10434"/>
                        <a:pt x="9230" y="10434"/>
                        <a:pt x="9230" y="10434"/>
                      </a:cubicBezTo>
                      <a:cubicBezTo>
                        <a:pt x="9230" y="104347"/>
                        <a:pt x="9230" y="104347"/>
                        <a:pt x="9230" y="104347"/>
                      </a:cubicBezTo>
                      <a:close/>
                    </a:path>
                  </a:pathLst>
                </a:cu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grpSp>
        </p:grpSp>
        <p:sp>
          <p:nvSpPr>
            <p:cNvPr id="49" name="TextBox 48">
              <a:extLst>
                <a:ext uri="{FF2B5EF4-FFF2-40B4-BE49-F238E27FC236}">
                  <a16:creationId xmlns:a16="http://schemas.microsoft.com/office/drawing/2014/main" id="{B78D7EEF-1584-4CE2-B499-0A3F47622CCB}"/>
                </a:ext>
              </a:extLst>
            </p:cNvPr>
            <p:cNvSpPr txBox="1"/>
            <p:nvPr/>
          </p:nvSpPr>
          <p:spPr>
            <a:xfrm>
              <a:off x="811768" y="3245091"/>
              <a:ext cx="932707" cy="677108"/>
            </a:xfrm>
            <a:prstGeom prst="rect">
              <a:avLst/>
            </a:prstGeom>
            <a:noFill/>
          </p:spPr>
          <p:txBody>
            <a:bodyPr wrap="square" lIns="0" tIns="0" rIns="0" bIns="0" rtlCol="0">
              <a:spAutoFit/>
            </a:bodyPr>
            <a:lstStyle/>
            <a:p>
              <a:pPr algn="ctr">
                <a:lnSpc>
                  <a:spcPct val="110000"/>
                </a:lnSpc>
                <a:spcBef>
                  <a:spcPts val="1000"/>
                </a:spcBef>
              </a:pPr>
              <a:r>
                <a:rPr lang="en-AU" sz="1000" b="1" dirty="0">
                  <a:solidFill>
                    <a:schemeClr val="accent5">
                      <a:lumMod val="50000"/>
                    </a:schemeClr>
                  </a:solidFill>
                </a:rPr>
                <a:t>Government, regulators and insurers (e.g. WorkCover)</a:t>
              </a:r>
            </a:p>
          </p:txBody>
        </p:sp>
      </p:grpSp>
      <p:grpSp>
        <p:nvGrpSpPr>
          <p:cNvPr id="51" name="Group 50">
            <a:extLst>
              <a:ext uri="{FF2B5EF4-FFF2-40B4-BE49-F238E27FC236}">
                <a16:creationId xmlns:a16="http://schemas.microsoft.com/office/drawing/2014/main" id="{A0411165-4AF0-4552-BD18-8B2293548406}"/>
              </a:ext>
            </a:extLst>
          </p:cNvPr>
          <p:cNvGrpSpPr/>
          <p:nvPr/>
        </p:nvGrpSpPr>
        <p:grpSpPr>
          <a:xfrm>
            <a:off x="3426409" y="5313994"/>
            <a:ext cx="476519" cy="476519"/>
            <a:chOff x="2849342" y="4664807"/>
            <a:chExt cx="476519" cy="476519"/>
          </a:xfrm>
        </p:grpSpPr>
        <p:sp>
          <p:nvSpPr>
            <p:cNvPr id="52" name="Oval 51">
              <a:extLst>
                <a:ext uri="{FF2B5EF4-FFF2-40B4-BE49-F238E27FC236}">
                  <a16:creationId xmlns:a16="http://schemas.microsoft.com/office/drawing/2014/main" id="{0785A358-84CF-42F9-A338-DAF802CE230A}"/>
                </a:ext>
              </a:extLst>
            </p:cNvPr>
            <p:cNvSpPr/>
            <p:nvPr/>
          </p:nvSpPr>
          <p:spPr>
            <a:xfrm>
              <a:off x="2849342" y="4664807"/>
              <a:ext cx="476519" cy="4765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a:solidFill>
                  <a:schemeClr val="tx1"/>
                </a:solidFill>
              </a:endParaRPr>
            </a:p>
          </p:txBody>
        </p:sp>
        <p:pic>
          <p:nvPicPr>
            <p:cNvPr id="53" name="Picture 59" descr="A close up of a logo&#10;&#10;Description generated with very high confidence">
              <a:extLst>
                <a:ext uri="{FF2B5EF4-FFF2-40B4-BE49-F238E27FC236}">
                  <a16:creationId xmlns:a16="http://schemas.microsoft.com/office/drawing/2014/main" id="{6C152C47-03BC-4340-B976-1EF958F5E475}"/>
                </a:ext>
              </a:extLst>
            </p:cNvPr>
            <p:cNvPicPr>
              <a:picLocks noChangeAspect="1"/>
            </p:cNvPicPr>
            <p:nvPr/>
          </p:nvPicPr>
          <p:blipFill>
            <a:blip r:embed="rId5"/>
            <a:stretch>
              <a:fillRect/>
            </a:stretch>
          </p:blipFill>
          <p:spPr>
            <a:xfrm>
              <a:off x="2965463" y="4738096"/>
              <a:ext cx="244276" cy="350386"/>
            </a:xfrm>
            <a:prstGeom prst="rect">
              <a:avLst/>
            </a:prstGeom>
          </p:spPr>
        </p:pic>
      </p:grpSp>
      <p:grpSp>
        <p:nvGrpSpPr>
          <p:cNvPr id="54" name="Group 53">
            <a:extLst>
              <a:ext uri="{FF2B5EF4-FFF2-40B4-BE49-F238E27FC236}">
                <a16:creationId xmlns:a16="http://schemas.microsoft.com/office/drawing/2014/main" id="{19556804-CEF5-4CB4-9C1C-CC706BBCAB66}"/>
              </a:ext>
            </a:extLst>
          </p:cNvPr>
          <p:cNvGrpSpPr/>
          <p:nvPr/>
        </p:nvGrpSpPr>
        <p:grpSpPr>
          <a:xfrm>
            <a:off x="6282585" y="5484123"/>
            <a:ext cx="476519" cy="476519"/>
            <a:chOff x="3836209" y="4510261"/>
            <a:chExt cx="476519" cy="476519"/>
          </a:xfrm>
        </p:grpSpPr>
        <p:sp>
          <p:nvSpPr>
            <p:cNvPr id="55" name="Oval 54">
              <a:extLst>
                <a:ext uri="{FF2B5EF4-FFF2-40B4-BE49-F238E27FC236}">
                  <a16:creationId xmlns:a16="http://schemas.microsoft.com/office/drawing/2014/main" id="{555265A0-B1A8-4B71-B6C4-62E1291F3D9D}"/>
                </a:ext>
              </a:extLst>
            </p:cNvPr>
            <p:cNvSpPr/>
            <p:nvPr/>
          </p:nvSpPr>
          <p:spPr>
            <a:xfrm>
              <a:off x="3836209" y="4510261"/>
              <a:ext cx="476519" cy="4765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a:solidFill>
                  <a:schemeClr val="tx1"/>
                </a:solidFill>
              </a:endParaRPr>
            </a:p>
          </p:txBody>
        </p:sp>
        <p:pic>
          <p:nvPicPr>
            <p:cNvPr id="56" name="Picture 59" descr="A close up of a logo&#10;&#10;Description generated with very high confidence">
              <a:extLst>
                <a:ext uri="{FF2B5EF4-FFF2-40B4-BE49-F238E27FC236}">
                  <a16:creationId xmlns:a16="http://schemas.microsoft.com/office/drawing/2014/main" id="{89B5CEA7-7627-46CE-B021-0D64F7E8E555}"/>
                </a:ext>
              </a:extLst>
            </p:cNvPr>
            <p:cNvPicPr>
              <a:picLocks noChangeAspect="1"/>
            </p:cNvPicPr>
            <p:nvPr/>
          </p:nvPicPr>
          <p:blipFill>
            <a:blip r:embed="rId5"/>
            <a:stretch>
              <a:fillRect/>
            </a:stretch>
          </p:blipFill>
          <p:spPr>
            <a:xfrm>
              <a:off x="3952330" y="4573327"/>
              <a:ext cx="244276" cy="350386"/>
            </a:xfrm>
            <a:prstGeom prst="rect">
              <a:avLst/>
            </a:prstGeom>
          </p:spPr>
        </p:pic>
      </p:grpSp>
      <p:grpSp>
        <p:nvGrpSpPr>
          <p:cNvPr id="57" name="Group 56">
            <a:extLst>
              <a:ext uri="{FF2B5EF4-FFF2-40B4-BE49-F238E27FC236}">
                <a16:creationId xmlns:a16="http://schemas.microsoft.com/office/drawing/2014/main" id="{43677CEC-A196-4062-8B2E-7F32C36FCC3A}"/>
              </a:ext>
            </a:extLst>
          </p:cNvPr>
          <p:cNvGrpSpPr/>
          <p:nvPr/>
        </p:nvGrpSpPr>
        <p:grpSpPr>
          <a:xfrm>
            <a:off x="7034352" y="6141589"/>
            <a:ext cx="476519" cy="476519"/>
            <a:chOff x="4861163" y="4572978"/>
            <a:chExt cx="476519" cy="476519"/>
          </a:xfrm>
        </p:grpSpPr>
        <p:sp>
          <p:nvSpPr>
            <p:cNvPr id="58" name="Oval 57">
              <a:extLst>
                <a:ext uri="{FF2B5EF4-FFF2-40B4-BE49-F238E27FC236}">
                  <a16:creationId xmlns:a16="http://schemas.microsoft.com/office/drawing/2014/main" id="{05BBE40E-5B30-4AE6-9338-032430F89D39}"/>
                </a:ext>
              </a:extLst>
            </p:cNvPr>
            <p:cNvSpPr/>
            <p:nvPr/>
          </p:nvSpPr>
          <p:spPr>
            <a:xfrm>
              <a:off x="4861163" y="4572978"/>
              <a:ext cx="476519" cy="4765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a:solidFill>
                  <a:schemeClr val="tx1"/>
                </a:solidFill>
              </a:endParaRPr>
            </a:p>
          </p:txBody>
        </p:sp>
        <p:pic>
          <p:nvPicPr>
            <p:cNvPr id="59" name="Picture 58">
              <a:extLst>
                <a:ext uri="{FF2B5EF4-FFF2-40B4-BE49-F238E27FC236}">
                  <a16:creationId xmlns:a16="http://schemas.microsoft.com/office/drawing/2014/main" id="{E0407046-0C91-4063-A742-67BE32938830}"/>
                </a:ext>
              </a:extLst>
            </p:cNvPr>
            <p:cNvPicPr>
              <a:picLocks noChangeAspect="1"/>
            </p:cNvPicPr>
            <p:nvPr/>
          </p:nvPicPr>
          <p:blipFill>
            <a:blip r:embed="rId6"/>
            <a:stretch>
              <a:fillRect/>
            </a:stretch>
          </p:blipFill>
          <p:spPr>
            <a:xfrm>
              <a:off x="4990522" y="4635694"/>
              <a:ext cx="228969" cy="351086"/>
            </a:xfrm>
            <a:prstGeom prst="rect">
              <a:avLst/>
            </a:prstGeom>
          </p:spPr>
        </p:pic>
      </p:grpSp>
      <p:grpSp>
        <p:nvGrpSpPr>
          <p:cNvPr id="60" name="Group 59">
            <a:extLst>
              <a:ext uri="{FF2B5EF4-FFF2-40B4-BE49-F238E27FC236}">
                <a16:creationId xmlns:a16="http://schemas.microsoft.com/office/drawing/2014/main" id="{CDBE5B52-95BC-4DBF-8152-5E9EAC5565AA}"/>
              </a:ext>
            </a:extLst>
          </p:cNvPr>
          <p:cNvGrpSpPr/>
          <p:nvPr/>
        </p:nvGrpSpPr>
        <p:grpSpPr>
          <a:xfrm>
            <a:off x="2780251" y="6461791"/>
            <a:ext cx="476519" cy="476519"/>
            <a:chOff x="1236370" y="4958366"/>
            <a:chExt cx="476519" cy="476519"/>
          </a:xfrm>
        </p:grpSpPr>
        <p:sp>
          <p:nvSpPr>
            <p:cNvPr id="61" name="Oval 60">
              <a:extLst>
                <a:ext uri="{FF2B5EF4-FFF2-40B4-BE49-F238E27FC236}">
                  <a16:creationId xmlns:a16="http://schemas.microsoft.com/office/drawing/2014/main" id="{47391213-6DE9-4A1C-939E-8779A2F136CC}"/>
                </a:ext>
              </a:extLst>
            </p:cNvPr>
            <p:cNvSpPr/>
            <p:nvPr/>
          </p:nvSpPr>
          <p:spPr>
            <a:xfrm>
              <a:off x="1236370" y="4958366"/>
              <a:ext cx="476519" cy="4765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a:solidFill>
                  <a:schemeClr val="tx1"/>
                </a:solidFill>
              </a:endParaRPr>
            </a:p>
          </p:txBody>
        </p:sp>
        <p:pic>
          <p:nvPicPr>
            <p:cNvPr id="62" name="Picture 61">
              <a:extLst>
                <a:ext uri="{FF2B5EF4-FFF2-40B4-BE49-F238E27FC236}">
                  <a16:creationId xmlns:a16="http://schemas.microsoft.com/office/drawing/2014/main" id="{D2131575-6A80-4135-ACF4-982969492D78}"/>
                </a:ext>
              </a:extLst>
            </p:cNvPr>
            <p:cNvPicPr>
              <a:picLocks noChangeAspect="1"/>
            </p:cNvPicPr>
            <p:nvPr/>
          </p:nvPicPr>
          <p:blipFill>
            <a:blip r:embed="rId7"/>
            <a:stretch>
              <a:fillRect/>
            </a:stretch>
          </p:blipFill>
          <p:spPr>
            <a:xfrm>
              <a:off x="1362080" y="5049497"/>
              <a:ext cx="258717" cy="328016"/>
            </a:xfrm>
            <a:prstGeom prst="rect">
              <a:avLst/>
            </a:prstGeom>
          </p:spPr>
        </p:pic>
      </p:grpSp>
      <p:grpSp>
        <p:nvGrpSpPr>
          <p:cNvPr id="63" name="Group 62">
            <a:extLst>
              <a:ext uri="{FF2B5EF4-FFF2-40B4-BE49-F238E27FC236}">
                <a16:creationId xmlns:a16="http://schemas.microsoft.com/office/drawing/2014/main" id="{E193CF47-663D-4B33-A988-62BFB7592EBF}"/>
              </a:ext>
            </a:extLst>
          </p:cNvPr>
          <p:cNvGrpSpPr/>
          <p:nvPr/>
        </p:nvGrpSpPr>
        <p:grpSpPr>
          <a:xfrm>
            <a:off x="5482310" y="5191903"/>
            <a:ext cx="476519" cy="476519"/>
            <a:chOff x="3836209" y="4510261"/>
            <a:chExt cx="476519" cy="476519"/>
          </a:xfrm>
        </p:grpSpPr>
        <p:sp>
          <p:nvSpPr>
            <p:cNvPr id="64" name="Oval 63">
              <a:extLst>
                <a:ext uri="{FF2B5EF4-FFF2-40B4-BE49-F238E27FC236}">
                  <a16:creationId xmlns:a16="http://schemas.microsoft.com/office/drawing/2014/main" id="{23BBB41B-3DC7-4128-BBC2-967D60CFDEAC}"/>
                </a:ext>
              </a:extLst>
            </p:cNvPr>
            <p:cNvSpPr/>
            <p:nvPr/>
          </p:nvSpPr>
          <p:spPr>
            <a:xfrm>
              <a:off x="3836209" y="4510261"/>
              <a:ext cx="476519" cy="4765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a:solidFill>
                  <a:schemeClr val="tx1"/>
                </a:solidFill>
              </a:endParaRPr>
            </a:p>
          </p:txBody>
        </p:sp>
        <p:pic>
          <p:nvPicPr>
            <p:cNvPr id="65" name="Picture 59" descr="A close up of a logo&#10;&#10;Description generated with very high confidence">
              <a:extLst>
                <a:ext uri="{FF2B5EF4-FFF2-40B4-BE49-F238E27FC236}">
                  <a16:creationId xmlns:a16="http://schemas.microsoft.com/office/drawing/2014/main" id="{8B8FF66F-010D-4D2F-990C-FAF1DD5067A7}"/>
                </a:ext>
              </a:extLst>
            </p:cNvPr>
            <p:cNvPicPr>
              <a:picLocks noChangeAspect="1"/>
            </p:cNvPicPr>
            <p:nvPr/>
          </p:nvPicPr>
          <p:blipFill>
            <a:blip r:embed="rId5"/>
            <a:stretch>
              <a:fillRect/>
            </a:stretch>
          </p:blipFill>
          <p:spPr>
            <a:xfrm>
              <a:off x="3952330" y="4573327"/>
              <a:ext cx="244276" cy="350386"/>
            </a:xfrm>
            <a:prstGeom prst="rect">
              <a:avLst/>
            </a:prstGeom>
          </p:spPr>
        </p:pic>
      </p:grpSp>
      <p:sp>
        <p:nvSpPr>
          <p:cNvPr id="66" name="TextBox 65">
            <a:extLst>
              <a:ext uri="{FF2B5EF4-FFF2-40B4-BE49-F238E27FC236}">
                <a16:creationId xmlns:a16="http://schemas.microsoft.com/office/drawing/2014/main" id="{5DD7981B-B9BE-4673-980A-1A77028DB638}"/>
              </a:ext>
            </a:extLst>
          </p:cNvPr>
          <p:cNvSpPr txBox="1"/>
          <p:nvPr/>
        </p:nvSpPr>
        <p:spPr>
          <a:xfrm>
            <a:off x="5281269" y="5976182"/>
            <a:ext cx="932707" cy="338554"/>
          </a:xfrm>
          <a:prstGeom prst="rect">
            <a:avLst/>
          </a:prstGeom>
          <a:noFill/>
        </p:spPr>
        <p:txBody>
          <a:bodyPr wrap="square" lIns="0" tIns="0" rIns="0" bIns="0" rtlCol="0">
            <a:spAutoFit/>
          </a:bodyPr>
          <a:lstStyle/>
          <a:p>
            <a:pPr algn="ctr">
              <a:lnSpc>
                <a:spcPct val="110000"/>
              </a:lnSpc>
              <a:spcBef>
                <a:spcPts val="1000"/>
              </a:spcBef>
            </a:pPr>
            <a:r>
              <a:rPr lang="en-AU" sz="1000" b="1" dirty="0">
                <a:solidFill>
                  <a:schemeClr val="accent5">
                    <a:lumMod val="50000"/>
                  </a:schemeClr>
                </a:solidFill>
              </a:rPr>
              <a:t>Workers in the stone industry</a:t>
            </a:r>
          </a:p>
        </p:txBody>
      </p:sp>
      <p:sp>
        <p:nvSpPr>
          <p:cNvPr id="78" name="TextBox 77">
            <a:extLst>
              <a:ext uri="{FF2B5EF4-FFF2-40B4-BE49-F238E27FC236}">
                <a16:creationId xmlns:a16="http://schemas.microsoft.com/office/drawing/2014/main" id="{05E3B47D-3D50-4AE4-96D9-BE4F2CBC1930}"/>
              </a:ext>
            </a:extLst>
          </p:cNvPr>
          <p:cNvSpPr txBox="1"/>
          <p:nvPr/>
        </p:nvSpPr>
        <p:spPr>
          <a:xfrm>
            <a:off x="3382480" y="6638863"/>
            <a:ext cx="932707" cy="156133"/>
          </a:xfrm>
          <a:prstGeom prst="rect">
            <a:avLst/>
          </a:prstGeom>
          <a:noFill/>
        </p:spPr>
        <p:txBody>
          <a:bodyPr wrap="square" lIns="0" tIns="0" rIns="0" bIns="0" rtlCol="0">
            <a:spAutoFit/>
          </a:bodyPr>
          <a:lstStyle/>
          <a:p>
            <a:pPr algn="ctr">
              <a:lnSpc>
                <a:spcPct val="110000"/>
              </a:lnSpc>
              <a:spcBef>
                <a:spcPts val="1000"/>
              </a:spcBef>
            </a:pPr>
            <a:r>
              <a:rPr lang="en-AU" sz="1000" b="1" dirty="0">
                <a:solidFill>
                  <a:schemeClr val="accent5">
                    <a:lumMod val="50000"/>
                  </a:schemeClr>
                </a:solidFill>
              </a:rPr>
              <a:t>Stonemasons</a:t>
            </a:r>
          </a:p>
        </p:txBody>
      </p:sp>
      <p:sp>
        <p:nvSpPr>
          <p:cNvPr id="80" name="Arrow: Pentagon 79">
            <a:extLst>
              <a:ext uri="{FF2B5EF4-FFF2-40B4-BE49-F238E27FC236}">
                <a16:creationId xmlns:a16="http://schemas.microsoft.com/office/drawing/2014/main" id="{A9BA0DBC-E8A2-498E-8C60-0AC567E5735A}"/>
              </a:ext>
            </a:extLst>
          </p:cNvPr>
          <p:cNvSpPr/>
          <p:nvPr/>
        </p:nvSpPr>
        <p:spPr>
          <a:xfrm>
            <a:off x="1562500" y="4569576"/>
            <a:ext cx="1541859" cy="640916"/>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72000" bIns="36000" rtlCol="0" anchor="ctr"/>
          <a:lstStyle/>
          <a:p>
            <a:pPr algn="ctr">
              <a:lnSpc>
                <a:spcPct val="110000"/>
              </a:lnSpc>
              <a:spcBef>
                <a:spcPts val="1000"/>
              </a:spcBef>
            </a:pPr>
            <a:r>
              <a:rPr lang="en-AU" sz="1000" b="1" dirty="0">
                <a:solidFill>
                  <a:schemeClr val="tx1"/>
                </a:solidFill>
              </a:rPr>
              <a:t>Desire for secure income and ongoing health</a:t>
            </a:r>
          </a:p>
        </p:txBody>
      </p:sp>
      <p:grpSp>
        <p:nvGrpSpPr>
          <p:cNvPr id="3" name="Group 2">
            <a:extLst>
              <a:ext uri="{FF2B5EF4-FFF2-40B4-BE49-F238E27FC236}">
                <a16:creationId xmlns:a16="http://schemas.microsoft.com/office/drawing/2014/main" id="{7CAF64C0-DD9B-4EE3-9A21-EDE7B8C6BFF5}"/>
              </a:ext>
            </a:extLst>
          </p:cNvPr>
          <p:cNvGrpSpPr/>
          <p:nvPr/>
        </p:nvGrpSpPr>
        <p:grpSpPr>
          <a:xfrm>
            <a:off x="1016473" y="4521226"/>
            <a:ext cx="932707" cy="1107810"/>
            <a:chOff x="8623042" y="4452274"/>
            <a:chExt cx="932707" cy="1107810"/>
          </a:xfrm>
        </p:grpSpPr>
        <p:grpSp>
          <p:nvGrpSpPr>
            <p:cNvPr id="4" name="Group 3">
              <a:extLst>
                <a:ext uri="{FF2B5EF4-FFF2-40B4-BE49-F238E27FC236}">
                  <a16:creationId xmlns:a16="http://schemas.microsoft.com/office/drawing/2014/main" id="{0CD0F041-1759-438D-A9CA-CE6A3DDCCB2E}"/>
                </a:ext>
              </a:extLst>
            </p:cNvPr>
            <p:cNvGrpSpPr/>
            <p:nvPr/>
          </p:nvGrpSpPr>
          <p:grpSpPr>
            <a:xfrm>
              <a:off x="8690244" y="4452274"/>
              <a:ext cx="756000" cy="756000"/>
              <a:chOff x="8359121" y="3686126"/>
              <a:chExt cx="756000" cy="756000"/>
            </a:xfrm>
          </p:grpSpPr>
          <p:sp>
            <p:nvSpPr>
              <p:cNvPr id="6" name="Oval 5">
                <a:extLst>
                  <a:ext uri="{FF2B5EF4-FFF2-40B4-BE49-F238E27FC236}">
                    <a16:creationId xmlns:a16="http://schemas.microsoft.com/office/drawing/2014/main" id="{652F7A98-E617-440C-8EE3-CA75FCBC27F7}"/>
                  </a:ext>
                </a:extLst>
              </p:cNvPr>
              <p:cNvSpPr/>
              <p:nvPr/>
            </p:nvSpPr>
            <p:spPr>
              <a:xfrm>
                <a:off x="8359121" y="3686126"/>
                <a:ext cx="756000" cy="756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dirty="0">
                  <a:solidFill>
                    <a:schemeClr val="tx1"/>
                  </a:solidFill>
                </a:endParaRPr>
              </a:p>
            </p:txBody>
          </p:sp>
          <p:pic>
            <p:nvPicPr>
              <p:cNvPr id="7" name="Shape 494">
                <a:extLst>
                  <a:ext uri="{FF2B5EF4-FFF2-40B4-BE49-F238E27FC236}">
                    <a16:creationId xmlns:a16="http://schemas.microsoft.com/office/drawing/2014/main" id="{83A58E83-6852-4146-AB16-3106A323C376}"/>
                  </a:ext>
                </a:extLst>
              </p:cNvPr>
              <p:cNvPicPr preferRelativeResize="0"/>
              <p:nvPr/>
            </p:nvPicPr>
            <p:blipFill rotWithShape="1">
              <a:blip r:embed="rId8">
                <a:alphaModFix/>
              </a:blip>
              <a:srcRect/>
              <a:stretch/>
            </p:blipFill>
            <p:spPr>
              <a:xfrm>
                <a:off x="8474323" y="3816731"/>
                <a:ext cx="567901" cy="465174"/>
              </a:xfrm>
              <a:prstGeom prst="rect">
                <a:avLst/>
              </a:prstGeom>
              <a:noFill/>
              <a:ln>
                <a:noFill/>
              </a:ln>
            </p:spPr>
          </p:pic>
        </p:grpSp>
        <p:sp>
          <p:nvSpPr>
            <p:cNvPr id="5" name="TextBox 4">
              <a:extLst>
                <a:ext uri="{FF2B5EF4-FFF2-40B4-BE49-F238E27FC236}">
                  <a16:creationId xmlns:a16="http://schemas.microsoft.com/office/drawing/2014/main" id="{0FF74D8C-82D0-48D5-8840-575F72DCF88A}"/>
                </a:ext>
              </a:extLst>
            </p:cNvPr>
            <p:cNvSpPr txBox="1"/>
            <p:nvPr/>
          </p:nvSpPr>
          <p:spPr>
            <a:xfrm>
              <a:off x="8623042" y="5221530"/>
              <a:ext cx="932707" cy="338554"/>
            </a:xfrm>
            <a:prstGeom prst="rect">
              <a:avLst/>
            </a:prstGeom>
            <a:noFill/>
          </p:spPr>
          <p:txBody>
            <a:bodyPr wrap="square" lIns="0" tIns="0" rIns="0" bIns="0" rtlCol="0">
              <a:spAutoFit/>
            </a:bodyPr>
            <a:lstStyle/>
            <a:p>
              <a:pPr algn="ctr">
                <a:lnSpc>
                  <a:spcPct val="110000"/>
                </a:lnSpc>
                <a:spcBef>
                  <a:spcPts val="1000"/>
                </a:spcBef>
              </a:pPr>
              <a:r>
                <a:rPr lang="en-AU" sz="1000" b="1" dirty="0">
                  <a:solidFill>
                    <a:schemeClr val="accent5">
                      <a:lumMod val="50000"/>
                    </a:schemeClr>
                  </a:solidFill>
                </a:rPr>
                <a:t>Families and individuals</a:t>
              </a:r>
            </a:p>
          </p:txBody>
        </p:sp>
      </p:grpSp>
      <p:sp>
        <p:nvSpPr>
          <p:cNvPr id="82" name="Arrow: Pentagon 81">
            <a:extLst>
              <a:ext uri="{FF2B5EF4-FFF2-40B4-BE49-F238E27FC236}">
                <a16:creationId xmlns:a16="http://schemas.microsoft.com/office/drawing/2014/main" id="{D6E5F1D1-2B05-4F64-A81F-6BA9623D9E76}"/>
              </a:ext>
            </a:extLst>
          </p:cNvPr>
          <p:cNvSpPr/>
          <p:nvPr/>
        </p:nvSpPr>
        <p:spPr>
          <a:xfrm>
            <a:off x="1507789" y="2625646"/>
            <a:ext cx="1541859" cy="640916"/>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72000" bIns="36000" rtlCol="0" anchor="ctr"/>
          <a:lstStyle/>
          <a:p>
            <a:pPr algn="ctr">
              <a:lnSpc>
                <a:spcPct val="110000"/>
              </a:lnSpc>
              <a:spcBef>
                <a:spcPts val="1000"/>
              </a:spcBef>
            </a:pPr>
            <a:r>
              <a:rPr lang="en-AU" sz="1000" b="1" dirty="0">
                <a:solidFill>
                  <a:schemeClr val="tx1"/>
                </a:solidFill>
              </a:rPr>
              <a:t>Commercial demand for new products</a:t>
            </a:r>
          </a:p>
        </p:txBody>
      </p:sp>
      <p:grpSp>
        <p:nvGrpSpPr>
          <p:cNvPr id="8" name="Group 7">
            <a:extLst>
              <a:ext uri="{FF2B5EF4-FFF2-40B4-BE49-F238E27FC236}">
                <a16:creationId xmlns:a16="http://schemas.microsoft.com/office/drawing/2014/main" id="{6A387D0E-570B-4A67-8096-EA8B7922B72F}"/>
              </a:ext>
            </a:extLst>
          </p:cNvPr>
          <p:cNvGrpSpPr/>
          <p:nvPr/>
        </p:nvGrpSpPr>
        <p:grpSpPr>
          <a:xfrm>
            <a:off x="896518" y="2561362"/>
            <a:ext cx="932707" cy="962608"/>
            <a:chOff x="7319796" y="2257746"/>
            <a:chExt cx="932707" cy="962608"/>
          </a:xfrm>
        </p:grpSpPr>
        <p:grpSp>
          <p:nvGrpSpPr>
            <p:cNvPr id="9" name="Group 8">
              <a:extLst>
                <a:ext uri="{FF2B5EF4-FFF2-40B4-BE49-F238E27FC236}">
                  <a16:creationId xmlns:a16="http://schemas.microsoft.com/office/drawing/2014/main" id="{C88EE362-4C72-4DE6-A96C-0248397BE0CF}"/>
                </a:ext>
              </a:extLst>
            </p:cNvPr>
            <p:cNvGrpSpPr/>
            <p:nvPr/>
          </p:nvGrpSpPr>
          <p:grpSpPr>
            <a:xfrm>
              <a:off x="7401512" y="2257746"/>
              <a:ext cx="756000" cy="756000"/>
              <a:chOff x="7932456" y="5211588"/>
              <a:chExt cx="756000" cy="756000"/>
            </a:xfrm>
          </p:grpSpPr>
          <p:sp>
            <p:nvSpPr>
              <p:cNvPr id="11" name="Oval 10">
                <a:extLst>
                  <a:ext uri="{FF2B5EF4-FFF2-40B4-BE49-F238E27FC236}">
                    <a16:creationId xmlns:a16="http://schemas.microsoft.com/office/drawing/2014/main" id="{B3E55061-C974-4DF7-846D-1C77D8260D25}"/>
                  </a:ext>
                </a:extLst>
              </p:cNvPr>
              <p:cNvSpPr/>
              <p:nvPr/>
            </p:nvSpPr>
            <p:spPr>
              <a:xfrm>
                <a:off x="7932456" y="5211588"/>
                <a:ext cx="756000" cy="756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a:solidFill>
                    <a:schemeClr val="tx1"/>
                  </a:solidFill>
                </a:endParaRPr>
              </a:p>
            </p:txBody>
          </p:sp>
          <p:pic>
            <p:nvPicPr>
              <p:cNvPr id="12" name="Picture 11">
                <a:extLst>
                  <a:ext uri="{FF2B5EF4-FFF2-40B4-BE49-F238E27FC236}">
                    <a16:creationId xmlns:a16="http://schemas.microsoft.com/office/drawing/2014/main" id="{54D4890D-64D4-46CB-9EB7-A112697F2B5F}"/>
                  </a:ext>
                </a:extLst>
              </p:cNvPr>
              <p:cNvPicPr>
                <a:picLocks noChangeAspect="1"/>
              </p:cNvPicPr>
              <p:nvPr/>
            </p:nvPicPr>
            <p:blipFill>
              <a:blip r:embed="rId9"/>
              <a:stretch>
                <a:fillRect/>
              </a:stretch>
            </p:blipFill>
            <p:spPr>
              <a:xfrm>
                <a:off x="8060983" y="5340561"/>
                <a:ext cx="512222" cy="482952"/>
              </a:xfrm>
              <a:prstGeom prst="rect">
                <a:avLst/>
              </a:prstGeom>
            </p:spPr>
          </p:pic>
        </p:grpSp>
        <p:sp>
          <p:nvSpPr>
            <p:cNvPr id="10" name="TextBox 9">
              <a:extLst>
                <a:ext uri="{FF2B5EF4-FFF2-40B4-BE49-F238E27FC236}">
                  <a16:creationId xmlns:a16="http://schemas.microsoft.com/office/drawing/2014/main" id="{3D53321D-EEF6-4A6E-9D8F-D02C01C13F43}"/>
                </a:ext>
              </a:extLst>
            </p:cNvPr>
            <p:cNvSpPr txBox="1"/>
            <p:nvPr/>
          </p:nvSpPr>
          <p:spPr>
            <a:xfrm>
              <a:off x="7319796" y="3064221"/>
              <a:ext cx="932707" cy="156133"/>
            </a:xfrm>
            <a:prstGeom prst="rect">
              <a:avLst/>
            </a:prstGeom>
            <a:noFill/>
          </p:spPr>
          <p:txBody>
            <a:bodyPr wrap="square" lIns="0" tIns="0" rIns="0" bIns="0" rtlCol="0">
              <a:spAutoFit/>
            </a:bodyPr>
            <a:lstStyle/>
            <a:p>
              <a:pPr algn="ctr">
                <a:lnSpc>
                  <a:spcPct val="110000"/>
                </a:lnSpc>
                <a:spcBef>
                  <a:spcPts val="1000"/>
                </a:spcBef>
              </a:pPr>
              <a:r>
                <a:rPr lang="en-AU" sz="1000" b="1" dirty="0">
                  <a:solidFill>
                    <a:schemeClr val="accent5">
                      <a:lumMod val="50000"/>
                    </a:schemeClr>
                  </a:solidFill>
                </a:rPr>
                <a:t>Consumers</a:t>
              </a:r>
            </a:p>
          </p:txBody>
        </p:sp>
      </p:grpSp>
      <p:grpSp>
        <p:nvGrpSpPr>
          <p:cNvPr id="84" name="Group 83">
            <a:extLst>
              <a:ext uri="{FF2B5EF4-FFF2-40B4-BE49-F238E27FC236}">
                <a16:creationId xmlns:a16="http://schemas.microsoft.com/office/drawing/2014/main" id="{D471D502-B884-4BB6-8327-6C62F798E3AD}"/>
              </a:ext>
            </a:extLst>
          </p:cNvPr>
          <p:cNvGrpSpPr/>
          <p:nvPr/>
        </p:nvGrpSpPr>
        <p:grpSpPr>
          <a:xfrm>
            <a:off x="5136660" y="3932553"/>
            <a:ext cx="934643" cy="1190745"/>
            <a:chOff x="6380132" y="3836115"/>
            <a:chExt cx="934643" cy="1190745"/>
          </a:xfrm>
        </p:grpSpPr>
        <p:sp>
          <p:nvSpPr>
            <p:cNvPr id="81" name="Arrow: Pentagon 80">
              <a:extLst>
                <a:ext uri="{FF2B5EF4-FFF2-40B4-BE49-F238E27FC236}">
                  <a16:creationId xmlns:a16="http://schemas.microsoft.com/office/drawing/2014/main" id="{2091CE77-191C-4CA9-ABAD-4C98488DE520}"/>
                </a:ext>
              </a:extLst>
            </p:cNvPr>
            <p:cNvSpPr/>
            <p:nvPr/>
          </p:nvSpPr>
          <p:spPr>
            <a:xfrm rot="16200000" flipH="1">
              <a:off x="6256311" y="3978442"/>
              <a:ext cx="1190745" cy="906092"/>
            </a:xfrm>
            <a:prstGeom prst="homePlate">
              <a:avLst>
                <a:gd name="adj" fmla="val 2609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252000" bIns="36000" rtlCol="0" anchor="ctr"/>
            <a:lstStyle/>
            <a:p>
              <a:pPr algn="ctr">
                <a:lnSpc>
                  <a:spcPct val="110000"/>
                </a:lnSpc>
                <a:spcBef>
                  <a:spcPts val="1000"/>
                </a:spcBef>
              </a:pPr>
              <a:endParaRPr lang="en-AU" sz="1000" b="1" dirty="0">
                <a:solidFill>
                  <a:schemeClr val="tx1"/>
                </a:solidFill>
              </a:endParaRPr>
            </a:p>
          </p:txBody>
        </p:sp>
        <p:sp>
          <p:nvSpPr>
            <p:cNvPr id="83" name="Rectangle 82">
              <a:extLst>
                <a:ext uri="{FF2B5EF4-FFF2-40B4-BE49-F238E27FC236}">
                  <a16:creationId xmlns:a16="http://schemas.microsoft.com/office/drawing/2014/main" id="{A7487401-8225-4183-9CD8-A093A6583EE0}"/>
                </a:ext>
              </a:extLst>
            </p:cNvPr>
            <p:cNvSpPr/>
            <p:nvPr/>
          </p:nvSpPr>
          <p:spPr>
            <a:xfrm>
              <a:off x="6380132" y="3899229"/>
              <a:ext cx="934643" cy="938719"/>
            </a:xfrm>
            <a:prstGeom prst="rect">
              <a:avLst/>
            </a:prstGeom>
          </p:spPr>
          <p:txBody>
            <a:bodyPr wrap="square">
              <a:spAutoFit/>
            </a:bodyPr>
            <a:lstStyle/>
            <a:p>
              <a:pPr lvl="0" algn="ctr">
                <a:lnSpc>
                  <a:spcPct val="110000"/>
                </a:lnSpc>
                <a:spcBef>
                  <a:spcPts val="1000"/>
                </a:spcBef>
              </a:pPr>
              <a:r>
                <a:rPr lang="en-AU" sz="1000" b="1" dirty="0">
                  <a:solidFill>
                    <a:srgbClr val="333333"/>
                  </a:solidFill>
                </a:rPr>
                <a:t>Maintain a profitable business and avoid injuries</a:t>
              </a:r>
            </a:p>
          </p:txBody>
        </p:sp>
      </p:grpSp>
      <p:grpSp>
        <p:nvGrpSpPr>
          <p:cNvPr id="74" name="Group 73">
            <a:extLst>
              <a:ext uri="{FF2B5EF4-FFF2-40B4-BE49-F238E27FC236}">
                <a16:creationId xmlns:a16="http://schemas.microsoft.com/office/drawing/2014/main" id="{88CCDB2A-47EB-4945-A98E-7DDB08BBBA02}"/>
              </a:ext>
            </a:extLst>
          </p:cNvPr>
          <p:cNvGrpSpPr/>
          <p:nvPr/>
        </p:nvGrpSpPr>
        <p:grpSpPr>
          <a:xfrm>
            <a:off x="4375323" y="3986884"/>
            <a:ext cx="932707" cy="1094666"/>
            <a:chOff x="8871661" y="4742559"/>
            <a:chExt cx="932707" cy="1094666"/>
          </a:xfrm>
        </p:grpSpPr>
        <p:grpSp>
          <p:nvGrpSpPr>
            <p:cNvPr id="68" name="Group 67">
              <a:extLst>
                <a:ext uri="{FF2B5EF4-FFF2-40B4-BE49-F238E27FC236}">
                  <a16:creationId xmlns:a16="http://schemas.microsoft.com/office/drawing/2014/main" id="{D4DD50B7-8882-491F-A2C2-A70F2892F40F}"/>
                </a:ext>
              </a:extLst>
            </p:cNvPr>
            <p:cNvGrpSpPr/>
            <p:nvPr/>
          </p:nvGrpSpPr>
          <p:grpSpPr>
            <a:xfrm>
              <a:off x="8871661" y="4742559"/>
              <a:ext cx="932707" cy="1094666"/>
              <a:chOff x="8623042" y="4452274"/>
              <a:chExt cx="932707" cy="1094666"/>
            </a:xfrm>
          </p:grpSpPr>
          <p:sp>
            <p:nvSpPr>
              <p:cNvPr id="71" name="Oval 70">
                <a:extLst>
                  <a:ext uri="{FF2B5EF4-FFF2-40B4-BE49-F238E27FC236}">
                    <a16:creationId xmlns:a16="http://schemas.microsoft.com/office/drawing/2014/main" id="{052E2B74-5217-407D-A91B-BDF8ECAB7984}"/>
                  </a:ext>
                </a:extLst>
              </p:cNvPr>
              <p:cNvSpPr/>
              <p:nvPr/>
            </p:nvSpPr>
            <p:spPr>
              <a:xfrm>
                <a:off x="8690244" y="4452274"/>
                <a:ext cx="756000" cy="756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dirty="0">
                  <a:solidFill>
                    <a:schemeClr val="tx1"/>
                  </a:solidFill>
                </a:endParaRPr>
              </a:p>
            </p:txBody>
          </p:sp>
          <p:sp>
            <p:nvSpPr>
              <p:cNvPr id="70" name="TextBox 69">
                <a:extLst>
                  <a:ext uri="{FF2B5EF4-FFF2-40B4-BE49-F238E27FC236}">
                    <a16:creationId xmlns:a16="http://schemas.microsoft.com/office/drawing/2014/main" id="{6A124DAE-B62E-42A9-953B-D69C838F5C4C}"/>
                  </a:ext>
                </a:extLst>
              </p:cNvPr>
              <p:cNvSpPr txBox="1"/>
              <p:nvPr/>
            </p:nvSpPr>
            <p:spPr>
              <a:xfrm>
                <a:off x="8623042" y="5221530"/>
                <a:ext cx="932707" cy="325410"/>
              </a:xfrm>
              <a:prstGeom prst="rect">
                <a:avLst/>
              </a:prstGeom>
              <a:noFill/>
            </p:spPr>
            <p:txBody>
              <a:bodyPr wrap="square" lIns="0" tIns="0" rIns="0" bIns="0" rtlCol="0">
                <a:spAutoFit/>
              </a:bodyPr>
              <a:lstStyle/>
              <a:p>
                <a:pPr algn="ctr">
                  <a:lnSpc>
                    <a:spcPct val="110000"/>
                  </a:lnSpc>
                  <a:spcBef>
                    <a:spcPts val="1000"/>
                  </a:spcBef>
                </a:pPr>
                <a:r>
                  <a:rPr lang="en-AU" sz="1000" b="1" dirty="0">
                    <a:solidFill>
                      <a:schemeClr val="accent5">
                        <a:lumMod val="50000"/>
                      </a:schemeClr>
                    </a:solidFill>
                  </a:rPr>
                  <a:t>Stone businesses</a:t>
                </a:r>
              </a:p>
            </p:txBody>
          </p:sp>
        </p:grpSp>
        <p:pic>
          <p:nvPicPr>
            <p:cNvPr id="73" name="Picture 59" descr="A close up of a logo&#10;&#10;Description generated with very high confidence">
              <a:extLst>
                <a:ext uri="{FF2B5EF4-FFF2-40B4-BE49-F238E27FC236}">
                  <a16:creationId xmlns:a16="http://schemas.microsoft.com/office/drawing/2014/main" id="{604BA85F-F31A-4423-A0F0-3B7C0518CA9C}"/>
                </a:ext>
              </a:extLst>
            </p:cNvPr>
            <p:cNvPicPr>
              <a:picLocks noChangeAspect="1"/>
            </p:cNvPicPr>
            <p:nvPr/>
          </p:nvPicPr>
          <p:blipFill>
            <a:blip r:embed="rId5"/>
            <a:stretch>
              <a:fillRect/>
            </a:stretch>
          </p:blipFill>
          <p:spPr>
            <a:xfrm>
              <a:off x="9155124" y="4858319"/>
              <a:ext cx="345001" cy="494864"/>
            </a:xfrm>
            <a:prstGeom prst="rect">
              <a:avLst/>
            </a:prstGeom>
          </p:spPr>
        </p:pic>
      </p:grpSp>
      <p:sp>
        <p:nvSpPr>
          <p:cNvPr id="100" name="Freeform: Shape 99">
            <a:extLst>
              <a:ext uri="{FF2B5EF4-FFF2-40B4-BE49-F238E27FC236}">
                <a16:creationId xmlns:a16="http://schemas.microsoft.com/office/drawing/2014/main" id="{E0EDAE6E-70E2-41DE-A3BC-3B764BB6DEBF}"/>
              </a:ext>
            </a:extLst>
          </p:cNvPr>
          <p:cNvSpPr/>
          <p:nvPr/>
        </p:nvSpPr>
        <p:spPr>
          <a:xfrm rot="1272933">
            <a:off x="8039789" y="3401708"/>
            <a:ext cx="756899" cy="675935"/>
          </a:xfrm>
          <a:custGeom>
            <a:avLst/>
            <a:gdLst>
              <a:gd name="connsiteX0" fmla="*/ 1515979 w 1515979"/>
              <a:gd name="connsiteY0" fmla="*/ 0 h 1239253"/>
              <a:gd name="connsiteX1" fmla="*/ 1167063 w 1515979"/>
              <a:gd name="connsiteY1" fmla="*/ 685800 h 1239253"/>
              <a:gd name="connsiteX2" fmla="*/ 0 w 1515979"/>
              <a:gd name="connsiteY2" fmla="*/ 1239253 h 1239253"/>
            </a:gdLst>
            <a:ahLst/>
            <a:cxnLst>
              <a:cxn ang="0">
                <a:pos x="connsiteX0" y="connsiteY0"/>
              </a:cxn>
              <a:cxn ang="0">
                <a:pos x="connsiteX1" y="connsiteY1"/>
              </a:cxn>
              <a:cxn ang="0">
                <a:pos x="connsiteX2" y="connsiteY2"/>
              </a:cxn>
            </a:cxnLst>
            <a:rect l="l" t="t" r="r" b="b"/>
            <a:pathLst>
              <a:path w="1515979" h="1239253">
                <a:moveTo>
                  <a:pt x="1515979" y="0"/>
                </a:moveTo>
                <a:cubicBezTo>
                  <a:pt x="1467852" y="239629"/>
                  <a:pt x="1419726" y="479258"/>
                  <a:pt x="1167063" y="685800"/>
                </a:cubicBezTo>
                <a:cubicBezTo>
                  <a:pt x="914400" y="892342"/>
                  <a:pt x="457200" y="1065797"/>
                  <a:pt x="0" y="1239253"/>
                </a:cubicBezTo>
              </a:path>
            </a:pathLst>
          </a:custGeom>
          <a:noFill/>
          <a:ln w="177800">
            <a:solidFill>
              <a:schemeClr val="tx2">
                <a:lumMod val="20000"/>
                <a:lumOff val="8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TextBox 100">
            <a:extLst>
              <a:ext uri="{FF2B5EF4-FFF2-40B4-BE49-F238E27FC236}">
                <a16:creationId xmlns:a16="http://schemas.microsoft.com/office/drawing/2014/main" id="{08BC4027-2896-4990-91B6-36B67285B2A7}"/>
              </a:ext>
            </a:extLst>
          </p:cNvPr>
          <p:cNvSpPr txBox="1"/>
          <p:nvPr/>
        </p:nvSpPr>
        <p:spPr>
          <a:xfrm>
            <a:off x="7090047" y="5192551"/>
            <a:ext cx="932707" cy="507831"/>
          </a:xfrm>
          <a:prstGeom prst="rect">
            <a:avLst/>
          </a:prstGeom>
          <a:noFill/>
        </p:spPr>
        <p:txBody>
          <a:bodyPr wrap="square" lIns="0" tIns="0" rIns="0" bIns="0" rtlCol="0">
            <a:spAutoFit/>
          </a:bodyPr>
          <a:lstStyle/>
          <a:p>
            <a:pPr algn="ctr">
              <a:lnSpc>
                <a:spcPct val="110000"/>
              </a:lnSpc>
              <a:spcBef>
                <a:spcPts val="1000"/>
              </a:spcBef>
            </a:pPr>
            <a:r>
              <a:rPr lang="en-AU" sz="1000" b="1" dirty="0">
                <a:solidFill>
                  <a:schemeClr val="accent5">
                    <a:lumMod val="50000"/>
                  </a:schemeClr>
                </a:solidFill>
              </a:rPr>
              <a:t>Other trades, now installing benchtops</a:t>
            </a:r>
          </a:p>
        </p:txBody>
      </p:sp>
      <p:grpSp>
        <p:nvGrpSpPr>
          <p:cNvPr id="102" name="Group 101">
            <a:extLst>
              <a:ext uri="{FF2B5EF4-FFF2-40B4-BE49-F238E27FC236}">
                <a16:creationId xmlns:a16="http://schemas.microsoft.com/office/drawing/2014/main" id="{788B0D29-5B9A-4F9B-8600-729F6C473F9F}"/>
              </a:ext>
            </a:extLst>
          </p:cNvPr>
          <p:cNvGrpSpPr/>
          <p:nvPr/>
        </p:nvGrpSpPr>
        <p:grpSpPr>
          <a:xfrm>
            <a:off x="7318142" y="4649345"/>
            <a:ext cx="476519" cy="476519"/>
            <a:chOff x="3836209" y="4510261"/>
            <a:chExt cx="476519" cy="476519"/>
          </a:xfrm>
        </p:grpSpPr>
        <p:sp>
          <p:nvSpPr>
            <p:cNvPr id="103" name="Oval 102">
              <a:extLst>
                <a:ext uri="{FF2B5EF4-FFF2-40B4-BE49-F238E27FC236}">
                  <a16:creationId xmlns:a16="http://schemas.microsoft.com/office/drawing/2014/main" id="{998A0F89-B2C0-4E3F-8648-0B816F79F462}"/>
                </a:ext>
              </a:extLst>
            </p:cNvPr>
            <p:cNvSpPr/>
            <p:nvPr/>
          </p:nvSpPr>
          <p:spPr>
            <a:xfrm>
              <a:off x="3836209" y="4510261"/>
              <a:ext cx="476519" cy="4765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a:solidFill>
                  <a:schemeClr val="tx1"/>
                </a:solidFill>
              </a:endParaRPr>
            </a:p>
          </p:txBody>
        </p:sp>
        <p:pic>
          <p:nvPicPr>
            <p:cNvPr id="104" name="Picture 59" descr="A close up of a logo&#10;&#10;Description generated with very high confidence">
              <a:extLst>
                <a:ext uri="{FF2B5EF4-FFF2-40B4-BE49-F238E27FC236}">
                  <a16:creationId xmlns:a16="http://schemas.microsoft.com/office/drawing/2014/main" id="{EE268366-6FD3-4773-BF5F-0082863A6F6A}"/>
                </a:ext>
              </a:extLst>
            </p:cNvPr>
            <p:cNvPicPr>
              <a:picLocks noChangeAspect="1"/>
            </p:cNvPicPr>
            <p:nvPr/>
          </p:nvPicPr>
          <p:blipFill>
            <a:blip r:embed="rId5"/>
            <a:stretch>
              <a:fillRect/>
            </a:stretch>
          </p:blipFill>
          <p:spPr>
            <a:xfrm>
              <a:off x="3952330" y="4573327"/>
              <a:ext cx="244276" cy="350386"/>
            </a:xfrm>
            <a:prstGeom prst="rect">
              <a:avLst/>
            </a:prstGeom>
          </p:spPr>
        </p:pic>
      </p:grpSp>
      <p:sp>
        <p:nvSpPr>
          <p:cNvPr id="105" name="Rectangle 104">
            <a:extLst>
              <a:ext uri="{FF2B5EF4-FFF2-40B4-BE49-F238E27FC236}">
                <a16:creationId xmlns:a16="http://schemas.microsoft.com/office/drawing/2014/main" id="{481E2D75-3AE6-4512-8E6F-42D1ABC0AD5F}"/>
              </a:ext>
            </a:extLst>
          </p:cNvPr>
          <p:cNvSpPr/>
          <p:nvPr/>
        </p:nvSpPr>
        <p:spPr>
          <a:xfrm>
            <a:off x="896517" y="1419017"/>
            <a:ext cx="6316041" cy="1169551"/>
          </a:xfrm>
          <a:prstGeom prst="rect">
            <a:avLst/>
          </a:prstGeom>
        </p:spPr>
        <p:txBody>
          <a:bodyPr wrap="square">
            <a:spAutoFit/>
          </a:bodyPr>
          <a:lstStyle/>
          <a:p>
            <a:pPr>
              <a:spcBef>
                <a:spcPts val="600"/>
              </a:spcBef>
            </a:pPr>
            <a:r>
              <a:rPr lang="en-AU" sz="1000" dirty="0"/>
              <a:t>The cost-benefit analysis that is intuitively made at each point in the system tends to underestimate the long term costs to </a:t>
            </a:r>
            <a:r>
              <a:rPr lang="en-AU" sz="1000" dirty="0" smtClean="0"/>
              <a:t>health. It is </a:t>
            </a:r>
            <a:r>
              <a:rPr lang="en-AU" sz="1000" dirty="0"/>
              <a:t>biased towards short-term benefits in terms of immediate, visible safety and the financial rewards of finishing a job. </a:t>
            </a:r>
          </a:p>
          <a:p>
            <a:pPr>
              <a:spcBef>
                <a:spcPts val="600"/>
              </a:spcBef>
            </a:pPr>
            <a:r>
              <a:rPr lang="en-US" sz="1000" dirty="0">
                <a:cs typeface="Arial"/>
              </a:rPr>
              <a:t>There is pressure from ‘the top-down’ in terms of profit-driven efficiencies, which has led to a devaluation of </a:t>
            </a:r>
            <a:r>
              <a:rPr lang="en-US" sz="1000" dirty="0" smtClean="0">
                <a:cs typeface="Arial"/>
              </a:rPr>
              <a:t>workers and those </a:t>
            </a:r>
            <a:r>
              <a:rPr lang="en-US" sz="1000" dirty="0">
                <a:cs typeface="Arial"/>
              </a:rPr>
              <a:t>‘lower’ in the hierarchy. </a:t>
            </a:r>
            <a:endParaRPr lang="en-US" sz="1000" dirty="0">
              <a:solidFill>
                <a:srgbClr val="333333"/>
              </a:solidFill>
              <a:cs typeface="Arial"/>
            </a:endParaRPr>
          </a:p>
          <a:p>
            <a:pPr>
              <a:spcBef>
                <a:spcPts val="600"/>
              </a:spcBef>
            </a:pPr>
            <a:endParaRPr lang="en-AU" sz="1000" dirty="0"/>
          </a:p>
        </p:txBody>
      </p:sp>
      <p:sp>
        <p:nvSpPr>
          <p:cNvPr id="107" name="Rectangle 106">
            <a:extLst>
              <a:ext uri="{FF2B5EF4-FFF2-40B4-BE49-F238E27FC236}">
                <a16:creationId xmlns:a16="http://schemas.microsoft.com/office/drawing/2014/main" id="{F9130753-DD34-4366-A7BE-84C461F8FC64}"/>
              </a:ext>
            </a:extLst>
          </p:cNvPr>
          <p:cNvSpPr/>
          <p:nvPr/>
        </p:nvSpPr>
        <p:spPr>
          <a:xfrm>
            <a:off x="363677" y="5720743"/>
            <a:ext cx="1960642" cy="1189246"/>
          </a:xfrm>
          <a:prstGeom prst="rect">
            <a:avLst/>
          </a:prstGeom>
          <a:solidFill>
            <a:schemeClr val="bg1"/>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r>
              <a:rPr lang="en-AU" sz="900" dirty="0">
                <a:solidFill>
                  <a:schemeClr val="tx1"/>
                </a:solidFill>
              </a:rPr>
              <a:t>Stonemasons are a dying </a:t>
            </a:r>
            <a:r>
              <a:rPr lang="en-AU" sz="900" dirty="0" smtClean="0">
                <a:solidFill>
                  <a:schemeClr val="tx1"/>
                </a:solidFill>
              </a:rPr>
              <a:t>breed, </a:t>
            </a:r>
            <a:r>
              <a:rPr lang="en-AU" sz="900" dirty="0">
                <a:solidFill>
                  <a:schemeClr val="tx1"/>
                </a:solidFill>
              </a:rPr>
              <a:t>and with them a culture of prescriptive norms (culturally shared standards of working) around quality and </a:t>
            </a:r>
            <a:r>
              <a:rPr lang="en-AU" sz="900" dirty="0" smtClean="0">
                <a:solidFill>
                  <a:schemeClr val="tx1"/>
                </a:solidFill>
              </a:rPr>
              <a:t>safety. </a:t>
            </a:r>
            <a:r>
              <a:rPr lang="en-AU" sz="900" dirty="0">
                <a:solidFill>
                  <a:schemeClr val="tx1"/>
                </a:solidFill>
              </a:rPr>
              <a:t>This increases the need for </a:t>
            </a:r>
            <a:r>
              <a:rPr lang="en-US" sz="900" dirty="0">
                <a:solidFill>
                  <a:schemeClr val="tx1"/>
                </a:solidFill>
              </a:rPr>
              <a:t>tailored information and education through the supply chain</a:t>
            </a:r>
            <a:r>
              <a:rPr lang="en-AU" sz="900" dirty="0">
                <a:solidFill>
                  <a:schemeClr val="tx1"/>
                </a:solidFill>
              </a:rPr>
              <a:t>.</a:t>
            </a:r>
          </a:p>
        </p:txBody>
      </p:sp>
      <p:cxnSp>
        <p:nvCxnSpPr>
          <p:cNvPr id="109" name="Connector: Elbow 108">
            <a:extLst>
              <a:ext uri="{FF2B5EF4-FFF2-40B4-BE49-F238E27FC236}">
                <a16:creationId xmlns:a16="http://schemas.microsoft.com/office/drawing/2014/main" id="{635FFF90-B08F-49A6-BD74-758F4E060FA8}"/>
              </a:ext>
            </a:extLst>
          </p:cNvPr>
          <p:cNvCxnSpPr>
            <a:cxnSpLocks/>
            <a:stCxn id="107" idx="3"/>
            <a:endCxn id="61" idx="2"/>
          </p:cNvCxnSpPr>
          <p:nvPr/>
        </p:nvCxnSpPr>
        <p:spPr>
          <a:xfrm>
            <a:off x="2324319" y="6315366"/>
            <a:ext cx="455932" cy="384685"/>
          </a:xfrm>
          <a:prstGeom prst="bentConnector3">
            <a:avLst/>
          </a:prstGeom>
          <a:ln>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A5975176-217C-437B-96D0-FE450320A187}"/>
              </a:ext>
            </a:extLst>
          </p:cNvPr>
          <p:cNvSpPr/>
          <p:nvPr/>
        </p:nvSpPr>
        <p:spPr>
          <a:xfrm>
            <a:off x="8499853" y="4949822"/>
            <a:ext cx="1961147" cy="1242951"/>
          </a:xfrm>
          <a:prstGeom prst="rect">
            <a:avLst/>
          </a:prstGeom>
          <a:solidFill>
            <a:schemeClr val="bg1"/>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r>
              <a:rPr lang="en-AU" sz="900" dirty="0">
                <a:solidFill>
                  <a:schemeClr val="tx1"/>
                </a:solidFill>
              </a:rPr>
              <a:t>Glass cutters, cabinet makers, plumbers are cutting and handling stone. This occurs opportunistically, meaning people end up handling stone without any real background or knowledge about materials, hazards and risks. </a:t>
            </a:r>
          </a:p>
        </p:txBody>
      </p:sp>
      <p:cxnSp>
        <p:nvCxnSpPr>
          <p:cNvPr id="113" name="Connector: Elbow 112">
            <a:extLst>
              <a:ext uri="{FF2B5EF4-FFF2-40B4-BE49-F238E27FC236}">
                <a16:creationId xmlns:a16="http://schemas.microsoft.com/office/drawing/2014/main" id="{92E8457A-940E-4D29-AB5D-2D9D1634038E}"/>
              </a:ext>
            </a:extLst>
          </p:cNvPr>
          <p:cNvCxnSpPr>
            <a:cxnSpLocks/>
            <a:stCxn id="112" idx="1"/>
            <a:endCxn id="103" idx="6"/>
          </p:cNvCxnSpPr>
          <p:nvPr/>
        </p:nvCxnSpPr>
        <p:spPr>
          <a:xfrm rot="10800000">
            <a:off x="7794661" y="4887606"/>
            <a:ext cx="705192" cy="683693"/>
          </a:xfrm>
          <a:prstGeom prst="bentConnector3">
            <a:avLst>
              <a:gd name="adj1" fmla="val 50000"/>
            </a:avLst>
          </a:prstGeom>
          <a:ln>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2744B3AE-F962-440D-BC9B-1A1E8CA24878}"/>
              </a:ext>
            </a:extLst>
          </p:cNvPr>
          <p:cNvSpPr/>
          <p:nvPr/>
        </p:nvSpPr>
        <p:spPr>
          <a:xfrm>
            <a:off x="8509066" y="6330328"/>
            <a:ext cx="1965475" cy="575559"/>
          </a:xfrm>
          <a:prstGeom prst="rect">
            <a:avLst/>
          </a:prstGeom>
          <a:solidFill>
            <a:schemeClr val="bg1"/>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r>
              <a:rPr lang="en-AU" sz="900" dirty="0">
                <a:solidFill>
                  <a:schemeClr val="tx1"/>
                </a:solidFill>
              </a:rPr>
              <a:t>Norms about safety, often implicit, are communicated on worksites and through the industry.</a:t>
            </a:r>
          </a:p>
        </p:txBody>
      </p:sp>
      <p:cxnSp>
        <p:nvCxnSpPr>
          <p:cNvPr id="125" name="Connector: Elbow 124">
            <a:extLst>
              <a:ext uri="{FF2B5EF4-FFF2-40B4-BE49-F238E27FC236}">
                <a16:creationId xmlns:a16="http://schemas.microsoft.com/office/drawing/2014/main" id="{AAD4C062-B682-4027-9B45-23B0C11FF650}"/>
              </a:ext>
            </a:extLst>
          </p:cNvPr>
          <p:cNvCxnSpPr>
            <a:cxnSpLocks/>
            <a:stCxn id="122" idx="1"/>
            <a:endCxn id="58" idx="6"/>
          </p:cNvCxnSpPr>
          <p:nvPr/>
        </p:nvCxnSpPr>
        <p:spPr>
          <a:xfrm rot="10800000">
            <a:off x="7510872" y="6379850"/>
            <a:ext cx="998195" cy="238259"/>
          </a:xfrm>
          <a:prstGeom prst="bentConnector3">
            <a:avLst>
              <a:gd name="adj1" fmla="val 50000"/>
            </a:avLst>
          </a:prstGeom>
          <a:ln>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29" name="Rectangle 128">
            <a:extLst>
              <a:ext uri="{FF2B5EF4-FFF2-40B4-BE49-F238E27FC236}">
                <a16:creationId xmlns:a16="http://schemas.microsoft.com/office/drawing/2014/main" id="{77196BC9-28DA-4CB6-B6CD-B1D6BFA9F620}"/>
              </a:ext>
            </a:extLst>
          </p:cNvPr>
          <p:cNvSpPr/>
          <p:nvPr/>
        </p:nvSpPr>
        <p:spPr>
          <a:xfrm>
            <a:off x="363677" y="3592811"/>
            <a:ext cx="1961147" cy="814162"/>
          </a:xfrm>
          <a:prstGeom prst="rect">
            <a:avLst/>
          </a:prstGeom>
          <a:solidFill>
            <a:schemeClr val="bg1"/>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r>
              <a:rPr lang="en-AU" sz="900" dirty="0">
                <a:solidFill>
                  <a:schemeClr val="tx1"/>
                </a:solidFill>
              </a:rPr>
              <a:t>Customers are more likely to go for the composite </a:t>
            </a:r>
            <a:r>
              <a:rPr lang="en-AU" sz="900" dirty="0" smtClean="0">
                <a:solidFill>
                  <a:schemeClr val="tx1"/>
                </a:solidFill>
              </a:rPr>
              <a:t>stones. </a:t>
            </a:r>
            <a:r>
              <a:rPr lang="en-AU" sz="900" dirty="0">
                <a:solidFill>
                  <a:schemeClr val="tx1"/>
                </a:solidFill>
              </a:rPr>
              <a:t>It's not always obvious what constitutes ‘good stone’.</a:t>
            </a:r>
          </a:p>
        </p:txBody>
      </p:sp>
      <p:sp>
        <p:nvSpPr>
          <p:cNvPr id="130" name="Rectangle 129">
            <a:extLst>
              <a:ext uri="{FF2B5EF4-FFF2-40B4-BE49-F238E27FC236}">
                <a16:creationId xmlns:a16="http://schemas.microsoft.com/office/drawing/2014/main" id="{3E868AAE-5A94-4F61-8EA9-9F4288A056FC}"/>
              </a:ext>
            </a:extLst>
          </p:cNvPr>
          <p:cNvSpPr/>
          <p:nvPr/>
        </p:nvSpPr>
        <p:spPr>
          <a:xfrm>
            <a:off x="2373307" y="3591220"/>
            <a:ext cx="1325819" cy="815753"/>
          </a:xfrm>
          <a:prstGeom prst="rect">
            <a:avLst/>
          </a:prstGeom>
          <a:solidFill>
            <a:schemeClr val="bg1"/>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r>
              <a:rPr lang="en-AU" sz="900" dirty="0">
                <a:solidFill>
                  <a:schemeClr val="tx1"/>
                </a:solidFill>
              </a:rPr>
              <a:t>Some customers are picking up tools and installing composite stone benchtops themselves.</a:t>
            </a:r>
          </a:p>
        </p:txBody>
      </p:sp>
      <p:cxnSp>
        <p:nvCxnSpPr>
          <p:cNvPr id="132" name="Connector: Elbow 131">
            <a:extLst>
              <a:ext uri="{FF2B5EF4-FFF2-40B4-BE49-F238E27FC236}">
                <a16:creationId xmlns:a16="http://schemas.microsoft.com/office/drawing/2014/main" id="{CCB65016-CBF8-4B27-96D0-71951CAF26C6}"/>
              </a:ext>
            </a:extLst>
          </p:cNvPr>
          <p:cNvCxnSpPr>
            <a:cxnSpLocks/>
            <a:stCxn id="11" idx="2"/>
          </p:cNvCxnSpPr>
          <p:nvPr/>
        </p:nvCxnSpPr>
        <p:spPr>
          <a:xfrm rot="10800000" flipV="1">
            <a:off x="628586" y="2939361"/>
            <a:ext cx="349649" cy="651523"/>
          </a:xfrm>
          <a:prstGeom prst="bentConnector2">
            <a:avLst/>
          </a:prstGeom>
          <a:ln>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A77D9D7F-4FF2-40D3-8FAA-00003BDE4CA0}"/>
              </a:ext>
            </a:extLst>
          </p:cNvPr>
          <p:cNvSpPr txBox="1"/>
          <p:nvPr/>
        </p:nvSpPr>
        <p:spPr>
          <a:xfrm>
            <a:off x="3239798" y="5806231"/>
            <a:ext cx="932707" cy="507831"/>
          </a:xfrm>
          <a:prstGeom prst="rect">
            <a:avLst/>
          </a:prstGeom>
          <a:noFill/>
        </p:spPr>
        <p:txBody>
          <a:bodyPr wrap="square" lIns="0" tIns="0" rIns="0" bIns="0" rtlCol="0">
            <a:spAutoFit/>
          </a:bodyPr>
          <a:lstStyle/>
          <a:p>
            <a:pPr algn="ctr">
              <a:lnSpc>
                <a:spcPct val="110000"/>
              </a:lnSpc>
              <a:spcBef>
                <a:spcPts val="1000"/>
              </a:spcBef>
            </a:pPr>
            <a:r>
              <a:rPr lang="en-AU" sz="1000" b="1" dirty="0">
                <a:solidFill>
                  <a:schemeClr val="accent5">
                    <a:lumMod val="50000"/>
                  </a:schemeClr>
                </a:solidFill>
              </a:rPr>
              <a:t>Contractors – usually ‘installers’</a:t>
            </a:r>
          </a:p>
        </p:txBody>
      </p:sp>
      <p:grpSp>
        <p:nvGrpSpPr>
          <p:cNvPr id="136" name="Group 135">
            <a:extLst>
              <a:ext uri="{FF2B5EF4-FFF2-40B4-BE49-F238E27FC236}">
                <a16:creationId xmlns:a16="http://schemas.microsoft.com/office/drawing/2014/main" id="{98A1EAF5-EBD4-491B-9FD7-109AB86DFDD5}"/>
              </a:ext>
            </a:extLst>
          </p:cNvPr>
          <p:cNvGrpSpPr/>
          <p:nvPr/>
        </p:nvGrpSpPr>
        <p:grpSpPr>
          <a:xfrm>
            <a:off x="4616237" y="5500926"/>
            <a:ext cx="476519" cy="476519"/>
            <a:chOff x="3836209" y="4510261"/>
            <a:chExt cx="476519" cy="476519"/>
          </a:xfrm>
        </p:grpSpPr>
        <p:sp>
          <p:nvSpPr>
            <p:cNvPr id="137" name="Oval 136">
              <a:extLst>
                <a:ext uri="{FF2B5EF4-FFF2-40B4-BE49-F238E27FC236}">
                  <a16:creationId xmlns:a16="http://schemas.microsoft.com/office/drawing/2014/main" id="{E58058EC-9346-4D92-873E-49177E8649ED}"/>
                </a:ext>
              </a:extLst>
            </p:cNvPr>
            <p:cNvSpPr/>
            <p:nvPr/>
          </p:nvSpPr>
          <p:spPr>
            <a:xfrm>
              <a:off x="3836209" y="4510261"/>
              <a:ext cx="476519" cy="4765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a:solidFill>
                  <a:schemeClr val="tx1"/>
                </a:solidFill>
              </a:endParaRPr>
            </a:p>
          </p:txBody>
        </p:sp>
        <p:pic>
          <p:nvPicPr>
            <p:cNvPr id="138" name="Picture 59" descr="A close up of a logo&#10;&#10;Description generated with very high confidence">
              <a:extLst>
                <a:ext uri="{FF2B5EF4-FFF2-40B4-BE49-F238E27FC236}">
                  <a16:creationId xmlns:a16="http://schemas.microsoft.com/office/drawing/2014/main" id="{1A35EA76-7E8B-4572-89E9-F4DE57D3FCD9}"/>
                </a:ext>
              </a:extLst>
            </p:cNvPr>
            <p:cNvPicPr>
              <a:picLocks noChangeAspect="1"/>
            </p:cNvPicPr>
            <p:nvPr/>
          </p:nvPicPr>
          <p:blipFill>
            <a:blip r:embed="rId5"/>
            <a:stretch>
              <a:fillRect/>
            </a:stretch>
          </p:blipFill>
          <p:spPr>
            <a:xfrm>
              <a:off x="3952330" y="4573327"/>
              <a:ext cx="244276" cy="350386"/>
            </a:xfrm>
            <a:prstGeom prst="rect">
              <a:avLst/>
            </a:prstGeom>
          </p:spPr>
        </p:pic>
      </p:grpSp>
    </p:spTree>
    <p:extLst>
      <p:ext uri="{BB962C8B-B14F-4D97-AF65-F5344CB8AC3E}">
        <p14:creationId xmlns:p14="http://schemas.microsoft.com/office/powerpoint/2010/main" val="2246848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Partial Circle 74">
            <a:extLst>
              <a:ext uri="{FF2B5EF4-FFF2-40B4-BE49-F238E27FC236}">
                <a16:creationId xmlns:a16="http://schemas.microsoft.com/office/drawing/2014/main" id="{C0A8F357-863F-4074-92D6-260EF27049FA}"/>
              </a:ext>
            </a:extLst>
          </p:cNvPr>
          <p:cNvSpPr/>
          <p:nvPr/>
        </p:nvSpPr>
        <p:spPr>
          <a:xfrm>
            <a:off x="2638658" y="4110384"/>
            <a:ext cx="5775708" cy="5775708"/>
          </a:xfrm>
          <a:prstGeom prst="pie">
            <a:avLst>
              <a:gd name="adj1" fmla="val 10789802"/>
              <a:gd name="adj2" fmla="val 714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a:solidFill>
                <a:schemeClr val="tx1"/>
              </a:solidFill>
            </a:endParaRPr>
          </a:p>
        </p:txBody>
      </p:sp>
      <p:sp>
        <p:nvSpPr>
          <p:cNvPr id="77" name="Partial Circle 76">
            <a:extLst>
              <a:ext uri="{FF2B5EF4-FFF2-40B4-BE49-F238E27FC236}">
                <a16:creationId xmlns:a16="http://schemas.microsoft.com/office/drawing/2014/main" id="{F6F335C3-4180-4382-94C3-DA8F5A8E9C91}"/>
              </a:ext>
            </a:extLst>
          </p:cNvPr>
          <p:cNvSpPr/>
          <p:nvPr/>
        </p:nvSpPr>
        <p:spPr>
          <a:xfrm>
            <a:off x="2638658" y="6396821"/>
            <a:ext cx="5783454" cy="613579"/>
          </a:xfrm>
          <a:custGeom>
            <a:avLst/>
            <a:gdLst>
              <a:gd name="connsiteX0" fmla="*/ 13 w 5775708"/>
              <a:gd name="connsiteY0" fmla="*/ 2896421 h 5775708"/>
              <a:gd name="connsiteX1" fmla="*/ 63319 w 5775708"/>
              <a:gd name="connsiteY1" fmla="*/ 2286437 h 5775708"/>
              <a:gd name="connsiteX2" fmla="*/ 2887854 w 5775708"/>
              <a:gd name="connsiteY2" fmla="*/ 2887854 h 5775708"/>
              <a:gd name="connsiteX3" fmla="*/ 13 w 5775708"/>
              <a:gd name="connsiteY3" fmla="*/ 2896421 h 5775708"/>
              <a:gd name="connsiteX0" fmla="*/ 13 w 5745354"/>
              <a:gd name="connsiteY0" fmla="*/ 609984 h 609984"/>
              <a:gd name="connsiteX1" fmla="*/ 63319 w 5745354"/>
              <a:gd name="connsiteY1" fmla="*/ 0 h 609984"/>
              <a:gd name="connsiteX2" fmla="*/ 5745354 w 5745354"/>
              <a:gd name="connsiteY2" fmla="*/ 600879 h 609984"/>
              <a:gd name="connsiteX3" fmla="*/ 13 w 5745354"/>
              <a:gd name="connsiteY3" fmla="*/ 609984 h 609984"/>
              <a:gd name="connsiteX0" fmla="*/ 13 w 5783454"/>
              <a:gd name="connsiteY0" fmla="*/ 609984 h 613579"/>
              <a:gd name="connsiteX1" fmla="*/ 63319 w 5783454"/>
              <a:gd name="connsiteY1" fmla="*/ 0 h 613579"/>
              <a:gd name="connsiteX2" fmla="*/ 5783454 w 5783454"/>
              <a:gd name="connsiteY2" fmla="*/ 613579 h 613579"/>
              <a:gd name="connsiteX3" fmla="*/ 13 w 5783454"/>
              <a:gd name="connsiteY3" fmla="*/ 609984 h 613579"/>
            </a:gdLst>
            <a:ahLst/>
            <a:cxnLst>
              <a:cxn ang="0">
                <a:pos x="connsiteX0" y="connsiteY0"/>
              </a:cxn>
              <a:cxn ang="0">
                <a:pos x="connsiteX1" y="connsiteY1"/>
              </a:cxn>
              <a:cxn ang="0">
                <a:pos x="connsiteX2" y="connsiteY2"/>
              </a:cxn>
              <a:cxn ang="0">
                <a:pos x="connsiteX3" y="connsiteY3"/>
              </a:cxn>
            </a:cxnLst>
            <a:rect l="l" t="t" r="r" b="b"/>
            <a:pathLst>
              <a:path w="5783454" h="613579">
                <a:moveTo>
                  <a:pt x="13" y="609984"/>
                </a:moveTo>
                <a:cubicBezTo>
                  <a:pt x="-595" y="404985"/>
                  <a:pt x="20627" y="200504"/>
                  <a:pt x="63319" y="0"/>
                </a:cubicBezTo>
                <a:lnTo>
                  <a:pt x="5783454" y="613579"/>
                </a:lnTo>
                <a:lnTo>
                  <a:pt x="13" y="60998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a:solidFill>
                <a:schemeClr val="tx1"/>
              </a:solidFill>
            </a:endParaRPr>
          </a:p>
        </p:txBody>
      </p:sp>
      <p:grpSp>
        <p:nvGrpSpPr>
          <p:cNvPr id="20" name="Group 19">
            <a:extLst>
              <a:ext uri="{FF2B5EF4-FFF2-40B4-BE49-F238E27FC236}">
                <a16:creationId xmlns:a16="http://schemas.microsoft.com/office/drawing/2014/main" id="{8CB02DCE-9A81-4194-A52B-3993EC25651C}"/>
              </a:ext>
            </a:extLst>
          </p:cNvPr>
          <p:cNvGrpSpPr/>
          <p:nvPr/>
        </p:nvGrpSpPr>
        <p:grpSpPr>
          <a:xfrm>
            <a:off x="3853424" y="2631742"/>
            <a:ext cx="756000" cy="756000"/>
            <a:chOff x="1380053" y="2971284"/>
            <a:chExt cx="756000" cy="756000"/>
          </a:xfrm>
        </p:grpSpPr>
        <p:sp>
          <p:nvSpPr>
            <p:cNvPr id="21" name="Shape 389">
              <a:extLst>
                <a:ext uri="{FF2B5EF4-FFF2-40B4-BE49-F238E27FC236}">
                  <a16:creationId xmlns:a16="http://schemas.microsoft.com/office/drawing/2014/main" id="{EF8F6328-9C73-4496-BCCB-4970AF951B2E}"/>
                </a:ext>
              </a:extLst>
            </p:cNvPr>
            <p:cNvSpPr/>
            <p:nvPr/>
          </p:nvSpPr>
          <p:spPr>
            <a:xfrm>
              <a:off x="1380053" y="2971284"/>
              <a:ext cx="756000" cy="756000"/>
            </a:xfrm>
            <a:prstGeom prst="ellipse">
              <a:avLst/>
            </a:prstGeom>
            <a:solidFill>
              <a:srgbClr val="FFFFFF"/>
            </a:solidFill>
            <a:ln w="9525" cap="flat" cmpd="sng">
              <a:solidFill>
                <a:schemeClr val="tx1"/>
              </a:solidFill>
              <a:prstDash val="solid"/>
              <a:round/>
              <a:headEnd type="none" w="med" len="med"/>
              <a:tailEnd type="none" w="med" len="med"/>
            </a:ln>
          </p:spPr>
          <p:txBody>
            <a:bodyPr wrap="square" lIns="100800" tIns="100800" rIns="100800" bIns="100800" anchor="ctr" anchorCtr="0">
              <a:noAutofit/>
            </a:bodyPr>
            <a:lstStyle/>
            <a:p>
              <a:endParaRPr sz="1103"/>
            </a:p>
          </p:txBody>
        </p:sp>
        <p:pic>
          <p:nvPicPr>
            <p:cNvPr id="22" name="Picture 51" descr="A close up of a sign&#10;&#10;Description generated with high confidence">
              <a:extLst>
                <a:ext uri="{FF2B5EF4-FFF2-40B4-BE49-F238E27FC236}">
                  <a16:creationId xmlns:a16="http://schemas.microsoft.com/office/drawing/2014/main" id="{860B9AE7-5ECB-4E0D-B929-7BD56AB80A66}"/>
                </a:ext>
              </a:extLst>
            </p:cNvPr>
            <p:cNvPicPr>
              <a:picLocks noChangeAspect="1"/>
            </p:cNvPicPr>
            <p:nvPr/>
          </p:nvPicPr>
          <p:blipFill>
            <a:blip r:embed="rId2"/>
            <a:stretch>
              <a:fillRect/>
            </a:stretch>
          </p:blipFill>
          <p:spPr>
            <a:xfrm>
              <a:off x="1530365" y="3054960"/>
              <a:ext cx="460771" cy="509206"/>
            </a:xfrm>
            <a:prstGeom prst="rect">
              <a:avLst/>
            </a:prstGeom>
          </p:spPr>
        </p:pic>
      </p:grpSp>
      <p:grpSp>
        <p:nvGrpSpPr>
          <p:cNvPr id="25" name="Group 24">
            <a:extLst>
              <a:ext uri="{FF2B5EF4-FFF2-40B4-BE49-F238E27FC236}">
                <a16:creationId xmlns:a16="http://schemas.microsoft.com/office/drawing/2014/main" id="{874384A5-E99C-429D-847B-9B9A37680710}"/>
              </a:ext>
            </a:extLst>
          </p:cNvPr>
          <p:cNvGrpSpPr/>
          <p:nvPr/>
        </p:nvGrpSpPr>
        <p:grpSpPr>
          <a:xfrm>
            <a:off x="8950877" y="2342087"/>
            <a:ext cx="751643" cy="751678"/>
            <a:chOff x="7648202" y="2597885"/>
            <a:chExt cx="939341" cy="939385"/>
          </a:xfrm>
        </p:grpSpPr>
        <p:sp>
          <p:nvSpPr>
            <p:cNvPr id="26" name="Shape 389">
              <a:extLst>
                <a:ext uri="{FF2B5EF4-FFF2-40B4-BE49-F238E27FC236}">
                  <a16:creationId xmlns:a16="http://schemas.microsoft.com/office/drawing/2014/main" id="{2CE49289-EA2A-4388-A2A0-3BE46A34FF27}"/>
                </a:ext>
              </a:extLst>
            </p:cNvPr>
            <p:cNvSpPr/>
            <p:nvPr/>
          </p:nvSpPr>
          <p:spPr>
            <a:xfrm>
              <a:off x="7648202" y="2597885"/>
              <a:ext cx="939341" cy="939385"/>
            </a:xfrm>
            <a:prstGeom prst="ellipse">
              <a:avLst/>
            </a:prstGeom>
            <a:solidFill>
              <a:schemeClr val="bg1">
                <a:alpha val="28850"/>
              </a:schemeClr>
            </a:solidFill>
            <a:ln w="9525" cap="flat" cmpd="sng">
              <a:solidFill>
                <a:schemeClr val="tx1"/>
              </a:solidFill>
              <a:prstDash val="solid"/>
              <a:round/>
              <a:headEnd type="none" w="med" len="med"/>
              <a:tailEnd type="none" w="med" len="med"/>
            </a:ln>
          </p:spPr>
          <p:txBody>
            <a:bodyPr wrap="square" lIns="100800" tIns="100800" rIns="100800" bIns="100800" anchor="ctr" anchorCtr="0">
              <a:noAutofit/>
            </a:bodyPr>
            <a:lstStyle/>
            <a:p>
              <a:endParaRPr sz="1103"/>
            </a:p>
          </p:txBody>
        </p:sp>
        <p:grpSp>
          <p:nvGrpSpPr>
            <p:cNvPr id="27" name="Shape 395">
              <a:extLst>
                <a:ext uri="{FF2B5EF4-FFF2-40B4-BE49-F238E27FC236}">
                  <a16:creationId xmlns:a16="http://schemas.microsoft.com/office/drawing/2014/main" id="{E2CF50C9-3BBB-4B77-932A-9DD35B41556E}"/>
                </a:ext>
              </a:extLst>
            </p:cNvPr>
            <p:cNvGrpSpPr/>
            <p:nvPr/>
          </p:nvGrpSpPr>
          <p:grpSpPr>
            <a:xfrm>
              <a:off x="7859123" y="2779794"/>
              <a:ext cx="517497" cy="525562"/>
              <a:chOff x="3068638" y="2292350"/>
              <a:chExt cx="346200" cy="354100"/>
            </a:xfrm>
          </p:grpSpPr>
          <p:sp>
            <p:nvSpPr>
              <p:cNvPr id="28" name="Shape 396">
                <a:extLst>
                  <a:ext uri="{FF2B5EF4-FFF2-40B4-BE49-F238E27FC236}">
                    <a16:creationId xmlns:a16="http://schemas.microsoft.com/office/drawing/2014/main" id="{104515A2-EF3B-40AC-AF12-A6D6CBDC41AC}"/>
                  </a:ext>
                </a:extLst>
              </p:cNvPr>
              <p:cNvSpPr/>
              <p:nvPr/>
            </p:nvSpPr>
            <p:spPr>
              <a:xfrm>
                <a:off x="3192463" y="2536825"/>
                <a:ext cx="38100" cy="108000"/>
              </a:xfrm>
              <a:prstGeom prst="rect">
                <a:avLst/>
              </a:pr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29" name="Shape 397">
                <a:extLst>
                  <a:ext uri="{FF2B5EF4-FFF2-40B4-BE49-F238E27FC236}">
                    <a16:creationId xmlns:a16="http://schemas.microsoft.com/office/drawing/2014/main" id="{8958B081-588F-4107-8BC8-5C1EA0D544AF}"/>
                  </a:ext>
                </a:extLst>
              </p:cNvPr>
              <p:cNvSpPr/>
              <p:nvPr/>
            </p:nvSpPr>
            <p:spPr>
              <a:xfrm>
                <a:off x="3190875" y="2533650"/>
                <a:ext cx="42900" cy="112800"/>
              </a:xfrm>
              <a:custGeom>
                <a:avLst/>
                <a:gdLst/>
                <a:ahLst/>
                <a:cxnLst/>
                <a:rect l="0" t="0" r="0" b="0"/>
                <a:pathLst>
                  <a:path w="120000" h="120000" extrusionOk="0">
                    <a:moveTo>
                      <a:pt x="5454" y="120000"/>
                    </a:moveTo>
                    <a:cubicBezTo>
                      <a:pt x="5454" y="120000"/>
                      <a:pt x="0" y="120000"/>
                      <a:pt x="0" y="120000"/>
                    </a:cubicBezTo>
                    <a:cubicBezTo>
                      <a:pt x="0" y="120000"/>
                      <a:pt x="0" y="120000"/>
                      <a:pt x="0" y="120000"/>
                    </a:cubicBezTo>
                    <a:cubicBezTo>
                      <a:pt x="0" y="120000"/>
                      <a:pt x="0" y="117966"/>
                      <a:pt x="0" y="117966"/>
                    </a:cubicBezTo>
                    <a:cubicBezTo>
                      <a:pt x="0" y="117966"/>
                      <a:pt x="0" y="117966"/>
                      <a:pt x="0" y="117966"/>
                    </a:cubicBezTo>
                    <a:cubicBezTo>
                      <a:pt x="0" y="4067"/>
                      <a:pt x="0" y="4067"/>
                      <a:pt x="0" y="4067"/>
                    </a:cubicBezTo>
                    <a:cubicBezTo>
                      <a:pt x="0" y="2033"/>
                      <a:pt x="0" y="2033"/>
                      <a:pt x="0" y="2033"/>
                    </a:cubicBezTo>
                    <a:cubicBezTo>
                      <a:pt x="0" y="2033"/>
                      <a:pt x="0" y="2033"/>
                      <a:pt x="0" y="2033"/>
                    </a:cubicBezTo>
                    <a:cubicBezTo>
                      <a:pt x="0" y="0"/>
                      <a:pt x="5454" y="0"/>
                      <a:pt x="5454" y="0"/>
                    </a:cubicBezTo>
                    <a:cubicBezTo>
                      <a:pt x="5454" y="0"/>
                      <a:pt x="5454" y="0"/>
                      <a:pt x="5454" y="0"/>
                    </a:cubicBezTo>
                    <a:cubicBezTo>
                      <a:pt x="114545" y="0"/>
                      <a:pt x="114545" y="0"/>
                      <a:pt x="114545" y="0"/>
                    </a:cubicBezTo>
                    <a:cubicBezTo>
                      <a:pt x="114545" y="0"/>
                      <a:pt x="114545" y="0"/>
                      <a:pt x="120000" y="2033"/>
                    </a:cubicBezTo>
                    <a:cubicBezTo>
                      <a:pt x="120000" y="2033"/>
                      <a:pt x="120000" y="2033"/>
                      <a:pt x="120000" y="2033"/>
                    </a:cubicBezTo>
                    <a:cubicBezTo>
                      <a:pt x="120000" y="2033"/>
                      <a:pt x="120000" y="2033"/>
                      <a:pt x="120000" y="4067"/>
                    </a:cubicBezTo>
                    <a:cubicBezTo>
                      <a:pt x="120000" y="4067"/>
                      <a:pt x="120000" y="4067"/>
                      <a:pt x="120000" y="4067"/>
                    </a:cubicBezTo>
                    <a:cubicBezTo>
                      <a:pt x="120000" y="117966"/>
                      <a:pt x="120000" y="117966"/>
                      <a:pt x="120000" y="117966"/>
                    </a:cubicBezTo>
                    <a:cubicBezTo>
                      <a:pt x="120000" y="117966"/>
                      <a:pt x="120000" y="120000"/>
                      <a:pt x="120000" y="120000"/>
                    </a:cubicBezTo>
                    <a:cubicBezTo>
                      <a:pt x="120000" y="120000"/>
                      <a:pt x="120000" y="120000"/>
                      <a:pt x="120000" y="120000"/>
                    </a:cubicBezTo>
                    <a:cubicBezTo>
                      <a:pt x="114545" y="120000"/>
                      <a:pt x="114545" y="120000"/>
                      <a:pt x="114545" y="120000"/>
                    </a:cubicBezTo>
                    <a:cubicBezTo>
                      <a:pt x="114545" y="120000"/>
                      <a:pt x="114545" y="120000"/>
                      <a:pt x="114545" y="120000"/>
                    </a:cubicBezTo>
                    <a:cubicBezTo>
                      <a:pt x="5454" y="120000"/>
                      <a:pt x="5454" y="120000"/>
                      <a:pt x="5454" y="120000"/>
                    </a:cubicBezTo>
                    <a:close/>
                    <a:moveTo>
                      <a:pt x="114545" y="117966"/>
                    </a:moveTo>
                    <a:cubicBezTo>
                      <a:pt x="114545" y="115932"/>
                      <a:pt x="114545" y="115932"/>
                      <a:pt x="114545" y="115932"/>
                    </a:cubicBezTo>
                    <a:cubicBezTo>
                      <a:pt x="114545" y="117966"/>
                      <a:pt x="114545" y="117966"/>
                      <a:pt x="114545" y="117966"/>
                    </a:cubicBezTo>
                    <a:close/>
                    <a:moveTo>
                      <a:pt x="10909" y="115932"/>
                    </a:moveTo>
                    <a:cubicBezTo>
                      <a:pt x="103636" y="115932"/>
                      <a:pt x="103636" y="115932"/>
                      <a:pt x="103636" y="115932"/>
                    </a:cubicBezTo>
                    <a:cubicBezTo>
                      <a:pt x="103636" y="6101"/>
                      <a:pt x="103636" y="6101"/>
                      <a:pt x="103636" y="6101"/>
                    </a:cubicBezTo>
                    <a:cubicBezTo>
                      <a:pt x="10909" y="6101"/>
                      <a:pt x="10909" y="6101"/>
                      <a:pt x="10909" y="6101"/>
                    </a:cubicBezTo>
                    <a:cubicBezTo>
                      <a:pt x="10909" y="115932"/>
                      <a:pt x="10909" y="115932"/>
                      <a:pt x="10909" y="115932"/>
                    </a:cubicBezTo>
                    <a:close/>
                  </a:path>
                </a:pathLst>
              </a:cu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30" name="Shape 398">
                <a:extLst>
                  <a:ext uri="{FF2B5EF4-FFF2-40B4-BE49-F238E27FC236}">
                    <a16:creationId xmlns:a16="http://schemas.microsoft.com/office/drawing/2014/main" id="{557F19B0-E602-4771-8871-278236C226B1}"/>
                  </a:ext>
                </a:extLst>
              </p:cNvPr>
              <p:cNvSpPr/>
              <p:nvPr/>
            </p:nvSpPr>
            <p:spPr>
              <a:xfrm>
                <a:off x="3254375" y="2536825"/>
                <a:ext cx="36600" cy="108000"/>
              </a:xfrm>
              <a:prstGeom prst="rect">
                <a:avLst/>
              </a:pr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31" name="Shape 399">
                <a:extLst>
                  <a:ext uri="{FF2B5EF4-FFF2-40B4-BE49-F238E27FC236}">
                    <a16:creationId xmlns:a16="http://schemas.microsoft.com/office/drawing/2014/main" id="{1A2498D2-3BB4-47FA-9C47-F266547E339D}"/>
                  </a:ext>
                </a:extLst>
              </p:cNvPr>
              <p:cNvSpPr/>
              <p:nvPr/>
            </p:nvSpPr>
            <p:spPr>
              <a:xfrm>
                <a:off x="3251200" y="2533650"/>
                <a:ext cx="42900" cy="112800"/>
              </a:xfrm>
              <a:custGeom>
                <a:avLst/>
                <a:gdLst/>
                <a:ahLst/>
                <a:cxnLst/>
                <a:rect l="0" t="0" r="0" b="0"/>
                <a:pathLst>
                  <a:path w="120000" h="120000" extrusionOk="0">
                    <a:moveTo>
                      <a:pt x="10434" y="120000"/>
                    </a:moveTo>
                    <a:cubicBezTo>
                      <a:pt x="5217" y="120000"/>
                      <a:pt x="5217" y="120000"/>
                      <a:pt x="5217" y="120000"/>
                    </a:cubicBezTo>
                    <a:cubicBezTo>
                      <a:pt x="5217" y="120000"/>
                      <a:pt x="5217" y="120000"/>
                      <a:pt x="5217" y="120000"/>
                    </a:cubicBezTo>
                    <a:cubicBezTo>
                      <a:pt x="0" y="120000"/>
                      <a:pt x="0" y="117966"/>
                      <a:pt x="0" y="117966"/>
                    </a:cubicBezTo>
                    <a:cubicBezTo>
                      <a:pt x="0" y="117966"/>
                      <a:pt x="0" y="117966"/>
                      <a:pt x="0" y="117966"/>
                    </a:cubicBezTo>
                    <a:cubicBezTo>
                      <a:pt x="0" y="4067"/>
                      <a:pt x="0" y="4067"/>
                      <a:pt x="0" y="4067"/>
                    </a:cubicBezTo>
                    <a:cubicBezTo>
                      <a:pt x="0" y="2033"/>
                      <a:pt x="0" y="2033"/>
                      <a:pt x="5217" y="2033"/>
                    </a:cubicBezTo>
                    <a:cubicBezTo>
                      <a:pt x="5217" y="2033"/>
                      <a:pt x="5217" y="2033"/>
                      <a:pt x="5217" y="2033"/>
                    </a:cubicBezTo>
                    <a:cubicBezTo>
                      <a:pt x="5217" y="0"/>
                      <a:pt x="5217" y="0"/>
                      <a:pt x="10434" y="0"/>
                    </a:cubicBezTo>
                    <a:cubicBezTo>
                      <a:pt x="10434" y="0"/>
                      <a:pt x="10434" y="0"/>
                      <a:pt x="10434" y="0"/>
                    </a:cubicBezTo>
                    <a:cubicBezTo>
                      <a:pt x="109565" y="0"/>
                      <a:pt x="109565" y="0"/>
                      <a:pt x="109565" y="0"/>
                    </a:cubicBezTo>
                    <a:cubicBezTo>
                      <a:pt x="114782" y="0"/>
                      <a:pt x="114782" y="0"/>
                      <a:pt x="114782" y="2033"/>
                    </a:cubicBezTo>
                    <a:cubicBezTo>
                      <a:pt x="114782" y="2033"/>
                      <a:pt x="114782" y="2033"/>
                      <a:pt x="114782" y="2033"/>
                    </a:cubicBezTo>
                    <a:cubicBezTo>
                      <a:pt x="114782" y="2033"/>
                      <a:pt x="120000" y="2033"/>
                      <a:pt x="120000" y="4067"/>
                    </a:cubicBezTo>
                    <a:cubicBezTo>
                      <a:pt x="120000" y="4067"/>
                      <a:pt x="120000" y="4067"/>
                      <a:pt x="120000" y="4067"/>
                    </a:cubicBezTo>
                    <a:cubicBezTo>
                      <a:pt x="120000" y="117966"/>
                      <a:pt x="120000" y="117966"/>
                      <a:pt x="120000" y="117966"/>
                    </a:cubicBezTo>
                    <a:cubicBezTo>
                      <a:pt x="120000" y="117966"/>
                      <a:pt x="114782" y="120000"/>
                      <a:pt x="114782" y="120000"/>
                    </a:cubicBezTo>
                    <a:cubicBezTo>
                      <a:pt x="114782" y="120000"/>
                      <a:pt x="114782" y="120000"/>
                      <a:pt x="114782" y="120000"/>
                    </a:cubicBezTo>
                    <a:cubicBezTo>
                      <a:pt x="114782" y="120000"/>
                      <a:pt x="114782" y="120000"/>
                      <a:pt x="109565" y="120000"/>
                    </a:cubicBezTo>
                    <a:cubicBezTo>
                      <a:pt x="109565" y="120000"/>
                      <a:pt x="109565" y="120000"/>
                      <a:pt x="109565" y="120000"/>
                    </a:cubicBezTo>
                    <a:cubicBezTo>
                      <a:pt x="10434" y="120000"/>
                      <a:pt x="10434" y="120000"/>
                      <a:pt x="10434" y="120000"/>
                    </a:cubicBezTo>
                    <a:close/>
                    <a:moveTo>
                      <a:pt x="109565" y="117966"/>
                    </a:moveTo>
                    <a:cubicBezTo>
                      <a:pt x="109565" y="115932"/>
                      <a:pt x="109565" y="115932"/>
                      <a:pt x="109565" y="115932"/>
                    </a:cubicBezTo>
                    <a:cubicBezTo>
                      <a:pt x="109565" y="117966"/>
                      <a:pt x="109565" y="117966"/>
                      <a:pt x="109565" y="117966"/>
                    </a:cubicBezTo>
                    <a:close/>
                    <a:moveTo>
                      <a:pt x="15652" y="115932"/>
                    </a:moveTo>
                    <a:cubicBezTo>
                      <a:pt x="104347" y="115932"/>
                      <a:pt x="104347" y="115932"/>
                      <a:pt x="104347" y="115932"/>
                    </a:cubicBezTo>
                    <a:cubicBezTo>
                      <a:pt x="104347" y="6101"/>
                      <a:pt x="104347" y="6101"/>
                      <a:pt x="104347" y="6101"/>
                    </a:cubicBezTo>
                    <a:cubicBezTo>
                      <a:pt x="15652" y="6101"/>
                      <a:pt x="15652" y="6101"/>
                      <a:pt x="15652" y="6101"/>
                    </a:cubicBezTo>
                    <a:cubicBezTo>
                      <a:pt x="15652" y="115932"/>
                      <a:pt x="15652" y="115932"/>
                      <a:pt x="15652" y="115932"/>
                    </a:cubicBezTo>
                    <a:close/>
                  </a:path>
                </a:pathLst>
              </a:cu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32" name="Shape 400">
                <a:extLst>
                  <a:ext uri="{FF2B5EF4-FFF2-40B4-BE49-F238E27FC236}">
                    <a16:creationId xmlns:a16="http://schemas.microsoft.com/office/drawing/2014/main" id="{08FF2484-FAFA-4B3D-A767-0D0FF443FBD0}"/>
                  </a:ext>
                </a:extLst>
              </p:cNvPr>
              <p:cNvSpPr/>
              <p:nvPr/>
            </p:nvSpPr>
            <p:spPr>
              <a:xfrm>
                <a:off x="3071813" y="2536825"/>
                <a:ext cx="39600" cy="108000"/>
              </a:xfrm>
              <a:prstGeom prst="rect">
                <a:avLst/>
              </a:pr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33" name="Shape 401">
                <a:extLst>
                  <a:ext uri="{FF2B5EF4-FFF2-40B4-BE49-F238E27FC236}">
                    <a16:creationId xmlns:a16="http://schemas.microsoft.com/office/drawing/2014/main" id="{29DCEC73-5EDE-4A36-8258-77CB5A892F0C}"/>
                  </a:ext>
                </a:extLst>
              </p:cNvPr>
              <p:cNvSpPr/>
              <p:nvPr/>
            </p:nvSpPr>
            <p:spPr>
              <a:xfrm>
                <a:off x="3068638" y="2533650"/>
                <a:ext cx="44400" cy="112800"/>
              </a:xfrm>
              <a:custGeom>
                <a:avLst/>
                <a:gdLst/>
                <a:ahLst/>
                <a:cxnLst/>
                <a:rect l="0" t="0" r="0" b="0"/>
                <a:pathLst>
                  <a:path w="120000" h="120000" extrusionOk="0">
                    <a:moveTo>
                      <a:pt x="10434" y="120000"/>
                    </a:moveTo>
                    <a:cubicBezTo>
                      <a:pt x="5217" y="120000"/>
                      <a:pt x="5217" y="120000"/>
                      <a:pt x="5217" y="120000"/>
                    </a:cubicBezTo>
                    <a:cubicBezTo>
                      <a:pt x="5217" y="120000"/>
                      <a:pt x="5217" y="120000"/>
                      <a:pt x="5217" y="120000"/>
                    </a:cubicBezTo>
                    <a:cubicBezTo>
                      <a:pt x="5217" y="120000"/>
                      <a:pt x="0" y="117966"/>
                      <a:pt x="0" y="117966"/>
                    </a:cubicBezTo>
                    <a:cubicBezTo>
                      <a:pt x="0" y="117966"/>
                      <a:pt x="0" y="117966"/>
                      <a:pt x="0" y="117966"/>
                    </a:cubicBezTo>
                    <a:cubicBezTo>
                      <a:pt x="0" y="4067"/>
                      <a:pt x="0" y="4067"/>
                      <a:pt x="0" y="4067"/>
                    </a:cubicBezTo>
                    <a:cubicBezTo>
                      <a:pt x="0" y="2033"/>
                      <a:pt x="5217" y="2033"/>
                      <a:pt x="5217" y="2033"/>
                    </a:cubicBezTo>
                    <a:cubicBezTo>
                      <a:pt x="5217" y="2033"/>
                      <a:pt x="5217" y="2033"/>
                      <a:pt x="5217" y="2033"/>
                    </a:cubicBezTo>
                    <a:cubicBezTo>
                      <a:pt x="5217" y="0"/>
                      <a:pt x="5217" y="0"/>
                      <a:pt x="10434" y="0"/>
                    </a:cubicBezTo>
                    <a:cubicBezTo>
                      <a:pt x="10434" y="0"/>
                      <a:pt x="10434" y="0"/>
                      <a:pt x="10434" y="0"/>
                    </a:cubicBezTo>
                    <a:cubicBezTo>
                      <a:pt x="114782" y="0"/>
                      <a:pt x="114782" y="0"/>
                      <a:pt x="114782" y="0"/>
                    </a:cubicBezTo>
                    <a:cubicBezTo>
                      <a:pt x="114782" y="0"/>
                      <a:pt x="114782" y="0"/>
                      <a:pt x="114782" y="2033"/>
                    </a:cubicBezTo>
                    <a:cubicBezTo>
                      <a:pt x="114782" y="2033"/>
                      <a:pt x="114782" y="2033"/>
                      <a:pt x="114782" y="2033"/>
                    </a:cubicBezTo>
                    <a:cubicBezTo>
                      <a:pt x="120000" y="2033"/>
                      <a:pt x="120000" y="2033"/>
                      <a:pt x="120000" y="4067"/>
                    </a:cubicBezTo>
                    <a:cubicBezTo>
                      <a:pt x="120000" y="4067"/>
                      <a:pt x="120000" y="4067"/>
                      <a:pt x="120000" y="4067"/>
                    </a:cubicBezTo>
                    <a:cubicBezTo>
                      <a:pt x="120000" y="117966"/>
                      <a:pt x="120000" y="117966"/>
                      <a:pt x="120000" y="117966"/>
                    </a:cubicBezTo>
                    <a:cubicBezTo>
                      <a:pt x="120000" y="117966"/>
                      <a:pt x="120000" y="120000"/>
                      <a:pt x="114782" y="120000"/>
                    </a:cubicBezTo>
                    <a:cubicBezTo>
                      <a:pt x="114782" y="120000"/>
                      <a:pt x="114782" y="120000"/>
                      <a:pt x="114782" y="120000"/>
                    </a:cubicBezTo>
                    <a:cubicBezTo>
                      <a:pt x="114782" y="120000"/>
                      <a:pt x="114782" y="120000"/>
                      <a:pt x="114782" y="120000"/>
                    </a:cubicBezTo>
                    <a:cubicBezTo>
                      <a:pt x="114782" y="120000"/>
                      <a:pt x="114782" y="120000"/>
                      <a:pt x="114782" y="120000"/>
                    </a:cubicBezTo>
                    <a:cubicBezTo>
                      <a:pt x="10434" y="120000"/>
                      <a:pt x="10434" y="120000"/>
                      <a:pt x="10434" y="120000"/>
                    </a:cubicBezTo>
                    <a:close/>
                    <a:moveTo>
                      <a:pt x="114782" y="117966"/>
                    </a:moveTo>
                    <a:cubicBezTo>
                      <a:pt x="114782" y="115932"/>
                      <a:pt x="114782" y="115932"/>
                      <a:pt x="114782" y="115932"/>
                    </a:cubicBezTo>
                    <a:cubicBezTo>
                      <a:pt x="114782" y="117966"/>
                      <a:pt x="114782" y="117966"/>
                      <a:pt x="114782" y="117966"/>
                    </a:cubicBezTo>
                    <a:close/>
                    <a:moveTo>
                      <a:pt x="15652" y="115932"/>
                    </a:moveTo>
                    <a:cubicBezTo>
                      <a:pt x="104347" y="115932"/>
                      <a:pt x="104347" y="115932"/>
                      <a:pt x="104347" y="115932"/>
                    </a:cubicBezTo>
                    <a:cubicBezTo>
                      <a:pt x="104347" y="6101"/>
                      <a:pt x="104347" y="6101"/>
                      <a:pt x="104347" y="6101"/>
                    </a:cubicBezTo>
                    <a:cubicBezTo>
                      <a:pt x="15652" y="6101"/>
                      <a:pt x="15652" y="6101"/>
                      <a:pt x="15652" y="6101"/>
                    </a:cubicBezTo>
                    <a:cubicBezTo>
                      <a:pt x="15652" y="115932"/>
                      <a:pt x="15652" y="115932"/>
                      <a:pt x="15652" y="115932"/>
                    </a:cubicBezTo>
                    <a:close/>
                  </a:path>
                </a:pathLst>
              </a:cu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34" name="Shape 402">
                <a:extLst>
                  <a:ext uri="{FF2B5EF4-FFF2-40B4-BE49-F238E27FC236}">
                    <a16:creationId xmlns:a16="http://schemas.microsoft.com/office/drawing/2014/main" id="{BC8F4CA1-A210-4192-80B8-AE9B98ADB3F7}"/>
                  </a:ext>
                </a:extLst>
              </p:cNvPr>
              <p:cNvSpPr/>
              <p:nvPr/>
            </p:nvSpPr>
            <p:spPr>
              <a:xfrm>
                <a:off x="3132138" y="2536825"/>
                <a:ext cx="38100" cy="108000"/>
              </a:xfrm>
              <a:prstGeom prst="rect">
                <a:avLst/>
              </a:pr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35" name="Shape 403">
                <a:extLst>
                  <a:ext uri="{FF2B5EF4-FFF2-40B4-BE49-F238E27FC236}">
                    <a16:creationId xmlns:a16="http://schemas.microsoft.com/office/drawing/2014/main" id="{4D50992A-2000-46BC-B881-8DC654395098}"/>
                  </a:ext>
                </a:extLst>
              </p:cNvPr>
              <p:cNvSpPr/>
              <p:nvPr/>
            </p:nvSpPr>
            <p:spPr>
              <a:xfrm>
                <a:off x="3130550" y="2533650"/>
                <a:ext cx="41400" cy="112800"/>
              </a:xfrm>
              <a:custGeom>
                <a:avLst/>
                <a:gdLst/>
                <a:ahLst/>
                <a:cxnLst/>
                <a:rect l="0" t="0" r="0" b="0"/>
                <a:pathLst>
                  <a:path w="120000" h="120000" extrusionOk="0">
                    <a:moveTo>
                      <a:pt x="5454" y="120000"/>
                    </a:moveTo>
                    <a:cubicBezTo>
                      <a:pt x="5454" y="120000"/>
                      <a:pt x="5454" y="120000"/>
                      <a:pt x="0" y="120000"/>
                    </a:cubicBezTo>
                    <a:cubicBezTo>
                      <a:pt x="0" y="120000"/>
                      <a:pt x="0" y="120000"/>
                      <a:pt x="0" y="120000"/>
                    </a:cubicBezTo>
                    <a:cubicBezTo>
                      <a:pt x="0" y="120000"/>
                      <a:pt x="0" y="117966"/>
                      <a:pt x="0" y="117966"/>
                    </a:cubicBezTo>
                    <a:cubicBezTo>
                      <a:pt x="0" y="117966"/>
                      <a:pt x="0" y="117966"/>
                      <a:pt x="0" y="117966"/>
                    </a:cubicBezTo>
                    <a:cubicBezTo>
                      <a:pt x="0" y="4067"/>
                      <a:pt x="0" y="4067"/>
                      <a:pt x="0" y="4067"/>
                    </a:cubicBezTo>
                    <a:cubicBezTo>
                      <a:pt x="0" y="2033"/>
                      <a:pt x="0" y="2033"/>
                      <a:pt x="0" y="2033"/>
                    </a:cubicBezTo>
                    <a:cubicBezTo>
                      <a:pt x="0" y="2033"/>
                      <a:pt x="0" y="2033"/>
                      <a:pt x="0" y="2033"/>
                    </a:cubicBezTo>
                    <a:cubicBezTo>
                      <a:pt x="5454" y="0"/>
                      <a:pt x="5454" y="0"/>
                      <a:pt x="5454" y="0"/>
                    </a:cubicBezTo>
                    <a:cubicBezTo>
                      <a:pt x="5454" y="0"/>
                      <a:pt x="5454" y="0"/>
                      <a:pt x="5454" y="0"/>
                    </a:cubicBezTo>
                    <a:cubicBezTo>
                      <a:pt x="114545" y="0"/>
                      <a:pt x="114545" y="0"/>
                      <a:pt x="114545" y="0"/>
                    </a:cubicBezTo>
                    <a:cubicBezTo>
                      <a:pt x="114545" y="0"/>
                      <a:pt x="120000" y="0"/>
                      <a:pt x="120000" y="2033"/>
                    </a:cubicBezTo>
                    <a:cubicBezTo>
                      <a:pt x="120000" y="2033"/>
                      <a:pt x="120000" y="2033"/>
                      <a:pt x="120000" y="2033"/>
                    </a:cubicBezTo>
                    <a:cubicBezTo>
                      <a:pt x="120000" y="2033"/>
                      <a:pt x="120000" y="2033"/>
                      <a:pt x="120000" y="4067"/>
                    </a:cubicBezTo>
                    <a:cubicBezTo>
                      <a:pt x="120000" y="4067"/>
                      <a:pt x="120000" y="4067"/>
                      <a:pt x="120000" y="4067"/>
                    </a:cubicBezTo>
                    <a:cubicBezTo>
                      <a:pt x="120000" y="117966"/>
                      <a:pt x="120000" y="117966"/>
                      <a:pt x="120000" y="117966"/>
                    </a:cubicBezTo>
                    <a:cubicBezTo>
                      <a:pt x="120000" y="117966"/>
                      <a:pt x="120000" y="120000"/>
                      <a:pt x="120000" y="120000"/>
                    </a:cubicBezTo>
                    <a:cubicBezTo>
                      <a:pt x="120000" y="120000"/>
                      <a:pt x="120000" y="120000"/>
                      <a:pt x="120000" y="120000"/>
                    </a:cubicBezTo>
                    <a:cubicBezTo>
                      <a:pt x="120000" y="120000"/>
                      <a:pt x="114545" y="120000"/>
                      <a:pt x="114545" y="120000"/>
                    </a:cubicBezTo>
                    <a:cubicBezTo>
                      <a:pt x="114545" y="120000"/>
                      <a:pt x="114545" y="120000"/>
                      <a:pt x="114545" y="120000"/>
                    </a:cubicBezTo>
                    <a:cubicBezTo>
                      <a:pt x="5454" y="120000"/>
                      <a:pt x="5454" y="120000"/>
                      <a:pt x="5454" y="120000"/>
                    </a:cubicBezTo>
                    <a:close/>
                    <a:moveTo>
                      <a:pt x="114545" y="117966"/>
                    </a:moveTo>
                    <a:cubicBezTo>
                      <a:pt x="114545" y="115932"/>
                      <a:pt x="114545" y="115932"/>
                      <a:pt x="114545" y="115932"/>
                    </a:cubicBezTo>
                    <a:cubicBezTo>
                      <a:pt x="114545" y="117966"/>
                      <a:pt x="114545" y="117966"/>
                      <a:pt x="114545" y="117966"/>
                    </a:cubicBezTo>
                    <a:close/>
                    <a:moveTo>
                      <a:pt x="16363" y="115932"/>
                    </a:moveTo>
                    <a:cubicBezTo>
                      <a:pt x="109090" y="115932"/>
                      <a:pt x="109090" y="115932"/>
                      <a:pt x="109090" y="115932"/>
                    </a:cubicBezTo>
                    <a:cubicBezTo>
                      <a:pt x="109090" y="6101"/>
                      <a:pt x="109090" y="6101"/>
                      <a:pt x="109090" y="6101"/>
                    </a:cubicBezTo>
                    <a:cubicBezTo>
                      <a:pt x="16363" y="6101"/>
                      <a:pt x="16363" y="6101"/>
                      <a:pt x="16363" y="6101"/>
                    </a:cubicBezTo>
                    <a:cubicBezTo>
                      <a:pt x="16363" y="115932"/>
                      <a:pt x="16363" y="115932"/>
                      <a:pt x="16363" y="115932"/>
                    </a:cubicBezTo>
                    <a:close/>
                  </a:path>
                </a:pathLst>
              </a:cu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36" name="Shape 404">
                <a:extLst>
                  <a:ext uri="{FF2B5EF4-FFF2-40B4-BE49-F238E27FC236}">
                    <a16:creationId xmlns:a16="http://schemas.microsoft.com/office/drawing/2014/main" id="{386F9B31-9C3F-4724-8CEE-79B6F03BFDE2}"/>
                  </a:ext>
                </a:extLst>
              </p:cNvPr>
              <p:cNvSpPr/>
              <p:nvPr/>
            </p:nvSpPr>
            <p:spPr>
              <a:xfrm>
                <a:off x="3313113" y="2536825"/>
                <a:ext cx="38100" cy="108000"/>
              </a:xfrm>
              <a:prstGeom prst="rect">
                <a:avLst/>
              </a:pr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37" name="Shape 405">
                <a:extLst>
                  <a:ext uri="{FF2B5EF4-FFF2-40B4-BE49-F238E27FC236}">
                    <a16:creationId xmlns:a16="http://schemas.microsoft.com/office/drawing/2014/main" id="{4276923C-7AAB-4168-B56F-D1D1670D741C}"/>
                  </a:ext>
                </a:extLst>
              </p:cNvPr>
              <p:cNvSpPr/>
              <p:nvPr/>
            </p:nvSpPr>
            <p:spPr>
              <a:xfrm>
                <a:off x="3311525" y="2533650"/>
                <a:ext cx="42900" cy="112800"/>
              </a:xfrm>
              <a:custGeom>
                <a:avLst/>
                <a:gdLst/>
                <a:ahLst/>
                <a:cxnLst/>
                <a:rect l="0" t="0" r="0" b="0"/>
                <a:pathLst>
                  <a:path w="120000" h="120000" extrusionOk="0">
                    <a:moveTo>
                      <a:pt x="5454" y="120000"/>
                    </a:moveTo>
                    <a:cubicBezTo>
                      <a:pt x="5454" y="120000"/>
                      <a:pt x="0" y="120000"/>
                      <a:pt x="0" y="120000"/>
                    </a:cubicBezTo>
                    <a:cubicBezTo>
                      <a:pt x="0" y="120000"/>
                      <a:pt x="0" y="120000"/>
                      <a:pt x="0" y="120000"/>
                    </a:cubicBezTo>
                    <a:cubicBezTo>
                      <a:pt x="0" y="120000"/>
                      <a:pt x="0" y="117966"/>
                      <a:pt x="0" y="117966"/>
                    </a:cubicBezTo>
                    <a:cubicBezTo>
                      <a:pt x="0" y="117966"/>
                      <a:pt x="0" y="117966"/>
                      <a:pt x="0" y="117966"/>
                    </a:cubicBezTo>
                    <a:cubicBezTo>
                      <a:pt x="0" y="4067"/>
                      <a:pt x="0" y="4067"/>
                      <a:pt x="0" y="4067"/>
                    </a:cubicBezTo>
                    <a:cubicBezTo>
                      <a:pt x="0" y="2033"/>
                      <a:pt x="0" y="2033"/>
                      <a:pt x="0" y="2033"/>
                    </a:cubicBezTo>
                    <a:cubicBezTo>
                      <a:pt x="0" y="2033"/>
                      <a:pt x="0" y="2033"/>
                      <a:pt x="0" y="2033"/>
                    </a:cubicBezTo>
                    <a:cubicBezTo>
                      <a:pt x="0" y="0"/>
                      <a:pt x="5454" y="0"/>
                      <a:pt x="5454" y="0"/>
                    </a:cubicBezTo>
                    <a:cubicBezTo>
                      <a:pt x="5454" y="0"/>
                      <a:pt x="5454" y="0"/>
                      <a:pt x="5454" y="0"/>
                    </a:cubicBezTo>
                    <a:cubicBezTo>
                      <a:pt x="114545" y="0"/>
                      <a:pt x="114545" y="0"/>
                      <a:pt x="114545" y="0"/>
                    </a:cubicBezTo>
                    <a:cubicBezTo>
                      <a:pt x="114545" y="0"/>
                      <a:pt x="120000" y="0"/>
                      <a:pt x="120000" y="2033"/>
                    </a:cubicBezTo>
                    <a:cubicBezTo>
                      <a:pt x="120000" y="2033"/>
                      <a:pt x="120000" y="2033"/>
                      <a:pt x="120000" y="2033"/>
                    </a:cubicBezTo>
                    <a:cubicBezTo>
                      <a:pt x="120000" y="2033"/>
                      <a:pt x="120000" y="2033"/>
                      <a:pt x="120000" y="4067"/>
                    </a:cubicBezTo>
                    <a:cubicBezTo>
                      <a:pt x="120000" y="4067"/>
                      <a:pt x="120000" y="4067"/>
                      <a:pt x="120000" y="4067"/>
                    </a:cubicBezTo>
                    <a:cubicBezTo>
                      <a:pt x="120000" y="117966"/>
                      <a:pt x="120000" y="117966"/>
                      <a:pt x="120000" y="117966"/>
                    </a:cubicBezTo>
                    <a:cubicBezTo>
                      <a:pt x="120000" y="117966"/>
                      <a:pt x="120000" y="120000"/>
                      <a:pt x="120000" y="120000"/>
                    </a:cubicBezTo>
                    <a:cubicBezTo>
                      <a:pt x="120000" y="120000"/>
                      <a:pt x="120000" y="120000"/>
                      <a:pt x="120000" y="120000"/>
                    </a:cubicBezTo>
                    <a:cubicBezTo>
                      <a:pt x="120000" y="120000"/>
                      <a:pt x="114545" y="120000"/>
                      <a:pt x="114545" y="120000"/>
                    </a:cubicBezTo>
                    <a:cubicBezTo>
                      <a:pt x="114545" y="120000"/>
                      <a:pt x="114545" y="120000"/>
                      <a:pt x="114545" y="120000"/>
                    </a:cubicBezTo>
                    <a:cubicBezTo>
                      <a:pt x="5454" y="120000"/>
                      <a:pt x="5454" y="120000"/>
                      <a:pt x="5454" y="120000"/>
                    </a:cubicBezTo>
                    <a:close/>
                    <a:moveTo>
                      <a:pt x="114545" y="117966"/>
                    </a:moveTo>
                    <a:cubicBezTo>
                      <a:pt x="114545" y="115932"/>
                      <a:pt x="114545" y="115932"/>
                      <a:pt x="114545" y="115932"/>
                    </a:cubicBezTo>
                    <a:cubicBezTo>
                      <a:pt x="114545" y="117966"/>
                      <a:pt x="114545" y="117966"/>
                      <a:pt x="114545" y="117966"/>
                    </a:cubicBezTo>
                    <a:close/>
                    <a:moveTo>
                      <a:pt x="10909" y="115932"/>
                    </a:moveTo>
                    <a:cubicBezTo>
                      <a:pt x="109090" y="115932"/>
                      <a:pt x="109090" y="115932"/>
                      <a:pt x="109090" y="115932"/>
                    </a:cubicBezTo>
                    <a:cubicBezTo>
                      <a:pt x="109090" y="6101"/>
                      <a:pt x="109090" y="6101"/>
                      <a:pt x="109090" y="6101"/>
                    </a:cubicBezTo>
                    <a:cubicBezTo>
                      <a:pt x="10909" y="6101"/>
                      <a:pt x="10909" y="6101"/>
                      <a:pt x="10909" y="6101"/>
                    </a:cubicBezTo>
                    <a:cubicBezTo>
                      <a:pt x="10909" y="115932"/>
                      <a:pt x="10909" y="115932"/>
                      <a:pt x="10909" y="115932"/>
                    </a:cubicBezTo>
                    <a:close/>
                  </a:path>
                </a:pathLst>
              </a:cu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38" name="Shape 406">
                <a:extLst>
                  <a:ext uri="{FF2B5EF4-FFF2-40B4-BE49-F238E27FC236}">
                    <a16:creationId xmlns:a16="http://schemas.microsoft.com/office/drawing/2014/main" id="{18187EF5-96B6-471F-95CE-28F41BF728B0}"/>
                  </a:ext>
                </a:extLst>
              </p:cNvPr>
              <p:cNvSpPr/>
              <p:nvPr/>
            </p:nvSpPr>
            <p:spPr>
              <a:xfrm>
                <a:off x="3375025" y="2536825"/>
                <a:ext cx="38100" cy="108000"/>
              </a:xfrm>
              <a:prstGeom prst="rect">
                <a:avLst/>
              </a:pr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39" name="Shape 407">
                <a:extLst>
                  <a:ext uri="{FF2B5EF4-FFF2-40B4-BE49-F238E27FC236}">
                    <a16:creationId xmlns:a16="http://schemas.microsoft.com/office/drawing/2014/main" id="{29A5D04F-2859-41F2-B975-7BED27FA8122}"/>
                  </a:ext>
                </a:extLst>
              </p:cNvPr>
              <p:cNvSpPr/>
              <p:nvPr/>
            </p:nvSpPr>
            <p:spPr>
              <a:xfrm>
                <a:off x="3370263" y="2533650"/>
                <a:ext cx="44400" cy="112800"/>
              </a:xfrm>
              <a:custGeom>
                <a:avLst/>
                <a:gdLst/>
                <a:ahLst/>
                <a:cxnLst/>
                <a:rect l="0" t="0" r="0" b="0"/>
                <a:pathLst>
                  <a:path w="120000" h="120000" extrusionOk="0">
                    <a:moveTo>
                      <a:pt x="10434" y="120000"/>
                    </a:moveTo>
                    <a:cubicBezTo>
                      <a:pt x="5217" y="120000"/>
                      <a:pt x="5217" y="120000"/>
                      <a:pt x="5217" y="120000"/>
                    </a:cubicBezTo>
                    <a:cubicBezTo>
                      <a:pt x="5217" y="120000"/>
                      <a:pt x="5217" y="120000"/>
                      <a:pt x="5217" y="120000"/>
                    </a:cubicBezTo>
                    <a:cubicBezTo>
                      <a:pt x="5217" y="120000"/>
                      <a:pt x="0" y="117966"/>
                      <a:pt x="0" y="117966"/>
                    </a:cubicBezTo>
                    <a:cubicBezTo>
                      <a:pt x="0" y="117966"/>
                      <a:pt x="0" y="117966"/>
                      <a:pt x="0" y="117966"/>
                    </a:cubicBezTo>
                    <a:cubicBezTo>
                      <a:pt x="0" y="4067"/>
                      <a:pt x="0" y="4067"/>
                      <a:pt x="0" y="4067"/>
                    </a:cubicBezTo>
                    <a:cubicBezTo>
                      <a:pt x="0" y="2033"/>
                      <a:pt x="5217" y="2033"/>
                      <a:pt x="5217" y="2033"/>
                    </a:cubicBezTo>
                    <a:cubicBezTo>
                      <a:pt x="5217" y="2033"/>
                      <a:pt x="5217" y="2033"/>
                      <a:pt x="5217" y="2033"/>
                    </a:cubicBezTo>
                    <a:cubicBezTo>
                      <a:pt x="5217" y="0"/>
                      <a:pt x="5217" y="0"/>
                      <a:pt x="10434" y="0"/>
                    </a:cubicBezTo>
                    <a:cubicBezTo>
                      <a:pt x="10434" y="0"/>
                      <a:pt x="10434" y="0"/>
                      <a:pt x="10434" y="0"/>
                    </a:cubicBezTo>
                    <a:cubicBezTo>
                      <a:pt x="114782" y="0"/>
                      <a:pt x="114782" y="0"/>
                      <a:pt x="114782" y="0"/>
                    </a:cubicBezTo>
                    <a:cubicBezTo>
                      <a:pt x="114782" y="0"/>
                      <a:pt x="114782" y="0"/>
                      <a:pt x="114782" y="2033"/>
                    </a:cubicBezTo>
                    <a:cubicBezTo>
                      <a:pt x="114782" y="2033"/>
                      <a:pt x="114782" y="2033"/>
                      <a:pt x="114782" y="2033"/>
                    </a:cubicBezTo>
                    <a:cubicBezTo>
                      <a:pt x="120000" y="2033"/>
                      <a:pt x="120000" y="2033"/>
                      <a:pt x="120000" y="4067"/>
                    </a:cubicBezTo>
                    <a:cubicBezTo>
                      <a:pt x="120000" y="4067"/>
                      <a:pt x="120000" y="4067"/>
                      <a:pt x="120000" y="4067"/>
                    </a:cubicBezTo>
                    <a:cubicBezTo>
                      <a:pt x="120000" y="117966"/>
                      <a:pt x="120000" y="117966"/>
                      <a:pt x="120000" y="117966"/>
                    </a:cubicBezTo>
                    <a:cubicBezTo>
                      <a:pt x="120000" y="117966"/>
                      <a:pt x="120000" y="120000"/>
                      <a:pt x="114782" y="120000"/>
                    </a:cubicBezTo>
                    <a:cubicBezTo>
                      <a:pt x="114782" y="120000"/>
                      <a:pt x="114782" y="120000"/>
                      <a:pt x="114782" y="120000"/>
                    </a:cubicBezTo>
                    <a:cubicBezTo>
                      <a:pt x="114782" y="120000"/>
                      <a:pt x="114782" y="120000"/>
                      <a:pt x="114782" y="120000"/>
                    </a:cubicBezTo>
                    <a:cubicBezTo>
                      <a:pt x="114782" y="120000"/>
                      <a:pt x="114782" y="120000"/>
                      <a:pt x="114782" y="120000"/>
                    </a:cubicBezTo>
                    <a:cubicBezTo>
                      <a:pt x="10434" y="120000"/>
                      <a:pt x="10434" y="120000"/>
                      <a:pt x="10434" y="120000"/>
                    </a:cubicBezTo>
                    <a:close/>
                    <a:moveTo>
                      <a:pt x="114782" y="117966"/>
                    </a:moveTo>
                    <a:cubicBezTo>
                      <a:pt x="114782" y="115932"/>
                      <a:pt x="114782" y="115932"/>
                      <a:pt x="114782" y="115932"/>
                    </a:cubicBezTo>
                    <a:cubicBezTo>
                      <a:pt x="114782" y="117966"/>
                      <a:pt x="114782" y="117966"/>
                      <a:pt x="114782" y="117966"/>
                    </a:cubicBezTo>
                    <a:close/>
                    <a:moveTo>
                      <a:pt x="15652" y="115932"/>
                    </a:moveTo>
                    <a:cubicBezTo>
                      <a:pt x="104347" y="115932"/>
                      <a:pt x="104347" y="115932"/>
                      <a:pt x="104347" y="115932"/>
                    </a:cubicBezTo>
                    <a:cubicBezTo>
                      <a:pt x="104347" y="6101"/>
                      <a:pt x="104347" y="6101"/>
                      <a:pt x="104347" y="6101"/>
                    </a:cubicBezTo>
                    <a:cubicBezTo>
                      <a:pt x="15652" y="6101"/>
                      <a:pt x="15652" y="6101"/>
                      <a:pt x="15652" y="6101"/>
                    </a:cubicBezTo>
                    <a:cubicBezTo>
                      <a:pt x="15652" y="115932"/>
                      <a:pt x="15652" y="115932"/>
                      <a:pt x="15652" y="115932"/>
                    </a:cubicBezTo>
                    <a:close/>
                  </a:path>
                </a:pathLst>
              </a:cu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40" name="Shape 408">
                <a:extLst>
                  <a:ext uri="{FF2B5EF4-FFF2-40B4-BE49-F238E27FC236}">
                    <a16:creationId xmlns:a16="http://schemas.microsoft.com/office/drawing/2014/main" id="{DC117095-9684-4309-B5F7-77EA12E8FF29}"/>
                  </a:ext>
                </a:extLst>
              </p:cNvPr>
              <p:cNvSpPr/>
              <p:nvPr/>
            </p:nvSpPr>
            <p:spPr>
              <a:xfrm>
                <a:off x="3071813" y="2509838"/>
                <a:ext cx="341400" cy="52500"/>
              </a:xfrm>
              <a:custGeom>
                <a:avLst/>
                <a:gdLst/>
                <a:ahLst/>
                <a:cxnLst/>
                <a:rect l="0" t="0" r="0" b="0"/>
                <a:pathLst>
                  <a:path w="120000" h="120000" extrusionOk="0">
                    <a:moveTo>
                      <a:pt x="0" y="120000"/>
                    </a:moveTo>
                    <a:cubicBezTo>
                      <a:pt x="120000" y="120000"/>
                      <a:pt x="120000" y="120000"/>
                      <a:pt x="120000" y="120000"/>
                    </a:cubicBezTo>
                    <a:cubicBezTo>
                      <a:pt x="120000" y="62222"/>
                      <a:pt x="120000" y="62222"/>
                      <a:pt x="120000" y="62222"/>
                    </a:cubicBezTo>
                    <a:cubicBezTo>
                      <a:pt x="120000" y="62222"/>
                      <a:pt x="91011" y="0"/>
                      <a:pt x="60000" y="0"/>
                    </a:cubicBezTo>
                    <a:cubicBezTo>
                      <a:pt x="28314" y="0"/>
                      <a:pt x="0" y="62222"/>
                      <a:pt x="0" y="62222"/>
                    </a:cubicBezTo>
                    <a:lnTo>
                      <a:pt x="0" y="120000"/>
                    </a:lnTo>
                    <a:close/>
                  </a:path>
                </a:pathLst>
              </a:cu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41" name="Shape 409">
                <a:extLst>
                  <a:ext uri="{FF2B5EF4-FFF2-40B4-BE49-F238E27FC236}">
                    <a16:creationId xmlns:a16="http://schemas.microsoft.com/office/drawing/2014/main" id="{3DBF1C14-3F33-46BB-AB0E-E715D08A260A}"/>
                  </a:ext>
                </a:extLst>
              </p:cNvPr>
              <p:cNvSpPr/>
              <p:nvPr/>
            </p:nvSpPr>
            <p:spPr>
              <a:xfrm>
                <a:off x="3068638" y="2508250"/>
                <a:ext cx="346200" cy="55500"/>
              </a:xfrm>
              <a:custGeom>
                <a:avLst/>
                <a:gdLst/>
                <a:ahLst/>
                <a:cxnLst/>
                <a:rect l="0" t="0" r="0" b="0"/>
                <a:pathLst>
                  <a:path w="120000" h="120000" extrusionOk="0">
                    <a:moveTo>
                      <a:pt x="1325" y="120000"/>
                    </a:moveTo>
                    <a:cubicBezTo>
                      <a:pt x="662" y="120000"/>
                      <a:pt x="662" y="120000"/>
                      <a:pt x="662" y="120000"/>
                    </a:cubicBezTo>
                    <a:cubicBezTo>
                      <a:pt x="662" y="120000"/>
                      <a:pt x="662" y="120000"/>
                      <a:pt x="662" y="120000"/>
                    </a:cubicBezTo>
                    <a:cubicBezTo>
                      <a:pt x="662" y="120000"/>
                      <a:pt x="0" y="115862"/>
                      <a:pt x="0" y="115862"/>
                    </a:cubicBezTo>
                    <a:cubicBezTo>
                      <a:pt x="0" y="115862"/>
                      <a:pt x="0" y="115862"/>
                      <a:pt x="0" y="115862"/>
                    </a:cubicBezTo>
                    <a:cubicBezTo>
                      <a:pt x="0" y="62068"/>
                      <a:pt x="0" y="62068"/>
                      <a:pt x="0" y="62068"/>
                    </a:cubicBezTo>
                    <a:cubicBezTo>
                      <a:pt x="0" y="57931"/>
                      <a:pt x="662" y="57931"/>
                      <a:pt x="662" y="53793"/>
                    </a:cubicBezTo>
                    <a:cubicBezTo>
                      <a:pt x="662" y="53793"/>
                      <a:pt x="662" y="53793"/>
                      <a:pt x="662" y="53793"/>
                    </a:cubicBezTo>
                    <a:cubicBezTo>
                      <a:pt x="662" y="53793"/>
                      <a:pt x="29171" y="0"/>
                      <a:pt x="60331" y="0"/>
                    </a:cubicBezTo>
                    <a:cubicBezTo>
                      <a:pt x="60331" y="0"/>
                      <a:pt x="60331" y="0"/>
                      <a:pt x="60331" y="0"/>
                    </a:cubicBezTo>
                    <a:cubicBezTo>
                      <a:pt x="90828" y="0"/>
                      <a:pt x="119337" y="53793"/>
                      <a:pt x="119337" y="53793"/>
                    </a:cubicBezTo>
                    <a:cubicBezTo>
                      <a:pt x="119337" y="53793"/>
                      <a:pt x="119337" y="53793"/>
                      <a:pt x="119337" y="53793"/>
                    </a:cubicBezTo>
                    <a:cubicBezTo>
                      <a:pt x="119337" y="57931"/>
                      <a:pt x="120000" y="57931"/>
                      <a:pt x="120000" y="62068"/>
                    </a:cubicBezTo>
                    <a:cubicBezTo>
                      <a:pt x="120000" y="62068"/>
                      <a:pt x="120000" y="62068"/>
                      <a:pt x="120000" y="62068"/>
                    </a:cubicBezTo>
                    <a:cubicBezTo>
                      <a:pt x="120000" y="115862"/>
                      <a:pt x="120000" y="115862"/>
                      <a:pt x="120000" y="115862"/>
                    </a:cubicBezTo>
                    <a:cubicBezTo>
                      <a:pt x="120000" y="115862"/>
                      <a:pt x="120000" y="120000"/>
                      <a:pt x="119337" y="120000"/>
                    </a:cubicBezTo>
                    <a:cubicBezTo>
                      <a:pt x="119337" y="120000"/>
                      <a:pt x="119337" y="120000"/>
                      <a:pt x="119337" y="120000"/>
                    </a:cubicBezTo>
                    <a:cubicBezTo>
                      <a:pt x="119337" y="120000"/>
                      <a:pt x="119337" y="120000"/>
                      <a:pt x="119337" y="120000"/>
                    </a:cubicBezTo>
                    <a:cubicBezTo>
                      <a:pt x="119337" y="120000"/>
                      <a:pt x="119337" y="120000"/>
                      <a:pt x="119337" y="120000"/>
                    </a:cubicBezTo>
                    <a:cubicBezTo>
                      <a:pt x="1325" y="120000"/>
                      <a:pt x="1325" y="120000"/>
                      <a:pt x="1325" y="120000"/>
                    </a:cubicBezTo>
                    <a:close/>
                    <a:moveTo>
                      <a:pt x="1988" y="111724"/>
                    </a:moveTo>
                    <a:cubicBezTo>
                      <a:pt x="118011" y="111724"/>
                      <a:pt x="118011" y="111724"/>
                      <a:pt x="118011" y="111724"/>
                    </a:cubicBezTo>
                    <a:cubicBezTo>
                      <a:pt x="118011" y="66206"/>
                      <a:pt x="118011" y="66206"/>
                      <a:pt x="118011" y="66206"/>
                    </a:cubicBezTo>
                    <a:cubicBezTo>
                      <a:pt x="116022" y="62068"/>
                      <a:pt x="110055" y="49655"/>
                      <a:pt x="100773" y="37241"/>
                    </a:cubicBezTo>
                    <a:cubicBezTo>
                      <a:pt x="100773" y="37241"/>
                      <a:pt x="100773" y="37241"/>
                      <a:pt x="100773" y="37241"/>
                    </a:cubicBezTo>
                    <a:cubicBezTo>
                      <a:pt x="90165" y="24827"/>
                      <a:pt x="75580" y="8275"/>
                      <a:pt x="60331" y="8275"/>
                    </a:cubicBezTo>
                    <a:cubicBezTo>
                      <a:pt x="60331" y="8275"/>
                      <a:pt x="60331" y="8275"/>
                      <a:pt x="60331" y="8275"/>
                    </a:cubicBezTo>
                    <a:cubicBezTo>
                      <a:pt x="31823" y="8275"/>
                      <a:pt x="5966" y="57931"/>
                      <a:pt x="1988" y="66206"/>
                    </a:cubicBezTo>
                    <a:cubicBezTo>
                      <a:pt x="1988" y="66206"/>
                      <a:pt x="1988" y="66206"/>
                      <a:pt x="1988" y="66206"/>
                    </a:cubicBezTo>
                    <a:cubicBezTo>
                      <a:pt x="1988" y="111724"/>
                      <a:pt x="1988" y="111724"/>
                      <a:pt x="1988" y="111724"/>
                    </a:cubicBezTo>
                    <a:close/>
                  </a:path>
                </a:pathLst>
              </a:cu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42" name="Shape 410">
                <a:extLst>
                  <a:ext uri="{FF2B5EF4-FFF2-40B4-BE49-F238E27FC236}">
                    <a16:creationId xmlns:a16="http://schemas.microsoft.com/office/drawing/2014/main" id="{0C854416-690D-4140-8915-63B0EC9563FD}"/>
                  </a:ext>
                </a:extLst>
              </p:cNvPr>
              <p:cNvSpPr/>
              <p:nvPr/>
            </p:nvSpPr>
            <p:spPr>
              <a:xfrm>
                <a:off x="3105150" y="2352675"/>
                <a:ext cx="125400" cy="198300"/>
              </a:xfrm>
              <a:custGeom>
                <a:avLst/>
                <a:gdLst/>
                <a:ahLst/>
                <a:cxnLst/>
                <a:rect l="0" t="0" r="0" b="0"/>
                <a:pathLst>
                  <a:path w="120000" h="120000" extrusionOk="0">
                    <a:moveTo>
                      <a:pt x="1818" y="118834"/>
                    </a:moveTo>
                    <a:cubicBezTo>
                      <a:pt x="0" y="117669"/>
                      <a:pt x="0" y="116504"/>
                      <a:pt x="1818" y="115339"/>
                    </a:cubicBezTo>
                    <a:cubicBezTo>
                      <a:pt x="1818" y="115339"/>
                      <a:pt x="1818" y="115339"/>
                      <a:pt x="1818" y="115339"/>
                    </a:cubicBezTo>
                    <a:cubicBezTo>
                      <a:pt x="109090" y="52427"/>
                      <a:pt x="109090" y="52427"/>
                      <a:pt x="109090" y="52427"/>
                    </a:cubicBezTo>
                    <a:cubicBezTo>
                      <a:pt x="109090" y="2330"/>
                      <a:pt x="109090" y="2330"/>
                      <a:pt x="109090" y="2330"/>
                    </a:cubicBezTo>
                    <a:cubicBezTo>
                      <a:pt x="109090" y="1165"/>
                      <a:pt x="112727" y="0"/>
                      <a:pt x="114545" y="0"/>
                    </a:cubicBezTo>
                    <a:cubicBezTo>
                      <a:pt x="114545" y="0"/>
                      <a:pt x="114545" y="0"/>
                      <a:pt x="114545" y="0"/>
                    </a:cubicBezTo>
                    <a:cubicBezTo>
                      <a:pt x="116363" y="0"/>
                      <a:pt x="120000" y="1165"/>
                      <a:pt x="120000" y="2330"/>
                    </a:cubicBezTo>
                    <a:cubicBezTo>
                      <a:pt x="120000" y="2330"/>
                      <a:pt x="120000" y="2330"/>
                      <a:pt x="120000" y="2330"/>
                    </a:cubicBezTo>
                    <a:cubicBezTo>
                      <a:pt x="120000" y="54757"/>
                      <a:pt x="120000" y="54757"/>
                      <a:pt x="120000" y="54757"/>
                    </a:cubicBezTo>
                    <a:cubicBezTo>
                      <a:pt x="120000" y="54757"/>
                      <a:pt x="118181" y="55922"/>
                      <a:pt x="118181" y="55922"/>
                    </a:cubicBezTo>
                    <a:cubicBezTo>
                      <a:pt x="118181" y="55922"/>
                      <a:pt x="118181" y="55922"/>
                      <a:pt x="118181" y="55922"/>
                    </a:cubicBezTo>
                    <a:cubicBezTo>
                      <a:pt x="7272" y="120000"/>
                      <a:pt x="7272" y="120000"/>
                      <a:pt x="7272" y="120000"/>
                    </a:cubicBezTo>
                    <a:cubicBezTo>
                      <a:pt x="7272" y="120000"/>
                      <a:pt x="5454" y="120000"/>
                      <a:pt x="5454" y="120000"/>
                    </a:cubicBezTo>
                    <a:cubicBezTo>
                      <a:pt x="5454" y="120000"/>
                      <a:pt x="5454" y="120000"/>
                      <a:pt x="5454" y="120000"/>
                    </a:cubicBezTo>
                    <a:cubicBezTo>
                      <a:pt x="3636" y="120000"/>
                      <a:pt x="1818" y="120000"/>
                      <a:pt x="1818" y="118834"/>
                    </a:cubicBezTo>
                    <a:close/>
                  </a:path>
                </a:pathLst>
              </a:cu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43" name="Shape 411">
                <a:extLst>
                  <a:ext uri="{FF2B5EF4-FFF2-40B4-BE49-F238E27FC236}">
                    <a16:creationId xmlns:a16="http://schemas.microsoft.com/office/drawing/2014/main" id="{EDA76112-9E5F-4C5D-96C9-30569809434E}"/>
                  </a:ext>
                </a:extLst>
              </p:cNvPr>
              <p:cNvSpPr/>
              <p:nvPr/>
            </p:nvSpPr>
            <p:spPr>
              <a:xfrm>
                <a:off x="3159125" y="2352675"/>
                <a:ext cx="71400" cy="207900"/>
              </a:xfrm>
              <a:custGeom>
                <a:avLst/>
                <a:gdLst/>
                <a:ahLst/>
                <a:cxnLst/>
                <a:rect l="0" t="0" r="0" b="0"/>
                <a:pathLst>
                  <a:path w="120000" h="120000" extrusionOk="0">
                    <a:moveTo>
                      <a:pt x="6315" y="120000"/>
                    </a:moveTo>
                    <a:cubicBezTo>
                      <a:pt x="3157" y="118888"/>
                      <a:pt x="0" y="117777"/>
                      <a:pt x="3157" y="115555"/>
                    </a:cubicBezTo>
                    <a:cubicBezTo>
                      <a:pt x="3157" y="115555"/>
                      <a:pt x="3157" y="115555"/>
                      <a:pt x="3157" y="115555"/>
                    </a:cubicBezTo>
                    <a:cubicBezTo>
                      <a:pt x="101052" y="51111"/>
                      <a:pt x="101052" y="51111"/>
                      <a:pt x="101052" y="51111"/>
                    </a:cubicBezTo>
                    <a:cubicBezTo>
                      <a:pt x="101052" y="2222"/>
                      <a:pt x="101052" y="2222"/>
                      <a:pt x="101052" y="2222"/>
                    </a:cubicBezTo>
                    <a:cubicBezTo>
                      <a:pt x="101052" y="1111"/>
                      <a:pt x="107368" y="0"/>
                      <a:pt x="110526" y="0"/>
                    </a:cubicBezTo>
                    <a:cubicBezTo>
                      <a:pt x="110526" y="0"/>
                      <a:pt x="110526" y="0"/>
                      <a:pt x="110526" y="0"/>
                    </a:cubicBezTo>
                    <a:cubicBezTo>
                      <a:pt x="113684" y="0"/>
                      <a:pt x="120000" y="1111"/>
                      <a:pt x="120000" y="2222"/>
                    </a:cubicBezTo>
                    <a:cubicBezTo>
                      <a:pt x="120000" y="2222"/>
                      <a:pt x="120000" y="2222"/>
                      <a:pt x="120000" y="2222"/>
                    </a:cubicBezTo>
                    <a:cubicBezTo>
                      <a:pt x="120000" y="52222"/>
                      <a:pt x="120000" y="52222"/>
                      <a:pt x="120000" y="52222"/>
                    </a:cubicBezTo>
                    <a:cubicBezTo>
                      <a:pt x="116842" y="53333"/>
                      <a:pt x="116842" y="53333"/>
                      <a:pt x="116842" y="53333"/>
                    </a:cubicBezTo>
                    <a:cubicBezTo>
                      <a:pt x="15789" y="118888"/>
                      <a:pt x="15789" y="118888"/>
                      <a:pt x="15789" y="118888"/>
                    </a:cubicBezTo>
                    <a:cubicBezTo>
                      <a:pt x="15789" y="120000"/>
                      <a:pt x="12631" y="120000"/>
                      <a:pt x="9473" y="120000"/>
                    </a:cubicBezTo>
                    <a:cubicBezTo>
                      <a:pt x="9473" y="120000"/>
                      <a:pt x="9473" y="120000"/>
                      <a:pt x="9473" y="120000"/>
                    </a:cubicBezTo>
                    <a:cubicBezTo>
                      <a:pt x="9473" y="120000"/>
                      <a:pt x="6315" y="120000"/>
                      <a:pt x="6315" y="120000"/>
                    </a:cubicBezTo>
                    <a:close/>
                  </a:path>
                </a:pathLst>
              </a:cu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44" name="Shape 412">
                <a:extLst>
                  <a:ext uri="{FF2B5EF4-FFF2-40B4-BE49-F238E27FC236}">
                    <a16:creationId xmlns:a16="http://schemas.microsoft.com/office/drawing/2014/main" id="{128F4CEC-604B-4687-8C76-90D946E41F14}"/>
                  </a:ext>
                </a:extLst>
              </p:cNvPr>
              <p:cNvSpPr/>
              <p:nvPr/>
            </p:nvSpPr>
            <p:spPr>
              <a:xfrm>
                <a:off x="3254375" y="2352675"/>
                <a:ext cx="125400" cy="198300"/>
              </a:xfrm>
              <a:custGeom>
                <a:avLst/>
                <a:gdLst/>
                <a:ahLst/>
                <a:cxnLst/>
                <a:rect l="0" t="0" r="0" b="0"/>
                <a:pathLst>
                  <a:path w="120000" h="120000" extrusionOk="0">
                    <a:moveTo>
                      <a:pt x="110909" y="120000"/>
                    </a:moveTo>
                    <a:cubicBezTo>
                      <a:pt x="1818" y="55922"/>
                      <a:pt x="1818" y="55922"/>
                      <a:pt x="1818" y="55922"/>
                    </a:cubicBezTo>
                    <a:cubicBezTo>
                      <a:pt x="0" y="55922"/>
                      <a:pt x="0" y="54757"/>
                      <a:pt x="0" y="53592"/>
                    </a:cubicBezTo>
                    <a:cubicBezTo>
                      <a:pt x="0" y="53592"/>
                      <a:pt x="0" y="53592"/>
                      <a:pt x="0" y="53592"/>
                    </a:cubicBezTo>
                    <a:cubicBezTo>
                      <a:pt x="0" y="2330"/>
                      <a:pt x="0" y="2330"/>
                      <a:pt x="0" y="2330"/>
                    </a:cubicBezTo>
                    <a:cubicBezTo>
                      <a:pt x="0" y="1165"/>
                      <a:pt x="1818" y="0"/>
                      <a:pt x="3636" y="0"/>
                    </a:cubicBezTo>
                    <a:cubicBezTo>
                      <a:pt x="3636" y="0"/>
                      <a:pt x="3636" y="0"/>
                      <a:pt x="3636" y="0"/>
                    </a:cubicBezTo>
                    <a:cubicBezTo>
                      <a:pt x="7272" y="0"/>
                      <a:pt x="9090" y="1165"/>
                      <a:pt x="9090" y="2330"/>
                    </a:cubicBezTo>
                    <a:cubicBezTo>
                      <a:pt x="9090" y="2330"/>
                      <a:pt x="9090" y="2330"/>
                      <a:pt x="9090" y="2330"/>
                    </a:cubicBezTo>
                    <a:cubicBezTo>
                      <a:pt x="9090" y="52427"/>
                      <a:pt x="9090" y="52427"/>
                      <a:pt x="9090" y="52427"/>
                    </a:cubicBezTo>
                    <a:cubicBezTo>
                      <a:pt x="116363" y="115339"/>
                      <a:pt x="116363" y="115339"/>
                      <a:pt x="116363" y="115339"/>
                    </a:cubicBezTo>
                    <a:cubicBezTo>
                      <a:pt x="118181" y="116504"/>
                      <a:pt x="120000" y="117669"/>
                      <a:pt x="118181" y="118834"/>
                    </a:cubicBezTo>
                    <a:cubicBezTo>
                      <a:pt x="118181" y="118834"/>
                      <a:pt x="118181" y="118834"/>
                      <a:pt x="118181" y="118834"/>
                    </a:cubicBezTo>
                    <a:cubicBezTo>
                      <a:pt x="116363" y="120000"/>
                      <a:pt x="114545" y="120000"/>
                      <a:pt x="114545" y="120000"/>
                    </a:cubicBezTo>
                    <a:cubicBezTo>
                      <a:pt x="114545" y="120000"/>
                      <a:pt x="114545" y="120000"/>
                      <a:pt x="114545" y="120000"/>
                    </a:cubicBezTo>
                    <a:cubicBezTo>
                      <a:pt x="112727" y="120000"/>
                      <a:pt x="110909" y="120000"/>
                      <a:pt x="110909" y="120000"/>
                    </a:cubicBezTo>
                    <a:close/>
                  </a:path>
                </a:pathLst>
              </a:cu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45" name="Shape 413">
                <a:extLst>
                  <a:ext uri="{FF2B5EF4-FFF2-40B4-BE49-F238E27FC236}">
                    <a16:creationId xmlns:a16="http://schemas.microsoft.com/office/drawing/2014/main" id="{2D3708C1-8721-4E01-8208-EA1EF0EEF67E}"/>
                  </a:ext>
                </a:extLst>
              </p:cNvPr>
              <p:cNvSpPr/>
              <p:nvPr/>
            </p:nvSpPr>
            <p:spPr>
              <a:xfrm>
                <a:off x="3254375" y="2352675"/>
                <a:ext cx="71400" cy="207900"/>
              </a:xfrm>
              <a:custGeom>
                <a:avLst/>
                <a:gdLst/>
                <a:ahLst/>
                <a:cxnLst/>
                <a:rect l="0" t="0" r="0" b="0"/>
                <a:pathLst>
                  <a:path w="120000" h="120000" extrusionOk="0">
                    <a:moveTo>
                      <a:pt x="103783" y="118888"/>
                    </a:moveTo>
                    <a:cubicBezTo>
                      <a:pt x="0" y="53333"/>
                      <a:pt x="0" y="53333"/>
                      <a:pt x="0" y="53333"/>
                    </a:cubicBezTo>
                    <a:cubicBezTo>
                      <a:pt x="0" y="51111"/>
                      <a:pt x="0" y="51111"/>
                      <a:pt x="0" y="51111"/>
                    </a:cubicBezTo>
                    <a:cubicBezTo>
                      <a:pt x="0" y="2222"/>
                      <a:pt x="0" y="2222"/>
                      <a:pt x="0" y="2222"/>
                    </a:cubicBezTo>
                    <a:cubicBezTo>
                      <a:pt x="0" y="2222"/>
                      <a:pt x="0" y="2222"/>
                      <a:pt x="0" y="2222"/>
                    </a:cubicBezTo>
                    <a:cubicBezTo>
                      <a:pt x="0" y="1111"/>
                      <a:pt x="3243" y="0"/>
                      <a:pt x="6486" y="0"/>
                    </a:cubicBezTo>
                    <a:cubicBezTo>
                      <a:pt x="6486" y="0"/>
                      <a:pt x="6486" y="0"/>
                      <a:pt x="6486" y="0"/>
                    </a:cubicBezTo>
                    <a:cubicBezTo>
                      <a:pt x="12972" y="0"/>
                      <a:pt x="16216" y="1111"/>
                      <a:pt x="16216" y="2222"/>
                    </a:cubicBezTo>
                    <a:cubicBezTo>
                      <a:pt x="16216" y="2222"/>
                      <a:pt x="16216" y="2222"/>
                      <a:pt x="16216" y="2222"/>
                    </a:cubicBezTo>
                    <a:cubicBezTo>
                      <a:pt x="16216" y="51111"/>
                      <a:pt x="16216" y="51111"/>
                      <a:pt x="16216" y="51111"/>
                    </a:cubicBezTo>
                    <a:cubicBezTo>
                      <a:pt x="116756" y="115555"/>
                      <a:pt x="116756" y="115555"/>
                      <a:pt x="116756" y="115555"/>
                    </a:cubicBezTo>
                    <a:cubicBezTo>
                      <a:pt x="120000" y="117777"/>
                      <a:pt x="120000" y="118888"/>
                      <a:pt x="113513" y="120000"/>
                    </a:cubicBezTo>
                    <a:cubicBezTo>
                      <a:pt x="113513" y="120000"/>
                      <a:pt x="113513" y="120000"/>
                      <a:pt x="113513" y="120000"/>
                    </a:cubicBezTo>
                    <a:cubicBezTo>
                      <a:pt x="113513" y="120000"/>
                      <a:pt x="113513" y="120000"/>
                      <a:pt x="110270" y="120000"/>
                    </a:cubicBezTo>
                    <a:cubicBezTo>
                      <a:pt x="110270" y="120000"/>
                      <a:pt x="110270" y="120000"/>
                      <a:pt x="110270" y="120000"/>
                    </a:cubicBezTo>
                    <a:cubicBezTo>
                      <a:pt x="107027" y="120000"/>
                      <a:pt x="103783" y="120000"/>
                      <a:pt x="103783" y="118888"/>
                    </a:cubicBezTo>
                    <a:close/>
                  </a:path>
                </a:pathLst>
              </a:cu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46" name="Shape 414">
                <a:extLst>
                  <a:ext uri="{FF2B5EF4-FFF2-40B4-BE49-F238E27FC236}">
                    <a16:creationId xmlns:a16="http://schemas.microsoft.com/office/drawing/2014/main" id="{316C6140-21AC-48C8-A38D-2BB330D81589}"/>
                  </a:ext>
                </a:extLst>
              </p:cNvPr>
              <p:cNvSpPr/>
              <p:nvPr/>
            </p:nvSpPr>
            <p:spPr>
              <a:xfrm>
                <a:off x="3236913" y="2292350"/>
                <a:ext cx="9600" cy="168300"/>
              </a:xfrm>
              <a:custGeom>
                <a:avLst/>
                <a:gdLst/>
                <a:ahLst/>
                <a:cxnLst/>
                <a:rect l="0" t="0" r="0" b="0"/>
                <a:pathLst>
                  <a:path w="120000" h="120000" extrusionOk="0">
                    <a:moveTo>
                      <a:pt x="0" y="117272"/>
                    </a:moveTo>
                    <a:cubicBezTo>
                      <a:pt x="0" y="4090"/>
                      <a:pt x="0" y="4090"/>
                      <a:pt x="0" y="4090"/>
                    </a:cubicBezTo>
                    <a:cubicBezTo>
                      <a:pt x="0" y="2727"/>
                      <a:pt x="24000" y="0"/>
                      <a:pt x="72000" y="0"/>
                    </a:cubicBezTo>
                    <a:cubicBezTo>
                      <a:pt x="72000" y="0"/>
                      <a:pt x="72000" y="0"/>
                      <a:pt x="72000" y="0"/>
                    </a:cubicBezTo>
                    <a:cubicBezTo>
                      <a:pt x="96000" y="0"/>
                      <a:pt x="120000" y="2727"/>
                      <a:pt x="120000" y="4090"/>
                    </a:cubicBezTo>
                    <a:cubicBezTo>
                      <a:pt x="120000" y="4090"/>
                      <a:pt x="120000" y="4090"/>
                      <a:pt x="120000" y="4090"/>
                    </a:cubicBezTo>
                    <a:cubicBezTo>
                      <a:pt x="120000" y="117272"/>
                      <a:pt x="120000" y="117272"/>
                      <a:pt x="120000" y="117272"/>
                    </a:cubicBezTo>
                    <a:cubicBezTo>
                      <a:pt x="120000" y="118636"/>
                      <a:pt x="96000" y="120000"/>
                      <a:pt x="72000" y="120000"/>
                    </a:cubicBezTo>
                    <a:cubicBezTo>
                      <a:pt x="72000" y="120000"/>
                      <a:pt x="72000" y="120000"/>
                      <a:pt x="72000" y="120000"/>
                    </a:cubicBezTo>
                    <a:cubicBezTo>
                      <a:pt x="24000" y="120000"/>
                      <a:pt x="0" y="118636"/>
                      <a:pt x="0" y="117272"/>
                    </a:cubicBezTo>
                    <a:close/>
                  </a:path>
                </a:pathLst>
              </a:cu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47" name="Shape 415">
                <a:extLst>
                  <a:ext uri="{FF2B5EF4-FFF2-40B4-BE49-F238E27FC236}">
                    <a16:creationId xmlns:a16="http://schemas.microsoft.com/office/drawing/2014/main" id="{43CEFD36-F1A8-465F-85BF-C9F8D9AF4826}"/>
                  </a:ext>
                </a:extLst>
              </p:cNvPr>
              <p:cNvSpPr/>
              <p:nvPr/>
            </p:nvSpPr>
            <p:spPr>
              <a:xfrm>
                <a:off x="3243263" y="2297113"/>
                <a:ext cx="68400" cy="41400"/>
              </a:xfrm>
              <a:prstGeom prst="rect">
                <a:avLst/>
              </a:pr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sp>
            <p:nvSpPr>
              <p:cNvPr id="48" name="Shape 416">
                <a:extLst>
                  <a:ext uri="{FF2B5EF4-FFF2-40B4-BE49-F238E27FC236}">
                    <a16:creationId xmlns:a16="http://schemas.microsoft.com/office/drawing/2014/main" id="{AA361EDF-91B9-4E02-8D25-FA704DABED3D}"/>
                  </a:ext>
                </a:extLst>
              </p:cNvPr>
              <p:cNvSpPr/>
              <p:nvPr/>
            </p:nvSpPr>
            <p:spPr>
              <a:xfrm>
                <a:off x="3238500" y="2295525"/>
                <a:ext cx="74700" cy="44400"/>
              </a:xfrm>
              <a:custGeom>
                <a:avLst/>
                <a:gdLst/>
                <a:ahLst/>
                <a:cxnLst/>
                <a:rect l="0" t="0" r="0" b="0"/>
                <a:pathLst>
                  <a:path w="120000" h="120000" extrusionOk="0">
                    <a:moveTo>
                      <a:pt x="6153" y="120000"/>
                    </a:moveTo>
                    <a:cubicBezTo>
                      <a:pt x="3076" y="120000"/>
                      <a:pt x="3076" y="120000"/>
                      <a:pt x="3076" y="114782"/>
                    </a:cubicBezTo>
                    <a:cubicBezTo>
                      <a:pt x="3076" y="114782"/>
                      <a:pt x="3076" y="114782"/>
                      <a:pt x="3076" y="114782"/>
                    </a:cubicBezTo>
                    <a:cubicBezTo>
                      <a:pt x="0" y="114782"/>
                      <a:pt x="0" y="114782"/>
                      <a:pt x="0" y="114782"/>
                    </a:cubicBezTo>
                    <a:cubicBezTo>
                      <a:pt x="0" y="114782"/>
                      <a:pt x="0" y="114782"/>
                      <a:pt x="0" y="114782"/>
                    </a:cubicBezTo>
                    <a:cubicBezTo>
                      <a:pt x="0" y="5217"/>
                      <a:pt x="0" y="5217"/>
                      <a:pt x="0" y="5217"/>
                    </a:cubicBezTo>
                    <a:cubicBezTo>
                      <a:pt x="0" y="5217"/>
                      <a:pt x="0" y="0"/>
                      <a:pt x="3076" y="0"/>
                    </a:cubicBezTo>
                    <a:cubicBezTo>
                      <a:pt x="3076" y="0"/>
                      <a:pt x="3076" y="0"/>
                      <a:pt x="3076" y="0"/>
                    </a:cubicBezTo>
                    <a:cubicBezTo>
                      <a:pt x="3076" y="0"/>
                      <a:pt x="3076" y="0"/>
                      <a:pt x="6153" y="0"/>
                    </a:cubicBezTo>
                    <a:cubicBezTo>
                      <a:pt x="6153" y="0"/>
                      <a:pt x="6153" y="0"/>
                      <a:pt x="6153" y="0"/>
                    </a:cubicBezTo>
                    <a:cubicBezTo>
                      <a:pt x="116923" y="0"/>
                      <a:pt x="116923" y="0"/>
                      <a:pt x="116923" y="0"/>
                    </a:cubicBezTo>
                    <a:cubicBezTo>
                      <a:pt x="116923" y="0"/>
                      <a:pt x="120000" y="0"/>
                      <a:pt x="120000" y="0"/>
                    </a:cubicBezTo>
                    <a:cubicBezTo>
                      <a:pt x="120000" y="0"/>
                      <a:pt x="120000" y="0"/>
                      <a:pt x="120000" y="0"/>
                    </a:cubicBezTo>
                    <a:cubicBezTo>
                      <a:pt x="120000" y="0"/>
                      <a:pt x="120000" y="5217"/>
                      <a:pt x="120000" y="5217"/>
                    </a:cubicBezTo>
                    <a:cubicBezTo>
                      <a:pt x="120000" y="5217"/>
                      <a:pt x="120000" y="5217"/>
                      <a:pt x="120000" y="5217"/>
                    </a:cubicBezTo>
                    <a:cubicBezTo>
                      <a:pt x="120000" y="114782"/>
                      <a:pt x="120000" y="114782"/>
                      <a:pt x="120000" y="114782"/>
                    </a:cubicBezTo>
                    <a:cubicBezTo>
                      <a:pt x="120000" y="114782"/>
                      <a:pt x="120000" y="114782"/>
                      <a:pt x="120000" y="114782"/>
                    </a:cubicBezTo>
                    <a:cubicBezTo>
                      <a:pt x="120000" y="114782"/>
                      <a:pt x="120000" y="114782"/>
                      <a:pt x="120000" y="114782"/>
                    </a:cubicBezTo>
                    <a:cubicBezTo>
                      <a:pt x="120000" y="120000"/>
                      <a:pt x="116923" y="120000"/>
                      <a:pt x="116923" y="120000"/>
                    </a:cubicBezTo>
                    <a:cubicBezTo>
                      <a:pt x="116923" y="120000"/>
                      <a:pt x="116923" y="120000"/>
                      <a:pt x="116923" y="120000"/>
                    </a:cubicBezTo>
                    <a:cubicBezTo>
                      <a:pt x="6153" y="120000"/>
                      <a:pt x="6153" y="120000"/>
                      <a:pt x="6153" y="120000"/>
                    </a:cubicBezTo>
                    <a:close/>
                    <a:moveTo>
                      <a:pt x="116923" y="114782"/>
                    </a:moveTo>
                    <a:cubicBezTo>
                      <a:pt x="116923" y="104347"/>
                      <a:pt x="116923" y="104347"/>
                      <a:pt x="116923" y="104347"/>
                    </a:cubicBezTo>
                    <a:cubicBezTo>
                      <a:pt x="116923" y="114782"/>
                      <a:pt x="116923" y="114782"/>
                      <a:pt x="116923" y="114782"/>
                    </a:cubicBezTo>
                    <a:close/>
                    <a:moveTo>
                      <a:pt x="9230" y="104347"/>
                    </a:moveTo>
                    <a:cubicBezTo>
                      <a:pt x="113846" y="104347"/>
                      <a:pt x="113846" y="104347"/>
                      <a:pt x="113846" y="104347"/>
                    </a:cubicBezTo>
                    <a:cubicBezTo>
                      <a:pt x="113846" y="10434"/>
                      <a:pt x="113846" y="10434"/>
                      <a:pt x="113846" y="10434"/>
                    </a:cubicBezTo>
                    <a:cubicBezTo>
                      <a:pt x="9230" y="10434"/>
                      <a:pt x="9230" y="10434"/>
                      <a:pt x="9230" y="10434"/>
                    </a:cubicBezTo>
                    <a:cubicBezTo>
                      <a:pt x="9230" y="104347"/>
                      <a:pt x="9230" y="104347"/>
                      <a:pt x="9230" y="104347"/>
                    </a:cubicBezTo>
                    <a:close/>
                  </a:path>
                </a:pathLst>
              </a:custGeom>
              <a:solidFill>
                <a:srgbClr val="3F3F3F"/>
              </a:solidFill>
              <a:ln>
                <a:noFill/>
              </a:ln>
            </p:spPr>
            <p:txBody>
              <a:bodyPr wrap="square" lIns="100800" tIns="50386" rIns="100800" bIns="50386" anchor="t" anchorCtr="0">
                <a:noAutofit/>
              </a:bodyPr>
              <a:lstStyle/>
              <a:p>
                <a:pPr>
                  <a:buSzPct val="25000"/>
                </a:pPr>
                <a:endParaRPr sz="1985">
                  <a:solidFill>
                    <a:srgbClr val="3F3F3F"/>
                  </a:solidFill>
                  <a:latin typeface="Arial"/>
                  <a:ea typeface="Arial"/>
                  <a:cs typeface="Arial"/>
                  <a:sym typeface="Arial"/>
                </a:endParaRPr>
              </a:p>
            </p:txBody>
          </p:sp>
        </p:grpSp>
      </p:grpSp>
      <p:grpSp>
        <p:nvGrpSpPr>
          <p:cNvPr id="51" name="Group 50">
            <a:extLst>
              <a:ext uri="{FF2B5EF4-FFF2-40B4-BE49-F238E27FC236}">
                <a16:creationId xmlns:a16="http://schemas.microsoft.com/office/drawing/2014/main" id="{A0411165-4AF0-4552-BD18-8B2293548406}"/>
              </a:ext>
            </a:extLst>
          </p:cNvPr>
          <p:cNvGrpSpPr/>
          <p:nvPr/>
        </p:nvGrpSpPr>
        <p:grpSpPr>
          <a:xfrm>
            <a:off x="3426409" y="5313994"/>
            <a:ext cx="476519" cy="476519"/>
            <a:chOff x="2849342" y="4664807"/>
            <a:chExt cx="476519" cy="476519"/>
          </a:xfrm>
        </p:grpSpPr>
        <p:sp>
          <p:nvSpPr>
            <p:cNvPr id="52" name="Oval 51">
              <a:extLst>
                <a:ext uri="{FF2B5EF4-FFF2-40B4-BE49-F238E27FC236}">
                  <a16:creationId xmlns:a16="http://schemas.microsoft.com/office/drawing/2014/main" id="{0785A358-84CF-42F9-A338-DAF802CE230A}"/>
                </a:ext>
              </a:extLst>
            </p:cNvPr>
            <p:cNvSpPr/>
            <p:nvPr/>
          </p:nvSpPr>
          <p:spPr>
            <a:xfrm>
              <a:off x="2849342" y="4664807"/>
              <a:ext cx="476519" cy="4765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a:solidFill>
                  <a:schemeClr val="tx1"/>
                </a:solidFill>
              </a:endParaRPr>
            </a:p>
          </p:txBody>
        </p:sp>
        <p:pic>
          <p:nvPicPr>
            <p:cNvPr id="53" name="Picture 59" descr="A close up of a logo&#10;&#10;Description generated with very high confidence">
              <a:extLst>
                <a:ext uri="{FF2B5EF4-FFF2-40B4-BE49-F238E27FC236}">
                  <a16:creationId xmlns:a16="http://schemas.microsoft.com/office/drawing/2014/main" id="{6C152C47-03BC-4340-B976-1EF958F5E475}"/>
                </a:ext>
              </a:extLst>
            </p:cNvPr>
            <p:cNvPicPr>
              <a:picLocks noChangeAspect="1"/>
            </p:cNvPicPr>
            <p:nvPr/>
          </p:nvPicPr>
          <p:blipFill>
            <a:blip r:embed="rId3"/>
            <a:stretch>
              <a:fillRect/>
            </a:stretch>
          </p:blipFill>
          <p:spPr>
            <a:xfrm>
              <a:off x="2965463" y="4738096"/>
              <a:ext cx="244276" cy="350386"/>
            </a:xfrm>
            <a:prstGeom prst="rect">
              <a:avLst/>
            </a:prstGeom>
          </p:spPr>
        </p:pic>
      </p:grpSp>
      <p:grpSp>
        <p:nvGrpSpPr>
          <p:cNvPr id="54" name="Group 53">
            <a:extLst>
              <a:ext uri="{FF2B5EF4-FFF2-40B4-BE49-F238E27FC236}">
                <a16:creationId xmlns:a16="http://schemas.microsoft.com/office/drawing/2014/main" id="{19556804-CEF5-4CB4-9C1C-CC706BBCAB66}"/>
              </a:ext>
            </a:extLst>
          </p:cNvPr>
          <p:cNvGrpSpPr/>
          <p:nvPr/>
        </p:nvGrpSpPr>
        <p:grpSpPr>
          <a:xfrm>
            <a:off x="6282585" y="5484123"/>
            <a:ext cx="476519" cy="476519"/>
            <a:chOff x="3836209" y="4510261"/>
            <a:chExt cx="476519" cy="476519"/>
          </a:xfrm>
        </p:grpSpPr>
        <p:sp>
          <p:nvSpPr>
            <p:cNvPr id="55" name="Oval 54">
              <a:extLst>
                <a:ext uri="{FF2B5EF4-FFF2-40B4-BE49-F238E27FC236}">
                  <a16:creationId xmlns:a16="http://schemas.microsoft.com/office/drawing/2014/main" id="{555265A0-B1A8-4B71-B6C4-62E1291F3D9D}"/>
                </a:ext>
              </a:extLst>
            </p:cNvPr>
            <p:cNvSpPr/>
            <p:nvPr/>
          </p:nvSpPr>
          <p:spPr>
            <a:xfrm>
              <a:off x="3836209" y="4510261"/>
              <a:ext cx="476519" cy="4765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a:solidFill>
                  <a:schemeClr val="tx1"/>
                </a:solidFill>
              </a:endParaRPr>
            </a:p>
          </p:txBody>
        </p:sp>
        <p:pic>
          <p:nvPicPr>
            <p:cNvPr id="56" name="Picture 59" descr="A close up of a logo&#10;&#10;Description generated with very high confidence">
              <a:extLst>
                <a:ext uri="{FF2B5EF4-FFF2-40B4-BE49-F238E27FC236}">
                  <a16:creationId xmlns:a16="http://schemas.microsoft.com/office/drawing/2014/main" id="{89B5CEA7-7627-46CE-B021-0D64F7E8E555}"/>
                </a:ext>
              </a:extLst>
            </p:cNvPr>
            <p:cNvPicPr>
              <a:picLocks noChangeAspect="1"/>
            </p:cNvPicPr>
            <p:nvPr/>
          </p:nvPicPr>
          <p:blipFill>
            <a:blip r:embed="rId3"/>
            <a:stretch>
              <a:fillRect/>
            </a:stretch>
          </p:blipFill>
          <p:spPr>
            <a:xfrm>
              <a:off x="3952330" y="4573327"/>
              <a:ext cx="244276" cy="350386"/>
            </a:xfrm>
            <a:prstGeom prst="rect">
              <a:avLst/>
            </a:prstGeom>
          </p:spPr>
        </p:pic>
      </p:grpSp>
      <p:grpSp>
        <p:nvGrpSpPr>
          <p:cNvPr id="57" name="Group 56">
            <a:extLst>
              <a:ext uri="{FF2B5EF4-FFF2-40B4-BE49-F238E27FC236}">
                <a16:creationId xmlns:a16="http://schemas.microsoft.com/office/drawing/2014/main" id="{43677CEC-A196-4062-8B2E-7F32C36FCC3A}"/>
              </a:ext>
            </a:extLst>
          </p:cNvPr>
          <p:cNvGrpSpPr/>
          <p:nvPr/>
        </p:nvGrpSpPr>
        <p:grpSpPr>
          <a:xfrm>
            <a:off x="7034352" y="6141589"/>
            <a:ext cx="476519" cy="476519"/>
            <a:chOff x="4861163" y="4572978"/>
            <a:chExt cx="476519" cy="476519"/>
          </a:xfrm>
        </p:grpSpPr>
        <p:sp>
          <p:nvSpPr>
            <p:cNvPr id="58" name="Oval 57">
              <a:extLst>
                <a:ext uri="{FF2B5EF4-FFF2-40B4-BE49-F238E27FC236}">
                  <a16:creationId xmlns:a16="http://schemas.microsoft.com/office/drawing/2014/main" id="{05BBE40E-5B30-4AE6-9338-032430F89D39}"/>
                </a:ext>
              </a:extLst>
            </p:cNvPr>
            <p:cNvSpPr/>
            <p:nvPr/>
          </p:nvSpPr>
          <p:spPr>
            <a:xfrm>
              <a:off x="4861163" y="4572978"/>
              <a:ext cx="476519" cy="4765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a:solidFill>
                  <a:schemeClr val="tx1"/>
                </a:solidFill>
              </a:endParaRPr>
            </a:p>
          </p:txBody>
        </p:sp>
        <p:pic>
          <p:nvPicPr>
            <p:cNvPr id="59" name="Picture 58">
              <a:extLst>
                <a:ext uri="{FF2B5EF4-FFF2-40B4-BE49-F238E27FC236}">
                  <a16:creationId xmlns:a16="http://schemas.microsoft.com/office/drawing/2014/main" id="{E0407046-0C91-4063-A742-67BE32938830}"/>
                </a:ext>
              </a:extLst>
            </p:cNvPr>
            <p:cNvPicPr>
              <a:picLocks noChangeAspect="1"/>
            </p:cNvPicPr>
            <p:nvPr/>
          </p:nvPicPr>
          <p:blipFill>
            <a:blip r:embed="rId4"/>
            <a:stretch>
              <a:fillRect/>
            </a:stretch>
          </p:blipFill>
          <p:spPr>
            <a:xfrm>
              <a:off x="5014586" y="4635694"/>
              <a:ext cx="228969" cy="351086"/>
            </a:xfrm>
            <a:prstGeom prst="rect">
              <a:avLst/>
            </a:prstGeom>
          </p:spPr>
        </p:pic>
      </p:grpSp>
      <p:grpSp>
        <p:nvGrpSpPr>
          <p:cNvPr id="60" name="Group 59">
            <a:extLst>
              <a:ext uri="{FF2B5EF4-FFF2-40B4-BE49-F238E27FC236}">
                <a16:creationId xmlns:a16="http://schemas.microsoft.com/office/drawing/2014/main" id="{CDBE5B52-95BC-4DBF-8152-5E9EAC5565AA}"/>
              </a:ext>
            </a:extLst>
          </p:cNvPr>
          <p:cNvGrpSpPr/>
          <p:nvPr/>
        </p:nvGrpSpPr>
        <p:grpSpPr>
          <a:xfrm>
            <a:off x="2780251" y="6461791"/>
            <a:ext cx="476519" cy="476519"/>
            <a:chOff x="1236370" y="4958366"/>
            <a:chExt cx="476519" cy="476519"/>
          </a:xfrm>
        </p:grpSpPr>
        <p:sp>
          <p:nvSpPr>
            <p:cNvPr id="61" name="Oval 60">
              <a:extLst>
                <a:ext uri="{FF2B5EF4-FFF2-40B4-BE49-F238E27FC236}">
                  <a16:creationId xmlns:a16="http://schemas.microsoft.com/office/drawing/2014/main" id="{47391213-6DE9-4A1C-939E-8779A2F136CC}"/>
                </a:ext>
              </a:extLst>
            </p:cNvPr>
            <p:cNvSpPr/>
            <p:nvPr/>
          </p:nvSpPr>
          <p:spPr>
            <a:xfrm>
              <a:off x="1236370" y="4958366"/>
              <a:ext cx="476519" cy="4765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a:solidFill>
                  <a:schemeClr val="tx1"/>
                </a:solidFill>
              </a:endParaRPr>
            </a:p>
          </p:txBody>
        </p:sp>
        <p:pic>
          <p:nvPicPr>
            <p:cNvPr id="62" name="Picture 61">
              <a:extLst>
                <a:ext uri="{FF2B5EF4-FFF2-40B4-BE49-F238E27FC236}">
                  <a16:creationId xmlns:a16="http://schemas.microsoft.com/office/drawing/2014/main" id="{D2131575-6A80-4135-ACF4-982969492D78}"/>
                </a:ext>
              </a:extLst>
            </p:cNvPr>
            <p:cNvPicPr>
              <a:picLocks noChangeAspect="1"/>
            </p:cNvPicPr>
            <p:nvPr/>
          </p:nvPicPr>
          <p:blipFill>
            <a:blip r:embed="rId5"/>
            <a:stretch>
              <a:fillRect/>
            </a:stretch>
          </p:blipFill>
          <p:spPr>
            <a:xfrm>
              <a:off x="1362080" y="5049497"/>
              <a:ext cx="258717" cy="328016"/>
            </a:xfrm>
            <a:prstGeom prst="rect">
              <a:avLst/>
            </a:prstGeom>
          </p:spPr>
        </p:pic>
      </p:grpSp>
      <p:grpSp>
        <p:nvGrpSpPr>
          <p:cNvPr id="63" name="Group 62">
            <a:extLst>
              <a:ext uri="{FF2B5EF4-FFF2-40B4-BE49-F238E27FC236}">
                <a16:creationId xmlns:a16="http://schemas.microsoft.com/office/drawing/2014/main" id="{E193CF47-663D-4B33-A988-62BFB7592EBF}"/>
              </a:ext>
            </a:extLst>
          </p:cNvPr>
          <p:cNvGrpSpPr/>
          <p:nvPr/>
        </p:nvGrpSpPr>
        <p:grpSpPr>
          <a:xfrm>
            <a:off x="5482310" y="5191903"/>
            <a:ext cx="476519" cy="476519"/>
            <a:chOff x="3836209" y="4510261"/>
            <a:chExt cx="476519" cy="476519"/>
          </a:xfrm>
        </p:grpSpPr>
        <p:sp>
          <p:nvSpPr>
            <p:cNvPr id="64" name="Oval 63">
              <a:extLst>
                <a:ext uri="{FF2B5EF4-FFF2-40B4-BE49-F238E27FC236}">
                  <a16:creationId xmlns:a16="http://schemas.microsoft.com/office/drawing/2014/main" id="{23BBB41B-3DC7-4128-BBC2-967D60CFDEAC}"/>
                </a:ext>
              </a:extLst>
            </p:cNvPr>
            <p:cNvSpPr/>
            <p:nvPr/>
          </p:nvSpPr>
          <p:spPr>
            <a:xfrm>
              <a:off x="3836209" y="4510261"/>
              <a:ext cx="476519" cy="4765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a:solidFill>
                  <a:schemeClr val="tx1"/>
                </a:solidFill>
              </a:endParaRPr>
            </a:p>
          </p:txBody>
        </p:sp>
        <p:pic>
          <p:nvPicPr>
            <p:cNvPr id="65" name="Picture 59" descr="A close up of a logo&#10;&#10;Description generated with very high confidence">
              <a:extLst>
                <a:ext uri="{FF2B5EF4-FFF2-40B4-BE49-F238E27FC236}">
                  <a16:creationId xmlns:a16="http://schemas.microsoft.com/office/drawing/2014/main" id="{8B8FF66F-010D-4D2F-990C-FAF1DD5067A7}"/>
                </a:ext>
              </a:extLst>
            </p:cNvPr>
            <p:cNvPicPr>
              <a:picLocks noChangeAspect="1"/>
            </p:cNvPicPr>
            <p:nvPr/>
          </p:nvPicPr>
          <p:blipFill>
            <a:blip r:embed="rId3"/>
            <a:stretch>
              <a:fillRect/>
            </a:stretch>
          </p:blipFill>
          <p:spPr>
            <a:xfrm>
              <a:off x="3952330" y="4573327"/>
              <a:ext cx="244276" cy="350386"/>
            </a:xfrm>
            <a:prstGeom prst="rect">
              <a:avLst/>
            </a:prstGeom>
          </p:spPr>
        </p:pic>
      </p:grpSp>
      <p:sp>
        <p:nvSpPr>
          <p:cNvPr id="80" name="Arrow: Pentagon 79">
            <a:extLst>
              <a:ext uri="{FF2B5EF4-FFF2-40B4-BE49-F238E27FC236}">
                <a16:creationId xmlns:a16="http://schemas.microsoft.com/office/drawing/2014/main" id="{A9BA0DBC-E8A2-498E-8C60-0AC567E5735A}"/>
              </a:ext>
            </a:extLst>
          </p:cNvPr>
          <p:cNvSpPr/>
          <p:nvPr/>
        </p:nvSpPr>
        <p:spPr>
          <a:xfrm>
            <a:off x="1562500" y="4569576"/>
            <a:ext cx="1541859" cy="640916"/>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72000" bIns="36000" rtlCol="0" anchor="ctr"/>
          <a:lstStyle/>
          <a:p>
            <a:pPr algn="ctr">
              <a:lnSpc>
                <a:spcPct val="110000"/>
              </a:lnSpc>
              <a:spcBef>
                <a:spcPts val="1000"/>
              </a:spcBef>
            </a:pPr>
            <a:endParaRPr lang="en-AU" sz="1000" b="1" dirty="0">
              <a:solidFill>
                <a:schemeClr val="tx1"/>
              </a:solidFill>
            </a:endParaRPr>
          </a:p>
        </p:txBody>
      </p:sp>
      <p:grpSp>
        <p:nvGrpSpPr>
          <p:cNvPr id="74" name="Group 73">
            <a:extLst>
              <a:ext uri="{FF2B5EF4-FFF2-40B4-BE49-F238E27FC236}">
                <a16:creationId xmlns:a16="http://schemas.microsoft.com/office/drawing/2014/main" id="{88CCDB2A-47EB-4945-A98E-7DDB08BBBA02}"/>
              </a:ext>
            </a:extLst>
          </p:cNvPr>
          <p:cNvGrpSpPr/>
          <p:nvPr/>
        </p:nvGrpSpPr>
        <p:grpSpPr>
          <a:xfrm>
            <a:off x="4442525" y="3986884"/>
            <a:ext cx="756000" cy="756000"/>
            <a:chOff x="8938863" y="4742559"/>
            <a:chExt cx="756000" cy="756000"/>
          </a:xfrm>
        </p:grpSpPr>
        <p:sp>
          <p:nvSpPr>
            <p:cNvPr id="71" name="Oval 70">
              <a:extLst>
                <a:ext uri="{FF2B5EF4-FFF2-40B4-BE49-F238E27FC236}">
                  <a16:creationId xmlns:a16="http://schemas.microsoft.com/office/drawing/2014/main" id="{052E2B74-5217-407D-A91B-BDF8ECAB7984}"/>
                </a:ext>
              </a:extLst>
            </p:cNvPr>
            <p:cNvSpPr/>
            <p:nvPr/>
          </p:nvSpPr>
          <p:spPr>
            <a:xfrm>
              <a:off x="8938863" y="4742559"/>
              <a:ext cx="756000" cy="756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dirty="0">
                <a:solidFill>
                  <a:schemeClr val="tx1"/>
                </a:solidFill>
              </a:endParaRPr>
            </a:p>
          </p:txBody>
        </p:sp>
        <p:pic>
          <p:nvPicPr>
            <p:cNvPr id="73" name="Picture 59" descr="A close up of a logo&#10;&#10;Description generated with very high confidence">
              <a:extLst>
                <a:ext uri="{FF2B5EF4-FFF2-40B4-BE49-F238E27FC236}">
                  <a16:creationId xmlns:a16="http://schemas.microsoft.com/office/drawing/2014/main" id="{604BA85F-F31A-4423-A0F0-3B7C0518CA9C}"/>
                </a:ext>
              </a:extLst>
            </p:cNvPr>
            <p:cNvPicPr>
              <a:picLocks noChangeAspect="1"/>
            </p:cNvPicPr>
            <p:nvPr/>
          </p:nvPicPr>
          <p:blipFill>
            <a:blip r:embed="rId3"/>
            <a:stretch>
              <a:fillRect/>
            </a:stretch>
          </p:blipFill>
          <p:spPr>
            <a:xfrm>
              <a:off x="9155124" y="4858319"/>
              <a:ext cx="345001" cy="494864"/>
            </a:xfrm>
            <a:prstGeom prst="rect">
              <a:avLst/>
            </a:prstGeom>
          </p:spPr>
        </p:pic>
      </p:grpSp>
      <p:grpSp>
        <p:nvGrpSpPr>
          <p:cNvPr id="102" name="Group 101">
            <a:extLst>
              <a:ext uri="{FF2B5EF4-FFF2-40B4-BE49-F238E27FC236}">
                <a16:creationId xmlns:a16="http://schemas.microsoft.com/office/drawing/2014/main" id="{788B0D29-5B9A-4F9B-8600-729F6C473F9F}"/>
              </a:ext>
            </a:extLst>
          </p:cNvPr>
          <p:cNvGrpSpPr/>
          <p:nvPr/>
        </p:nvGrpSpPr>
        <p:grpSpPr>
          <a:xfrm>
            <a:off x="7318142" y="4649345"/>
            <a:ext cx="476519" cy="476519"/>
            <a:chOff x="3836209" y="4510261"/>
            <a:chExt cx="476519" cy="476519"/>
          </a:xfrm>
        </p:grpSpPr>
        <p:sp>
          <p:nvSpPr>
            <p:cNvPr id="103" name="Oval 102">
              <a:extLst>
                <a:ext uri="{FF2B5EF4-FFF2-40B4-BE49-F238E27FC236}">
                  <a16:creationId xmlns:a16="http://schemas.microsoft.com/office/drawing/2014/main" id="{998A0F89-B2C0-4E3F-8648-0B816F79F462}"/>
                </a:ext>
              </a:extLst>
            </p:cNvPr>
            <p:cNvSpPr/>
            <p:nvPr/>
          </p:nvSpPr>
          <p:spPr>
            <a:xfrm>
              <a:off x="3836209" y="4510261"/>
              <a:ext cx="476519" cy="4765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a:solidFill>
                  <a:schemeClr val="tx1"/>
                </a:solidFill>
              </a:endParaRPr>
            </a:p>
          </p:txBody>
        </p:sp>
        <p:pic>
          <p:nvPicPr>
            <p:cNvPr id="104" name="Picture 59" descr="A close up of a logo&#10;&#10;Description generated with very high confidence">
              <a:extLst>
                <a:ext uri="{FF2B5EF4-FFF2-40B4-BE49-F238E27FC236}">
                  <a16:creationId xmlns:a16="http://schemas.microsoft.com/office/drawing/2014/main" id="{EE268366-6FD3-4773-BF5F-0082863A6F6A}"/>
                </a:ext>
              </a:extLst>
            </p:cNvPr>
            <p:cNvPicPr>
              <a:picLocks noChangeAspect="1"/>
            </p:cNvPicPr>
            <p:nvPr/>
          </p:nvPicPr>
          <p:blipFill>
            <a:blip r:embed="rId3"/>
            <a:stretch>
              <a:fillRect/>
            </a:stretch>
          </p:blipFill>
          <p:spPr>
            <a:xfrm>
              <a:off x="3952330" y="4573327"/>
              <a:ext cx="244276" cy="350386"/>
            </a:xfrm>
            <a:prstGeom prst="rect">
              <a:avLst/>
            </a:prstGeom>
          </p:spPr>
        </p:pic>
      </p:grpSp>
      <p:grpSp>
        <p:nvGrpSpPr>
          <p:cNvPr id="136" name="Group 135">
            <a:extLst>
              <a:ext uri="{FF2B5EF4-FFF2-40B4-BE49-F238E27FC236}">
                <a16:creationId xmlns:a16="http://schemas.microsoft.com/office/drawing/2014/main" id="{98A1EAF5-EBD4-491B-9FD7-109AB86DFDD5}"/>
              </a:ext>
            </a:extLst>
          </p:cNvPr>
          <p:cNvGrpSpPr/>
          <p:nvPr/>
        </p:nvGrpSpPr>
        <p:grpSpPr>
          <a:xfrm>
            <a:off x="4616237" y="5500926"/>
            <a:ext cx="476519" cy="476519"/>
            <a:chOff x="3836209" y="4510261"/>
            <a:chExt cx="476519" cy="476519"/>
          </a:xfrm>
        </p:grpSpPr>
        <p:sp>
          <p:nvSpPr>
            <p:cNvPr id="137" name="Oval 136">
              <a:extLst>
                <a:ext uri="{FF2B5EF4-FFF2-40B4-BE49-F238E27FC236}">
                  <a16:creationId xmlns:a16="http://schemas.microsoft.com/office/drawing/2014/main" id="{E58058EC-9346-4D92-873E-49177E8649ED}"/>
                </a:ext>
              </a:extLst>
            </p:cNvPr>
            <p:cNvSpPr/>
            <p:nvPr/>
          </p:nvSpPr>
          <p:spPr>
            <a:xfrm>
              <a:off x="3836209" y="4510261"/>
              <a:ext cx="476519" cy="4765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a:solidFill>
                  <a:schemeClr val="tx1"/>
                </a:solidFill>
              </a:endParaRPr>
            </a:p>
          </p:txBody>
        </p:sp>
        <p:pic>
          <p:nvPicPr>
            <p:cNvPr id="138" name="Picture 59" descr="A close up of a logo&#10;&#10;Description generated with very high confidence">
              <a:extLst>
                <a:ext uri="{FF2B5EF4-FFF2-40B4-BE49-F238E27FC236}">
                  <a16:creationId xmlns:a16="http://schemas.microsoft.com/office/drawing/2014/main" id="{1A35EA76-7E8B-4572-89E9-F4DE57D3FCD9}"/>
                </a:ext>
              </a:extLst>
            </p:cNvPr>
            <p:cNvPicPr>
              <a:picLocks noChangeAspect="1"/>
            </p:cNvPicPr>
            <p:nvPr/>
          </p:nvPicPr>
          <p:blipFill>
            <a:blip r:embed="rId3"/>
            <a:stretch>
              <a:fillRect/>
            </a:stretch>
          </p:blipFill>
          <p:spPr>
            <a:xfrm>
              <a:off x="3952330" y="4573327"/>
              <a:ext cx="244276" cy="350386"/>
            </a:xfrm>
            <a:prstGeom prst="rect">
              <a:avLst/>
            </a:prstGeom>
          </p:spPr>
        </p:pic>
      </p:grpSp>
      <p:sp>
        <p:nvSpPr>
          <p:cNvPr id="2" name="Title 1">
            <a:extLst>
              <a:ext uri="{FF2B5EF4-FFF2-40B4-BE49-F238E27FC236}">
                <a16:creationId xmlns:a16="http://schemas.microsoft.com/office/drawing/2014/main" id="{7EBB52AA-7595-4BB7-8392-0CA3E918B21F}"/>
              </a:ext>
            </a:extLst>
          </p:cNvPr>
          <p:cNvSpPr>
            <a:spLocks noGrp="1"/>
          </p:cNvSpPr>
          <p:nvPr>
            <p:ph type="title"/>
          </p:nvPr>
        </p:nvSpPr>
        <p:spPr>
          <a:xfrm>
            <a:off x="451061" y="1452731"/>
            <a:ext cx="9906297" cy="376484"/>
          </a:xfrm>
        </p:spPr>
        <p:txBody>
          <a:bodyPr/>
          <a:lstStyle/>
          <a:p>
            <a:r>
              <a:rPr lang="en-AU" sz="2300" dirty="0" smtClean="0">
                <a:solidFill>
                  <a:schemeClr val="accent5">
                    <a:lumMod val="50000"/>
                  </a:schemeClr>
                </a:solidFill>
              </a:rPr>
              <a:t>‘No </a:t>
            </a:r>
            <a:r>
              <a:rPr lang="en-AU" sz="2300" dirty="0">
                <a:solidFill>
                  <a:schemeClr val="accent5">
                    <a:lumMod val="50000"/>
                  </a:schemeClr>
                </a:solidFill>
              </a:rPr>
              <a:t>one experiences the whole system: </a:t>
            </a:r>
            <a:r>
              <a:rPr lang="en-AU" sz="2300" dirty="0" smtClean="0">
                <a:solidFill>
                  <a:schemeClr val="accent5">
                    <a:lumMod val="50000"/>
                  </a:schemeClr>
                </a:solidFill>
              </a:rPr>
              <a:t>we </a:t>
            </a:r>
            <a:r>
              <a:rPr lang="en-AU" sz="2300" dirty="0">
                <a:solidFill>
                  <a:schemeClr val="accent5">
                    <a:lumMod val="50000"/>
                  </a:schemeClr>
                </a:solidFill>
              </a:rPr>
              <a:t>experience pathways through </a:t>
            </a:r>
            <a:r>
              <a:rPr lang="en-AU" sz="2300" dirty="0" smtClean="0">
                <a:solidFill>
                  <a:schemeClr val="accent5">
                    <a:lumMod val="50000"/>
                  </a:schemeClr>
                </a:solidFill>
              </a:rPr>
              <a:t>it’ </a:t>
            </a:r>
            <a:r>
              <a:rPr lang="en-AU" sz="2400" dirty="0">
                <a:solidFill>
                  <a:schemeClr val="accent5">
                    <a:lumMod val="50000"/>
                  </a:schemeClr>
                </a:solidFill>
              </a:rPr>
              <a:t/>
            </a:r>
            <a:br>
              <a:rPr lang="en-AU" sz="2400" dirty="0">
                <a:solidFill>
                  <a:schemeClr val="accent5">
                    <a:lumMod val="50000"/>
                  </a:schemeClr>
                </a:solidFill>
              </a:rPr>
            </a:br>
            <a:r>
              <a:rPr lang="en-AU" sz="900" i="1" dirty="0">
                <a:solidFill>
                  <a:schemeClr val="accent5">
                    <a:lumMod val="50000"/>
                  </a:schemeClr>
                </a:solidFill>
              </a:rPr>
              <a:t/>
            </a:r>
            <a:br>
              <a:rPr lang="en-AU" sz="900" i="1" dirty="0">
                <a:solidFill>
                  <a:schemeClr val="accent5">
                    <a:lumMod val="50000"/>
                  </a:schemeClr>
                </a:solidFill>
              </a:rPr>
            </a:br>
            <a:r>
              <a:rPr lang="en-AU" sz="1000" i="1" dirty="0" err="1">
                <a:solidFill>
                  <a:schemeClr val="accent5">
                    <a:lumMod val="50000"/>
                  </a:schemeClr>
                </a:solidFill>
              </a:rPr>
              <a:t>Prof.</a:t>
            </a:r>
            <a:r>
              <a:rPr lang="en-AU" sz="1000" i="1" dirty="0">
                <a:solidFill>
                  <a:schemeClr val="accent5">
                    <a:lumMod val="50000"/>
                  </a:schemeClr>
                </a:solidFill>
              </a:rPr>
              <a:t> Richard Buchanan</a:t>
            </a:r>
            <a:endParaRPr lang="en-AU" sz="2400" i="1" dirty="0">
              <a:solidFill>
                <a:schemeClr val="accent5">
                  <a:lumMod val="50000"/>
                </a:schemeClr>
              </a:solidFill>
            </a:endParaRPr>
          </a:p>
        </p:txBody>
      </p:sp>
      <p:grpSp>
        <p:nvGrpSpPr>
          <p:cNvPr id="121" name="Group 120">
            <a:extLst>
              <a:ext uri="{FF2B5EF4-FFF2-40B4-BE49-F238E27FC236}">
                <a16:creationId xmlns:a16="http://schemas.microsoft.com/office/drawing/2014/main" id="{50511336-D815-443C-BE49-CBF41F55FA45}"/>
              </a:ext>
            </a:extLst>
          </p:cNvPr>
          <p:cNvGrpSpPr/>
          <p:nvPr/>
        </p:nvGrpSpPr>
        <p:grpSpPr>
          <a:xfrm>
            <a:off x="2780251" y="6470073"/>
            <a:ext cx="476519" cy="476519"/>
            <a:chOff x="1236370" y="4958366"/>
            <a:chExt cx="476519" cy="476519"/>
          </a:xfrm>
        </p:grpSpPr>
        <p:sp>
          <p:nvSpPr>
            <p:cNvPr id="123" name="Oval 122">
              <a:extLst>
                <a:ext uri="{FF2B5EF4-FFF2-40B4-BE49-F238E27FC236}">
                  <a16:creationId xmlns:a16="http://schemas.microsoft.com/office/drawing/2014/main" id="{75F45A2D-9E6C-4EBC-B89C-69C4DE7EE536}"/>
                </a:ext>
              </a:extLst>
            </p:cNvPr>
            <p:cNvSpPr/>
            <p:nvPr/>
          </p:nvSpPr>
          <p:spPr>
            <a:xfrm>
              <a:off x="1236370" y="4958366"/>
              <a:ext cx="476519" cy="4765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a:solidFill>
                  <a:schemeClr val="tx1"/>
                </a:solidFill>
              </a:endParaRPr>
            </a:p>
          </p:txBody>
        </p:sp>
        <p:pic>
          <p:nvPicPr>
            <p:cNvPr id="124" name="Picture 123">
              <a:extLst>
                <a:ext uri="{FF2B5EF4-FFF2-40B4-BE49-F238E27FC236}">
                  <a16:creationId xmlns:a16="http://schemas.microsoft.com/office/drawing/2014/main" id="{2D6925AC-8157-467B-B477-AF61EDB7E95A}"/>
                </a:ext>
              </a:extLst>
            </p:cNvPr>
            <p:cNvPicPr>
              <a:picLocks noChangeAspect="1"/>
            </p:cNvPicPr>
            <p:nvPr/>
          </p:nvPicPr>
          <p:blipFill>
            <a:blip r:embed="rId5"/>
            <a:stretch>
              <a:fillRect/>
            </a:stretch>
          </p:blipFill>
          <p:spPr>
            <a:xfrm>
              <a:off x="1362080" y="5049497"/>
              <a:ext cx="258717" cy="328016"/>
            </a:xfrm>
            <a:prstGeom prst="rect">
              <a:avLst/>
            </a:prstGeom>
          </p:spPr>
        </p:pic>
      </p:grpSp>
      <p:grpSp>
        <p:nvGrpSpPr>
          <p:cNvPr id="139" name="Group 138">
            <a:extLst>
              <a:ext uri="{FF2B5EF4-FFF2-40B4-BE49-F238E27FC236}">
                <a16:creationId xmlns:a16="http://schemas.microsoft.com/office/drawing/2014/main" id="{50A6CD5B-CC4B-4DC5-B6E4-3840F728AE42}"/>
              </a:ext>
            </a:extLst>
          </p:cNvPr>
          <p:cNvGrpSpPr/>
          <p:nvPr/>
        </p:nvGrpSpPr>
        <p:grpSpPr>
          <a:xfrm>
            <a:off x="6282585" y="5484123"/>
            <a:ext cx="476519" cy="476519"/>
            <a:chOff x="3836209" y="4510261"/>
            <a:chExt cx="476519" cy="476519"/>
          </a:xfrm>
        </p:grpSpPr>
        <p:sp>
          <p:nvSpPr>
            <p:cNvPr id="140" name="Oval 139">
              <a:extLst>
                <a:ext uri="{FF2B5EF4-FFF2-40B4-BE49-F238E27FC236}">
                  <a16:creationId xmlns:a16="http://schemas.microsoft.com/office/drawing/2014/main" id="{59840F0C-6B0A-4ABC-8C43-0E8EF60548BC}"/>
                </a:ext>
              </a:extLst>
            </p:cNvPr>
            <p:cNvSpPr/>
            <p:nvPr/>
          </p:nvSpPr>
          <p:spPr>
            <a:xfrm>
              <a:off x="3836209" y="4510261"/>
              <a:ext cx="476519" cy="4765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a:solidFill>
                  <a:schemeClr val="tx1"/>
                </a:solidFill>
              </a:endParaRPr>
            </a:p>
          </p:txBody>
        </p:sp>
        <p:pic>
          <p:nvPicPr>
            <p:cNvPr id="141" name="Picture 59" descr="A close up of a logo&#10;&#10;Description generated with very high confidence">
              <a:extLst>
                <a:ext uri="{FF2B5EF4-FFF2-40B4-BE49-F238E27FC236}">
                  <a16:creationId xmlns:a16="http://schemas.microsoft.com/office/drawing/2014/main" id="{37E322EC-FAA4-4E7E-8FC3-73859F5833B4}"/>
                </a:ext>
              </a:extLst>
            </p:cNvPr>
            <p:cNvPicPr>
              <a:picLocks noChangeAspect="1"/>
            </p:cNvPicPr>
            <p:nvPr/>
          </p:nvPicPr>
          <p:blipFill>
            <a:blip r:embed="rId3"/>
            <a:stretch>
              <a:fillRect/>
            </a:stretch>
          </p:blipFill>
          <p:spPr>
            <a:xfrm>
              <a:off x="3952330" y="4573327"/>
              <a:ext cx="244276" cy="350386"/>
            </a:xfrm>
            <a:prstGeom prst="rect">
              <a:avLst/>
            </a:prstGeom>
          </p:spPr>
        </p:pic>
      </p:grpSp>
      <p:sp>
        <p:nvSpPr>
          <p:cNvPr id="92" name="TextBox 91">
            <a:extLst>
              <a:ext uri="{FF2B5EF4-FFF2-40B4-BE49-F238E27FC236}">
                <a16:creationId xmlns:a16="http://schemas.microsoft.com/office/drawing/2014/main" id="{7A3F0042-1A70-4305-BADC-8077DAC54FE9}"/>
              </a:ext>
            </a:extLst>
          </p:cNvPr>
          <p:cNvSpPr txBox="1"/>
          <p:nvPr/>
        </p:nvSpPr>
        <p:spPr>
          <a:xfrm>
            <a:off x="868779" y="1050287"/>
            <a:ext cx="9285873" cy="171778"/>
          </a:xfrm>
          <a:prstGeom prst="rect">
            <a:avLst/>
          </a:prstGeom>
          <a:noFill/>
        </p:spPr>
        <p:txBody>
          <a:bodyPr wrap="square" lIns="0" tIns="0" rIns="0" bIns="0" rtlCol="0">
            <a:spAutoFit/>
          </a:bodyPr>
          <a:lstStyle/>
          <a:p>
            <a:pPr>
              <a:lnSpc>
                <a:spcPct val="110000"/>
              </a:lnSpc>
              <a:spcBef>
                <a:spcPts val="1000"/>
              </a:spcBef>
            </a:pPr>
            <a:r>
              <a:rPr lang="en-AU" sz="1100" b="1" dirty="0"/>
              <a:t>This report unpacks the experiences of people working in the stone industry as they face the pressures of a broader system. </a:t>
            </a:r>
          </a:p>
        </p:txBody>
      </p:sp>
      <p:grpSp>
        <p:nvGrpSpPr>
          <p:cNvPr id="151" name="Group 150">
            <a:extLst>
              <a:ext uri="{FF2B5EF4-FFF2-40B4-BE49-F238E27FC236}">
                <a16:creationId xmlns:a16="http://schemas.microsoft.com/office/drawing/2014/main" id="{4ACC075B-2345-48D4-947C-46A3102232BD}"/>
              </a:ext>
            </a:extLst>
          </p:cNvPr>
          <p:cNvGrpSpPr/>
          <p:nvPr/>
        </p:nvGrpSpPr>
        <p:grpSpPr>
          <a:xfrm>
            <a:off x="7035032" y="6141992"/>
            <a:ext cx="476519" cy="476519"/>
            <a:chOff x="4861163" y="4572978"/>
            <a:chExt cx="476519" cy="476519"/>
          </a:xfrm>
        </p:grpSpPr>
        <p:sp>
          <p:nvSpPr>
            <p:cNvPr id="152" name="Oval 151">
              <a:extLst>
                <a:ext uri="{FF2B5EF4-FFF2-40B4-BE49-F238E27FC236}">
                  <a16:creationId xmlns:a16="http://schemas.microsoft.com/office/drawing/2014/main" id="{A84739FE-1782-4A56-946D-FA0FE9E2509B}"/>
                </a:ext>
              </a:extLst>
            </p:cNvPr>
            <p:cNvSpPr/>
            <p:nvPr/>
          </p:nvSpPr>
          <p:spPr>
            <a:xfrm>
              <a:off x="4861163" y="4572978"/>
              <a:ext cx="476519" cy="4765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a:solidFill>
                  <a:schemeClr val="tx1"/>
                </a:solidFill>
              </a:endParaRPr>
            </a:p>
          </p:txBody>
        </p:sp>
        <p:pic>
          <p:nvPicPr>
            <p:cNvPr id="153" name="Picture 152">
              <a:extLst>
                <a:ext uri="{FF2B5EF4-FFF2-40B4-BE49-F238E27FC236}">
                  <a16:creationId xmlns:a16="http://schemas.microsoft.com/office/drawing/2014/main" id="{53E58993-D5E5-4F36-AF51-BEAA75E22B98}"/>
                </a:ext>
              </a:extLst>
            </p:cNvPr>
            <p:cNvPicPr>
              <a:picLocks noChangeAspect="1"/>
            </p:cNvPicPr>
            <p:nvPr/>
          </p:nvPicPr>
          <p:blipFill>
            <a:blip r:embed="rId4"/>
            <a:stretch>
              <a:fillRect/>
            </a:stretch>
          </p:blipFill>
          <p:spPr>
            <a:xfrm>
              <a:off x="4990522" y="4635694"/>
              <a:ext cx="228969" cy="351086"/>
            </a:xfrm>
            <a:prstGeom prst="rect">
              <a:avLst/>
            </a:prstGeom>
          </p:spPr>
        </p:pic>
      </p:grpSp>
      <p:grpSp>
        <p:nvGrpSpPr>
          <p:cNvPr id="161" name="Group 160">
            <a:extLst>
              <a:ext uri="{FF2B5EF4-FFF2-40B4-BE49-F238E27FC236}">
                <a16:creationId xmlns:a16="http://schemas.microsoft.com/office/drawing/2014/main" id="{045573D0-2361-47BF-9877-635353A268F6}"/>
              </a:ext>
            </a:extLst>
          </p:cNvPr>
          <p:cNvGrpSpPr/>
          <p:nvPr/>
        </p:nvGrpSpPr>
        <p:grpSpPr>
          <a:xfrm>
            <a:off x="3813778" y="4304074"/>
            <a:ext cx="476519" cy="476519"/>
            <a:chOff x="3836209" y="4510261"/>
            <a:chExt cx="476519" cy="476519"/>
          </a:xfrm>
        </p:grpSpPr>
        <p:sp>
          <p:nvSpPr>
            <p:cNvPr id="162" name="Oval 161">
              <a:extLst>
                <a:ext uri="{FF2B5EF4-FFF2-40B4-BE49-F238E27FC236}">
                  <a16:creationId xmlns:a16="http://schemas.microsoft.com/office/drawing/2014/main" id="{10402308-CA21-4287-9FB7-3AE1CDAE729E}"/>
                </a:ext>
              </a:extLst>
            </p:cNvPr>
            <p:cNvSpPr/>
            <p:nvPr/>
          </p:nvSpPr>
          <p:spPr>
            <a:xfrm>
              <a:off x="3836209" y="4510261"/>
              <a:ext cx="476519" cy="47651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a:solidFill>
                  <a:schemeClr val="tx1"/>
                </a:solidFill>
              </a:endParaRPr>
            </a:p>
          </p:txBody>
        </p:sp>
        <p:pic>
          <p:nvPicPr>
            <p:cNvPr id="163" name="Picture 59" descr="A close up of a logo&#10;&#10;Description generated with very high confidence">
              <a:extLst>
                <a:ext uri="{FF2B5EF4-FFF2-40B4-BE49-F238E27FC236}">
                  <a16:creationId xmlns:a16="http://schemas.microsoft.com/office/drawing/2014/main" id="{471DCF70-BF3D-4196-BCB6-3B912CA827C3}"/>
                </a:ext>
              </a:extLst>
            </p:cNvPr>
            <p:cNvPicPr>
              <a:picLocks noChangeAspect="1"/>
            </p:cNvPicPr>
            <p:nvPr/>
          </p:nvPicPr>
          <p:blipFill>
            <a:blip r:embed="rId3"/>
            <a:stretch>
              <a:fillRect/>
            </a:stretch>
          </p:blipFill>
          <p:spPr>
            <a:xfrm>
              <a:off x="3952330" y="4573327"/>
              <a:ext cx="244276" cy="350386"/>
            </a:xfrm>
            <a:prstGeom prst="rect">
              <a:avLst/>
            </a:prstGeom>
          </p:spPr>
        </p:pic>
      </p:grpSp>
      <p:grpSp>
        <p:nvGrpSpPr>
          <p:cNvPr id="142" name="Group 141">
            <a:extLst>
              <a:ext uri="{FF2B5EF4-FFF2-40B4-BE49-F238E27FC236}">
                <a16:creationId xmlns:a16="http://schemas.microsoft.com/office/drawing/2014/main" id="{5E2C31D6-60FE-4755-A9F3-3A27B6398816}"/>
              </a:ext>
            </a:extLst>
          </p:cNvPr>
          <p:cNvGrpSpPr/>
          <p:nvPr/>
        </p:nvGrpSpPr>
        <p:grpSpPr>
          <a:xfrm>
            <a:off x="4442525" y="3986884"/>
            <a:ext cx="756000" cy="756000"/>
            <a:chOff x="8938863" y="4742559"/>
            <a:chExt cx="756000" cy="756000"/>
          </a:xfrm>
        </p:grpSpPr>
        <p:sp>
          <p:nvSpPr>
            <p:cNvPr id="145" name="Oval 144">
              <a:extLst>
                <a:ext uri="{FF2B5EF4-FFF2-40B4-BE49-F238E27FC236}">
                  <a16:creationId xmlns:a16="http://schemas.microsoft.com/office/drawing/2014/main" id="{6F0E83DF-F831-438C-8BA5-6ABD2474CDE2}"/>
                </a:ext>
              </a:extLst>
            </p:cNvPr>
            <p:cNvSpPr/>
            <p:nvPr/>
          </p:nvSpPr>
          <p:spPr>
            <a:xfrm>
              <a:off x="8938863" y="4742559"/>
              <a:ext cx="756000" cy="756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dirty="0">
                <a:solidFill>
                  <a:schemeClr val="tx1"/>
                </a:solidFill>
              </a:endParaRPr>
            </a:p>
          </p:txBody>
        </p:sp>
        <p:pic>
          <p:nvPicPr>
            <p:cNvPr id="144" name="Picture 59" descr="A close up of a logo&#10;&#10;Description generated with very high confidence">
              <a:extLst>
                <a:ext uri="{FF2B5EF4-FFF2-40B4-BE49-F238E27FC236}">
                  <a16:creationId xmlns:a16="http://schemas.microsoft.com/office/drawing/2014/main" id="{4462AB81-B388-4154-9348-A3721C79D8AF}"/>
                </a:ext>
              </a:extLst>
            </p:cNvPr>
            <p:cNvPicPr>
              <a:picLocks noChangeAspect="1"/>
            </p:cNvPicPr>
            <p:nvPr/>
          </p:nvPicPr>
          <p:blipFill>
            <a:blip r:embed="rId3"/>
            <a:stretch>
              <a:fillRect/>
            </a:stretch>
          </p:blipFill>
          <p:spPr>
            <a:xfrm>
              <a:off x="9155124" y="4858319"/>
              <a:ext cx="345001" cy="494864"/>
            </a:xfrm>
            <a:prstGeom prst="rect">
              <a:avLst/>
            </a:prstGeom>
          </p:spPr>
        </p:pic>
      </p:grpSp>
      <p:sp>
        <p:nvSpPr>
          <p:cNvPr id="173" name="TextBox 172">
            <a:extLst>
              <a:ext uri="{FF2B5EF4-FFF2-40B4-BE49-F238E27FC236}">
                <a16:creationId xmlns:a16="http://schemas.microsoft.com/office/drawing/2014/main" id="{9ED692F2-AAEA-4663-9D8B-FD13FB87469B}"/>
              </a:ext>
            </a:extLst>
          </p:cNvPr>
          <p:cNvSpPr txBox="1"/>
          <p:nvPr/>
        </p:nvSpPr>
        <p:spPr>
          <a:xfrm>
            <a:off x="3830558" y="3469118"/>
            <a:ext cx="932707" cy="338554"/>
          </a:xfrm>
          <a:prstGeom prst="rect">
            <a:avLst/>
          </a:prstGeom>
          <a:noFill/>
        </p:spPr>
        <p:txBody>
          <a:bodyPr wrap="square" lIns="0" tIns="0" rIns="0" bIns="0" rtlCol="0">
            <a:spAutoFit/>
          </a:bodyPr>
          <a:lstStyle/>
          <a:p>
            <a:pPr algn="ctr">
              <a:lnSpc>
                <a:spcPct val="110000"/>
              </a:lnSpc>
              <a:spcBef>
                <a:spcPts val="1000"/>
              </a:spcBef>
            </a:pPr>
            <a:r>
              <a:rPr lang="en-AU" sz="1000" b="1" dirty="0">
                <a:solidFill>
                  <a:schemeClr val="accent5"/>
                </a:solidFill>
              </a:rPr>
              <a:t>Manufacturers and suppliers</a:t>
            </a:r>
          </a:p>
        </p:txBody>
      </p:sp>
      <p:sp>
        <p:nvSpPr>
          <p:cNvPr id="203" name="TextBox 202">
            <a:extLst>
              <a:ext uri="{FF2B5EF4-FFF2-40B4-BE49-F238E27FC236}">
                <a16:creationId xmlns:a16="http://schemas.microsoft.com/office/drawing/2014/main" id="{03752F22-F9B6-4B3C-B527-4A20179A99DA}"/>
              </a:ext>
            </a:extLst>
          </p:cNvPr>
          <p:cNvSpPr txBox="1"/>
          <p:nvPr/>
        </p:nvSpPr>
        <p:spPr>
          <a:xfrm>
            <a:off x="5373300" y="6046823"/>
            <a:ext cx="932707" cy="338554"/>
          </a:xfrm>
          <a:prstGeom prst="rect">
            <a:avLst/>
          </a:prstGeom>
          <a:noFill/>
        </p:spPr>
        <p:txBody>
          <a:bodyPr wrap="square" lIns="0" tIns="0" rIns="0" bIns="0" rtlCol="0">
            <a:spAutoFit/>
          </a:bodyPr>
          <a:lstStyle/>
          <a:p>
            <a:pPr algn="ctr">
              <a:lnSpc>
                <a:spcPct val="110000"/>
              </a:lnSpc>
              <a:spcBef>
                <a:spcPts val="1000"/>
              </a:spcBef>
            </a:pPr>
            <a:r>
              <a:rPr lang="en-AU" sz="1000" b="1" dirty="0">
                <a:solidFill>
                  <a:schemeClr val="accent5"/>
                </a:solidFill>
              </a:rPr>
              <a:t>Workers in the stone industry</a:t>
            </a:r>
          </a:p>
        </p:txBody>
      </p:sp>
      <p:sp>
        <p:nvSpPr>
          <p:cNvPr id="204" name="TextBox 203">
            <a:extLst>
              <a:ext uri="{FF2B5EF4-FFF2-40B4-BE49-F238E27FC236}">
                <a16:creationId xmlns:a16="http://schemas.microsoft.com/office/drawing/2014/main" id="{BB785C9F-BBFA-44F8-AD9F-4C3B0FFE9F0A}"/>
              </a:ext>
            </a:extLst>
          </p:cNvPr>
          <p:cNvSpPr txBox="1"/>
          <p:nvPr/>
        </p:nvSpPr>
        <p:spPr>
          <a:xfrm>
            <a:off x="3382480" y="6638863"/>
            <a:ext cx="932707" cy="156133"/>
          </a:xfrm>
          <a:prstGeom prst="rect">
            <a:avLst/>
          </a:prstGeom>
          <a:noFill/>
        </p:spPr>
        <p:txBody>
          <a:bodyPr wrap="square" lIns="0" tIns="0" rIns="0" bIns="0" rtlCol="0">
            <a:spAutoFit/>
          </a:bodyPr>
          <a:lstStyle/>
          <a:p>
            <a:pPr algn="ctr">
              <a:lnSpc>
                <a:spcPct val="110000"/>
              </a:lnSpc>
              <a:spcBef>
                <a:spcPts val="1000"/>
              </a:spcBef>
            </a:pPr>
            <a:r>
              <a:rPr lang="en-AU" sz="1000" b="1" dirty="0">
                <a:solidFill>
                  <a:schemeClr val="accent5"/>
                </a:solidFill>
              </a:rPr>
              <a:t>Stonemasons</a:t>
            </a:r>
          </a:p>
        </p:txBody>
      </p:sp>
      <p:sp>
        <p:nvSpPr>
          <p:cNvPr id="205" name="Arrow: Pentagon 204">
            <a:extLst>
              <a:ext uri="{FF2B5EF4-FFF2-40B4-BE49-F238E27FC236}">
                <a16:creationId xmlns:a16="http://schemas.microsoft.com/office/drawing/2014/main" id="{FB88A4DC-E6BB-4112-9802-6347D9F64205}"/>
              </a:ext>
            </a:extLst>
          </p:cNvPr>
          <p:cNvSpPr/>
          <p:nvPr/>
        </p:nvSpPr>
        <p:spPr>
          <a:xfrm>
            <a:off x="1562500" y="4569576"/>
            <a:ext cx="1541859" cy="640916"/>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72000" bIns="36000" rtlCol="0" anchor="ctr"/>
          <a:lstStyle/>
          <a:p>
            <a:pPr algn="ctr">
              <a:lnSpc>
                <a:spcPct val="110000"/>
              </a:lnSpc>
              <a:spcBef>
                <a:spcPts val="1000"/>
              </a:spcBef>
            </a:pPr>
            <a:r>
              <a:rPr lang="en-AU" sz="1000" b="1" dirty="0">
                <a:solidFill>
                  <a:schemeClr val="accent5"/>
                </a:solidFill>
              </a:rPr>
              <a:t>Desire for secure income and ongoing health</a:t>
            </a:r>
          </a:p>
        </p:txBody>
      </p:sp>
      <p:sp>
        <p:nvSpPr>
          <p:cNvPr id="208" name="TextBox 207">
            <a:extLst>
              <a:ext uri="{FF2B5EF4-FFF2-40B4-BE49-F238E27FC236}">
                <a16:creationId xmlns:a16="http://schemas.microsoft.com/office/drawing/2014/main" id="{CB09C8F9-5A45-4BAC-834A-3F3C25D405AE}"/>
              </a:ext>
            </a:extLst>
          </p:cNvPr>
          <p:cNvSpPr txBox="1"/>
          <p:nvPr/>
        </p:nvSpPr>
        <p:spPr>
          <a:xfrm>
            <a:off x="1016473" y="5290482"/>
            <a:ext cx="932707" cy="338554"/>
          </a:xfrm>
          <a:prstGeom prst="rect">
            <a:avLst/>
          </a:prstGeom>
          <a:noFill/>
        </p:spPr>
        <p:txBody>
          <a:bodyPr wrap="square" lIns="0" tIns="0" rIns="0" bIns="0" rtlCol="0">
            <a:spAutoFit/>
          </a:bodyPr>
          <a:lstStyle/>
          <a:p>
            <a:pPr algn="ctr">
              <a:lnSpc>
                <a:spcPct val="110000"/>
              </a:lnSpc>
              <a:spcBef>
                <a:spcPts val="1000"/>
              </a:spcBef>
            </a:pPr>
            <a:r>
              <a:rPr lang="en-AU" sz="1000" b="1" dirty="0">
                <a:solidFill>
                  <a:schemeClr val="accent5"/>
                </a:solidFill>
              </a:rPr>
              <a:t>Families and individuals</a:t>
            </a:r>
          </a:p>
        </p:txBody>
      </p:sp>
      <p:sp>
        <p:nvSpPr>
          <p:cNvPr id="214" name="TextBox 213">
            <a:extLst>
              <a:ext uri="{FF2B5EF4-FFF2-40B4-BE49-F238E27FC236}">
                <a16:creationId xmlns:a16="http://schemas.microsoft.com/office/drawing/2014/main" id="{2893FE07-7526-468C-BCF2-AB6A473A86C2}"/>
              </a:ext>
            </a:extLst>
          </p:cNvPr>
          <p:cNvSpPr txBox="1"/>
          <p:nvPr/>
        </p:nvSpPr>
        <p:spPr>
          <a:xfrm>
            <a:off x="896518" y="3367837"/>
            <a:ext cx="932707" cy="169277"/>
          </a:xfrm>
          <a:prstGeom prst="rect">
            <a:avLst/>
          </a:prstGeom>
          <a:noFill/>
        </p:spPr>
        <p:txBody>
          <a:bodyPr wrap="square" lIns="0" tIns="0" rIns="0" bIns="0" rtlCol="0">
            <a:spAutoFit/>
          </a:bodyPr>
          <a:lstStyle/>
          <a:p>
            <a:pPr algn="ctr">
              <a:lnSpc>
                <a:spcPct val="110000"/>
              </a:lnSpc>
              <a:spcBef>
                <a:spcPts val="1000"/>
              </a:spcBef>
            </a:pPr>
            <a:r>
              <a:rPr lang="en-AU" sz="1000" b="1" dirty="0">
                <a:solidFill>
                  <a:schemeClr val="accent5"/>
                </a:solidFill>
              </a:rPr>
              <a:t>Consumers</a:t>
            </a:r>
          </a:p>
        </p:txBody>
      </p:sp>
      <p:sp>
        <p:nvSpPr>
          <p:cNvPr id="221" name="TextBox 220">
            <a:extLst>
              <a:ext uri="{FF2B5EF4-FFF2-40B4-BE49-F238E27FC236}">
                <a16:creationId xmlns:a16="http://schemas.microsoft.com/office/drawing/2014/main" id="{44BAF3F4-04B8-4D28-AA4D-3DE941B0AEF8}"/>
              </a:ext>
            </a:extLst>
          </p:cNvPr>
          <p:cNvSpPr txBox="1"/>
          <p:nvPr/>
        </p:nvSpPr>
        <p:spPr>
          <a:xfrm>
            <a:off x="4368376" y="4774616"/>
            <a:ext cx="932707" cy="338554"/>
          </a:xfrm>
          <a:prstGeom prst="rect">
            <a:avLst/>
          </a:prstGeom>
          <a:noFill/>
        </p:spPr>
        <p:txBody>
          <a:bodyPr wrap="square" lIns="0" tIns="0" rIns="0" bIns="0" rtlCol="0">
            <a:spAutoFit/>
          </a:bodyPr>
          <a:lstStyle/>
          <a:p>
            <a:pPr algn="ctr">
              <a:lnSpc>
                <a:spcPct val="110000"/>
              </a:lnSpc>
              <a:spcBef>
                <a:spcPts val="1000"/>
              </a:spcBef>
            </a:pPr>
            <a:r>
              <a:rPr lang="en-AU" sz="1000" b="1" dirty="0">
                <a:solidFill>
                  <a:schemeClr val="accent5"/>
                </a:solidFill>
              </a:rPr>
              <a:t>Stone businesses</a:t>
            </a:r>
          </a:p>
        </p:txBody>
      </p:sp>
      <p:sp>
        <p:nvSpPr>
          <p:cNvPr id="223" name="TextBox 222">
            <a:extLst>
              <a:ext uri="{FF2B5EF4-FFF2-40B4-BE49-F238E27FC236}">
                <a16:creationId xmlns:a16="http://schemas.microsoft.com/office/drawing/2014/main" id="{9332240B-1D9D-44F8-812E-6A876B44061F}"/>
              </a:ext>
            </a:extLst>
          </p:cNvPr>
          <p:cNvSpPr txBox="1"/>
          <p:nvPr/>
        </p:nvSpPr>
        <p:spPr>
          <a:xfrm>
            <a:off x="3239798" y="5806231"/>
            <a:ext cx="932707" cy="507831"/>
          </a:xfrm>
          <a:prstGeom prst="rect">
            <a:avLst/>
          </a:prstGeom>
          <a:noFill/>
        </p:spPr>
        <p:txBody>
          <a:bodyPr wrap="square" lIns="0" tIns="0" rIns="0" bIns="0" rtlCol="0">
            <a:spAutoFit/>
          </a:bodyPr>
          <a:lstStyle/>
          <a:p>
            <a:pPr algn="ctr">
              <a:lnSpc>
                <a:spcPct val="110000"/>
              </a:lnSpc>
              <a:spcBef>
                <a:spcPts val="1000"/>
              </a:spcBef>
            </a:pPr>
            <a:r>
              <a:rPr lang="en-AU" sz="1000" b="1" dirty="0">
                <a:solidFill>
                  <a:schemeClr val="accent5"/>
                </a:solidFill>
              </a:rPr>
              <a:t>Contractors – usually ‘installers’</a:t>
            </a:r>
          </a:p>
        </p:txBody>
      </p:sp>
      <p:sp>
        <p:nvSpPr>
          <p:cNvPr id="225" name="TextBox 224">
            <a:extLst>
              <a:ext uri="{FF2B5EF4-FFF2-40B4-BE49-F238E27FC236}">
                <a16:creationId xmlns:a16="http://schemas.microsoft.com/office/drawing/2014/main" id="{E7101BCD-7CD6-44F7-B3FE-0E6BEAFE22CA}"/>
              </a:ext>
            </a:extLst>
          </p:cNvPr>
          <p:cNvSpPr txBox="1"/>
          <p:nvPr/>
        </p:nvSpPr>
        <p:spPr>
          <a:xfrm>
            <a:off x="8862168" y="3108586"/>
            <a:ext cx="932707" cy="507831"/>
          </a:xfrm>
          <a:prstGeom prst="rect">
            <a:avLst/>
          </a:prstGeom>
          <a:noFill/>
        </p:spPr>
        <p:txBody>
          <a:bodyPr wrap="square" lIns="0" tIns="0" rIns="0" bIns="0" rtlCol="0">
            <a:spAutoFit/>
          </a:bodyPr>
          <a:lstStyle/>
          <a:p>
            <a:pPr algn="ctr">
              <a:lnSpc>
                <a:spcPct val="110000"/>
              </a:lnSpc>
              <a:spcBef>
                <a:spcPts val="1000"/>
              </a:spcBef>
            </a:pPr>
            <a:r>
              <a:rPr lang="en-AU" sz="1000" b="1" dirty="0">
                <a:solidFill>
                  <a:schemeClr val="accent5"/>
                </a:solidFill>
              </a:rPr>
              <a:t>Government, regulators and insurers</a:t>
            </a:r>
          </a:p>
        </p:txBody>
      </p:sp>
      <p:grpSp>
        <p:nvGrpSpPr>
          <p:cNvPr id="4" name="Group 3">
            <a:extLst>
              <a:ext uri="{FF2B5EF4-FFF2-40B4-BE49-F238E27FC236}">
                <a16:creationId xmlns:a16="http://schemas.microsoft.com/office/drawing/2014/main" id="{0CD0F041-1759-438D-A9CA-CE6A3DDCCB2E}"/>
              </a:ext>
            </a:extLst>
          </p:cNvPr>
          <p:cNvGrpSpPr/>
          <p:nvPr/>
        </p:nvGrpSpPr>
        <p:grpSpPr>
          <a:xfrm>
            <a:off x="1083675" y="4521226"/>
            <a:ext cx="756000" cy="756000"/>
            <a:chOff x="8359121" y="3686126"/>
            <a:chExt cx="756000" cy="756000"/>
          </a:xfrm>
        </p:grpSpPr>
        <p:sp>
          <p:nvSpPr>
            <p:cNvPr id="6" name="Oval 5">
              <a:extLst>
                <a:ext uri="{FF2B5EF4-FFF2-40B4-BE49-F238E27FC236}">
                  <a16:creationId xmlns:a16="http://schemas.microsoft.com/office/drawing/2014/main" id="{652F7A98-E617-440C-8EE3-CA75FCBC27F7}"/>
                </a:ext>
              </a:extLst>
            </p:cNvPr>
            <p:cNvSpPr/>
            <p:nvPr/>
          </p:nvSpPr>
          <p:spPr>
            <a:xfrm>
              <a:off x="8359121" y="3686126"/>
              <a:ext cx="756000" cy="756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dirty="0">
                <a:solidFill>
                  <a:schemeClr val="tx1"/>
                </a:solidFill>
              </a:endParaRPr>
            </a:p>
          </p:txBody>
        </p:sp>
        <p:pic>
          <p:nvPicPr>
            <p:cNvPr id="7" name="Shape 494">
              <a:extLst>
                <a:ext uri="{FF2B5EF4-FFF2-40B4-BE49-F238E27FC236}">
                  <a16:creationId xmlns:a16="http://schemas.microsoft.com/office/drawing/2014/main" id="{83A58E83-6852-4146-AB16-3106A323C376}"/>
                </a:ext>
              </a:extLst>
            </p:cNvPr>
            <p:cNvPicPr preferRelativeResize="0"/>
            <p:nvPr/>
          </p:nvPicPr>
          <p:blipFill rotWithShape="1">
            <a:blip r:embed="rId6">
              <a:alphaModFix/>
            </a:blip>
            <a:srcRect/>
            <a:stretch/>
          </p:blipFill>
          <p:spPr>
            <a:xfrm>
              <a:off x="8474323" y="3816731"/>
              <a:ext cx="567901" cy="465174"/>
            </a:xfrm>
            <a:prstGeom prst="rect">
              <a:avLst/>
            </a:prstGeom>
            <a:noFill/>
            <a:ln>
              <a:noFill/>
            </a:ln>
          </p:spPr>
        </p:pic>
      </p:grpSp>
      <p:grpSp>
        <p:nvGrpSpPr>
          <p:cNvPr id="9" name="Group 8">
            <a:extLst>
              <a:ext uri="{FF2B5EF4-FFF2-40B4-BE49-F238E27FC236}">
                <a16:creationId xmlns:a16="http://schemas.microsoft.com/office/drawing/2014/main" id="{C88EE362-4C72-4DE6-A96C-0248397BE0CF}"/>
              </a:ext>
            </a:extLst>
          </p:cNvPr>
          <p:cNvGrpSpPr/>
          <p:nvPr/>
        </p:nvGrpSpPr>
        <p:grpSpPr>
          <a:xfrm>
            <a:off x="978234" y="2561362"/>
            <a:ext cx="756000" cy="756000"/>
            <a:chOff x="7932456" y="5211588"/>
            <a:chExt cx="756000" cy="756000"/>
          </a:xfrm>
        </p:grpSpPr>
        <p:sp>
          <p:nvSpPr>
            <p:cNvPr id="11" name="Oval 10">
              <a:extLst>
                <a:ext uri="{FF2B5EF4-FFF2-40B4-BE49-F238E27FC236}">
                  <a16:creationId xmlns:a16="http://schemas.microsoft.com/office/drawing/2014/main" id="{B3E55061-C974-4DF7-846D-1C77D8260D25}"/>
                </a:ext>
              </a:extLst>
            </p:cNvPr>
            <p:cNvSpPr/>
            <p:nvPr/>
          </p:nvSpPr>
          <p:spPr>
            <a:xfrm>
              <a:off x="7932456" y="5211588"/>
              <a:ext cx="756000" cy="756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a:solidFill>
                  <a:schemeClr val="tx1"/>
                </a:solidFill>
              </a:endParaRPr>
            </a:p>
          </p:txBody>
        </p:sp>
        <p:pic>
          <p:nvPicPr>
            <p:cNvPr id="12" name="Picture 11">
              <a:extLst>
                <a:ext uri="{FF2B5EF4-FFF2-40B4-BE49-F238E27FC236}">
                  <a16:creationId xmlns:a16="http://schemas.microsoft.com/office/drawing/2014/main" id="{54D4890D-64D4-46CB-9EB7-A112697F2B5F}"/>
                </a:ext>
              </a:extLst>
            </p:cNvPr>
            <p:cNvPicPr>
              <a:picLocks noChangeAspect="1"/>
            </p:cNvPicPr>
            <p:nvPr/>
          </p:nvPicPr>
          <p:blipFill>
            <a:blip r:embed="rId7"/>
            <a:stretch>
              <a:fillRect/>
            </a:stretch>
          </p:blipFill>
          <p:spPr>
            <a:xfrm>
              <a:off x="8060983" y="5340561"/>
              <a:ext cx="512222" cy="482952"/>
            </a:xfrm>
            <a:prstGeom prst="rect">
              <a:avLst/>
            </a:prstGeom>
          </p:spPr>
        </p:pic>
      </p:grpSp>
      <p:grpSp>
        <p:nvGrpSpPr>
          <p:cNvPr id="226" name="Group 225">
            <a:extLst>
              <a:ext uri="{FF2B5EF4-FFF2-40B4-BE49-F238E27FC236}">
                <a16:creationId xmlns:a16="http://schemas.microsoft.com/office/drawing/2014/main" id="{B766955C-F5A3-4A5E-86EF-40ADFDC19C0C}"/>
              </a:ext>
            </a:extLst>
          </p:cNvPr>
          <p:cNvGrpSpPr/>
          <p:nvPr/>
        </p:nvGrpSpPr>
        <p:grpSpPr>
          <a:xfrm>
            <a:off x="451061" y="4223409"/>
            <a:ext cx="2691977" cy="1787191"/>
            <a:chOff x="1194456" y="2855710"/>
            <a:chExt cx="2394970" cy="2027778"/>
          </a:xfrm>
        </p:grpSpPr>
        <p:sp>
          <p:nvSpPr>
            <p:cNvPr id="227" name="Speech Bubble: Rectangle 226">
              <a:extLst>
                <a:ext uri="{FF2B5EF4-FFF2-40B4-BE49-F238E27FC236}">
                  <a16:creationId xmlns:a16="http://schemas.microsoft.com/office/drawing/2014/main" id="{EDE9D181-CD55-4837-B3B7-293C73E6BF8C}"/>
                </a:ext>
              </a:extLst>
            </p:cNvPr>
            <p:cNvSpPr/>
            <p:nvPr/>
          </p:nvSpPr>
          <p:spPr>
            <a:xfrm>
              <a:off x="1194456" y="2981341"/>
              <a:ext cx="2394970" cy="1902147"/>
            </a:xfrm>
            <a:prstGeom prst="wedgeRectCallout">
              <a:avLst>
                <a:gd name="adj1" fmla="val -20303"/>
                <a:gd name="adj2" fmla="val 60699"/>
              </a:avLst>
            </a:prstGeom>
            <a:solidFill>
              <a:srgbClr val="FFFFFF"/>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a:solidFill>
                  <a:schemeClr val="tx1"/>
                </a:solidFill>
              </a:endParaRPr>
            </a:p>
          </p:txBody>
        </p:sp>
        <p:sp>
          <p:nvSpPr>
            <p:cNvPr id="228" name="Text Placeholder 2">
              <a:extLst>
                <a:ext uri="{FF2B5EF4-FFF2-40B4-BE49-F238E27FC236}">
                  <a16:creationId xmlns:a16="http://schemas.microsoft.com/office/drawing/2014/main" id="{64E8F57D-437F-4BD6-98B1-E68E6D677F8C}"/>
                </a:ext>
              </a:extLst>
            </p:cNvPr>
            <p:cNvSpPr txBox="1">
              <a:spLocks/>
            </p:cNvSpPr>
            <p:nvPr/>
          </p:nvSpPr>
          <p:spPr>
            <a:xfrm>
              <a:off x="1271368" y="2855710"/>
              <a:ext cx="682625" cy="1062037"/>
            </a:xfrm>
            <a:prstGeom prst="rect">
              <a:avLst/>
            </a:prstGeom>
          </p:spPr>
          <p:txBody>
            <a:bodyPr vert="horz" lIns="0" tIns="0" rIns="0" bIns="0" rtlCol="0">
              <a:noAutofit/>
            </a:bodyPr>
            <a:lstStyle>
              <a:lvl1pPr marL="0" indent="0" algn="l" defTabSz="1043056" rtl="0" eaLnBrk="1" latinLnBrk="0" hangingPunct="1">
                <a:lnSpc>
                  <a:spcPct val="110000"/>
                </a:lnSpc>
                <a:spcBef>
                  <a:spcPts val="1000"/>
                </a:spcBef>
                <a:buFont typeface="Arial" pitchFamily="34" charset="0"/>
                <a:buNone/>
                <a:defRPr sz="8800" kern="1200">
                  <a:solidFill>
                    <a:schemeClr val="accent5">
                      <a:lumMod val="60000"/>
                      <a:lumOff val="40000"/>
                    </a:schemeClr>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US" sz="7200" dirty="0">
                  <a:solidFill>
                    <a:schemeClr val="tx2">
                      <a:lumMod val="40000"/>
                      <a:lumOff val="60000"/>
                    </a:schemeClr>
                  </a:solidFill>
                </a:rPr>
                <a:t>“ </a:t>
              </a:r>
            </a:p>
          </p:txBody>
        </p:sp>
        <p:sp>
          <p:nvSpPr>
            <p:cNvPr id="229" name="Text Placeholder 6">
              <a:extLst>
                <a:ext uri="{FF2B5EF4-FFF2-40B4-BE49-F238E27FC236}">
                  <a16:creationId xmlns:a16="http://schemas.microsoft.com/office/drawing/2014/main" id="{D6AB2060-7686-44B9-9756-8DBDD2C33F0E}"/>
                </a:ext>
              </a:extLst>
            </p:cNvPr>
            <p:cNvSpPr txBox="1">
              <a:spLocks/>
            </p:cNvSpPr>
            <p:nvPr/>
          </p:nvSpPr>
          <p:spPr>
            <a:xfrm>
              <a:off x="1551928" y="3111249"/>
              <a:ext cx="2011467" cy="1737445"/>
            </a:xfrm>
            <a:prstGeom prst="rect">
              <a:avLst/>
            </a:prstGeom>
          </p:spPr>
          <p:txBody>
            <a:bodyPr vert="horz" wrap="square" lIns="0" tIns="0" rIns="0" bIns="0" rtlCol="0" anchor="t">
              <a:spAutoFit/>
            </a:bodyPr>
            <a:lstStyle>
              <a:lvl1pPr marL="0" indent="0" algn="l" defTabSz="1043056" rtl="0" eaLnBrk="1" latinLnBrk="0" hangingPunct="1">
                <a:lnSpc>
                  <a:spcPct val="110000"/>
                </a:lnSpc>
                <a:spcBef>
                  <a:spcPts val="1000"/>
                </a:spcBef>
                <a:buFont typeface="Arial" pitchFamily="34" charset="0"/>
                <a:buNone/>
                <a:defRPr sz="1000" kern="1200">
                  <a:solidFill>
                    <a:schemeClr val="tx1"/>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AU" sz="1200" i="1" dirty="0">
                  <a:cs typeface="Arial"/>
                </a:rPr>
                <a:t>It’s everywhere, when you’re working you knock it up, the light shines through and you can see – just – fine particles, they’re very fine … you know there’re problems in the industry</a:t>
              </a:r>
            </a:p>
            <a:p>
              <a:r>
                <a:rPr lang="en-AU" i="1" dirty="0">
                  <a:solidFill>
                    <a:schemeClr val="accent5">
                      <a:lumMod val="75000"/>
                    </a:schemeClr>
                  </a:solidFill>
                  <a:cs typeface="Arial"/>
                </a:rPr>
                <a:t> - D6 The Veteran</a:t>
              </a:r>
            </a:p>
          </p:txBody>
        </p:sp>
      </p:grpSp>
      <p:grpSp>
        <p:nvGrpSpPr>
          <p:cNvPr id="234" name="Group 233">
            <a:extLst>
              <a:ext uri="{FF2B5EF4-FFF2-40B4-BE49-F238E27FC236}">
                <a16:creationId xmlns:a16="http://schemas.microsoft.com/office/drawing/2014/main" id="{3357BA64-4DBD-4CE1-AE4D-5E9C3EC22608}"/>
              </a:ext>
            </a:extLst>
          </p:cNvPr>
          <p:cNvGrpSpPr/>
          <p:nvPr/>
        </p:nvGrpSpPr>
        <p:grpSpPr>
          <a:xfrm>
            <a:off x="1789359" y="2457234"/>
            <a:ext cx="2035834" cy="1396644"/>
            <a:chOff x="1194456" y="2855710"/>
            <a:chExt cx="2433607" cy="1173915"/>
          </a:xfrm>
        </p:grpSpPr>
        <p:sp>
          <p:nvSpPr>
            <p:cNvPr id="235" name="Speech Bubble: Rectangle 234">
              <a:extLst>
                <a:ext uri="{FF2B5EF4-FFF2-40B4-BE49-F238E27FC236}">
                  <a16:creationId xmlns:a16="http://schemas.microsoft.com/office/drawing/2014/main" id="{5B38FF05-D19A-4509-ADA4-1755A504C717}"/>
                </a:ext>
              </a:extLst>
            </p:cNvPr>
            <p:cNvSpPr/>
            <p:nvPr/>
          </p:nvSpPr>
          <p:spPr>
            <a:xfrm>
              <a:off x="1194456" y="2981341"/>
              <a:ext cx="2433607" cy="1048284"/>
            </a:xfrm>
            <a:prstGeom prst="wedgeRectCallout">
              <a:avLst>
                <a:gd name="adj1" fmla="val -20303"/>
                <a:gd name="adj2" fmla="val 60699"/>
              </a:avLst>
            </a:prstGeom>
            <a:solidFill>
              <a:srgbClr val="FFFFFF"/>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a:solidFill>
                  <a:schemeClr val="tx1"/>
                </a:solidFill>
              </a:endParaRPr>
            </a:p>
          </p:txBody>
        </p:sp>
        <p:sp>
          <p:nvSpPr>
            <p:cNvPr id="236" name="Text Placeholder 2">
              <a:extLst>
                <a:ext uri="{FF2B5EF4-FFF2-40B4-BE49-F238E27FC236}">
                  <a16:creationId xmlns:a16="http://schemas.microsoft.com/office/drawing/2014/main" id="{FFA5DF6F-E1A4-4ADC-BA74-0C7510D81607}"/>
                </a:ext>
              </a:extLst>
            </p:cNvPr>
            <p:cNvSpPr txBox="1">
              <a:spLocks/>
            </p:cNvSpPr>
            <p:nvPr/>
          </p:nvSpPr>
          <p:spPr>
            <a:xfrm>
              <a:off x="1241936" y="2855710"/>
              <a:ext cx="682625" cy="1062037"/>
            </a:xfrm>
            <a:prstGeom prst="rect">
              <a:avLst/>
            </a:prstGeom>
          </p:spPr>
          <p:txBody>
            <a:bodyPr vert="horz" lIns="0" tIns="0" rIns="0" bIns="0" rtlCol="0">
              <a:noAutofit/>
            </a:bodyPr>
            <a:lstStyle>
              <a:lvl1pPr marL="0" indent="0" algn="l" defTabSz="1043056" rtl="0" eaLnBrk="1" latinLnBrk="0" hangingPunct="1">
                <a:lnSpc>
                  <a:spcPct val="110000"/>
                </a:lnSpc>
                <a:spcBef>
                  <a:spcPts val="1000"/>
                </a:spcBef>
                <a:buFont typeface="Arial" pitchFamily="34" charset="0"/>
                <a:buNone/>
                <a:defRPr sz="8800" kern="1200">
                  <a:solidFill>
                    <a:schemeClr val="accent5">
                      <a:lumMod val="60000"/>
                      <a:lumOff val="40000"/>
                    </a:schemeClr>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US" sz="7200" dirty="0">
                  <a:solidFill>
                    <a:schemeClr val="tx2">
                      <a:lumMod val="40000"/>
                      <a:lumOff val="60000"/>
                    </a:schemeClr>
                  </a:solidFill>
                </a:rPr>
                <a:t>“ </a:t>
              </a:r>
            </a:p>
          </p:txBody>
        </p:sp>
        <p:sp>
          <p:nvSpPr>
            <p:cNvPr id="237" name="Text Placeholder 6">
              <a:extLst>
                <a:ext uri="{FF2B5EF4-FFF2-40B4-BE49-F238E27FC236}">
                  <a16:creationId xmlns:a16="http://schemas.microsoft.com/office/drawing/2014/main" id="{65B429EB-E469-4077-A08E-9FCB0DB1FD5E}"/>
                </a:ext>
              </a:extLst>
            </p:cNvPr>
            <p:cNvSpPr txBox="1">
              <a:spLocks/>
            </p:cNvSpPr>
            <p:nvPr/>
          </p:nvSpPr>
          <p:spPr>
            <a:xfrm>
              <a:off x="1365225" y="3079225"/>
              <a:ext cx="2232291" cy="933023"/>
            </a:xfrm>
            <a:prstGeom prst="rect">
              <a:avLst/>
            </a:prstGeom>
          </p:spPr>
          <p:txBody>
            <a:bodyPr vert="horz" wrap="square" lIns="0" tIns="0" rIns="0" bIns="0" rtlCol="0" anchor="t">
              <a:spAutoFit/>
            </a:bodyPr>
            <a:lstStyle>
              <a:lvl1pPr marL="0" indent="0" algn="l" defTabSz="1043056" rtl="0" eaLnBrk="1" latinLnBrk="0" hangingPunct="1">
                <a:lnSpc>
                  <a:spcPct val="110000"/>
                </a:lnSpc>
                <a:spcBef>
                  <a:spcPts val="1000"/>
                </a:spcBef>
                <a:buFont typeface="Arial" pitchFamily="34" charset="0"/>
                <a:buNone/>
                <a:defRPr sz="1000" kern="1200">
                  <a:solidFill>
                    <a:schemeClr val="tx1"/>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AU" sz="1200" i="1" dirty="0">
                  <a:cs typeface="Arial"/>
                </a:rPr>
                <a:t>All the guy wanted from me was a </a:t>
              </a:r>
              <a:r>
                <a:rPr lang="en-AU" sz="1200" i="1" dirty="0" err="1" smtClean="0">
                  <a:cs typeface="Arial"/>
                </a:rPr>
                <a:t>paycheck</a:t>
              </a:r>
              <a:r>
                <a:rPr lang="en-AU" sz="1200" i="1" dirty="0">
                  <a:cs typeface="Arial"/>
                </a:rPr>
                <a:t>, nothing about knowing and understanding the material</a:t>
              </a:r>
            </a:p>
            <a:p>
              <a:r>
                <a:rPr lang="en-AU" i="1" dirty="0">
                  <a:solidFill>
                    <a:schemeClr val="accent5">
                      <a:lumMod val="75000"/>
                    </a:schemeClr>
                  </a:solidFill>
                  <a:cs typeface="Arial"/>
                </a:rPr>
                <a:t> - D3 The Carpenter</a:t>
              </a:r>
            </a:p>
          </p:txBody>
        </p:sp>
      </p:grpSp>
      <p:grpSp>
        <p:nvGrpSpPr>
          <p:cNvPr id="242" name="Group 241">
            <a:extLst>
              <a:ext uri="{FF2B5EF4-FFF2-40B4-BE49-F238E27FC236}">
                <a16:creationId xmlns:a16="http://schemas.microsoft.com/office/drawing/2014/main" id="{A3B7F8FF-7340-4473-B0B6-2E7B456DC84C}"/>
              </a:ext>
            </a:extLst>
          </p:cNvPr>
          <p:cNvGrpSpPr/>
          <p:nvPr/>
        </p:nvGrpSpPr>
        <p:grpSpPr>
          <a:xfrm>
            <a:off x="8318671" y="2753290"/>
            <a:ext cx="2038688" cy="2465150"/>
            <a:chOff x="1194456" y="2855710"/>
            <a:chExt cx="2394970" cy="2027778"/>
          </a:xfrm>
        </p:grpSpPr>
        <p:sp>
          <p:nvSpPr>
            <p:cNvPr id="243" name="Speech Bubble: Rectangle 242">
              <a:extLst>
                <a:ext uri="{FF2B5EF4-FFF2-40B4-BE49-F238E27FC236}">
                  <a16:creationId xmlns:a16="http://schemas.microsoft.com/office/drawing/2014/main" id="{A6891908-FE6A-4A95-ABA3-5A22AE0D068C}"/>
                </a:ext>
              </a:extLst>
            </p:cNvPr>
            <p:cNvSpPr/>
            <p:nvPr/>
          </p:nvSpPr>
          <p:spPr>
            <a:xfrm>
              <a:off x="1194456" y="2981341"/>
              <a:ext cx="2394970" cy="1902147"/>
            </a:xfrm>
            <a:prstGeom prst="wedgeRectCallout">
              <a:avLst>
                <a:gd name="adj1" fmla="val -20303"/>
                <a:gd name="adj2" fmla="val 60699"/>
              </a:avLst>
            </a:prstGeom>
            <a:solidFill>
              <a:srgbClr val="FFFFFF"/>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a:solidFill>
                  <a:schemeClr val="tx1"/>
                </a:solidFill>
              </a:endParaRPr>
            </a:p>
          </p:txBody>
        </p:sp>
        <p:sp>
          <p:nvSpPr>
            <p:cNvPr id="244" name="Text Placeholder 2">
              <a:extLst>
                <a:ext uri="{FF2B5EF4-FFF2-40B4-BE49-F238E27FC236}">
                  <a16:creationId xmlns:a16="http://schemas.microsoft.com/office/drawing/2014/main" id="{58FA4EDD-ECF2-4B63-A543-2376B6EDE1B1}"/>
                </a:ext>
              </a:extLst>
            </p:cNvPr>
            <p:cNvSpPr txBox="1">
              <a:spLocks/>
            </p:cNvSpPr>
            <p:nvPr/>
          </p:nvSpPr>
          <p:spPr>
            <a:xfrm>
              <a:off x="1271368" y="2855710"/>
              <a:ext cx="682625" cy="1062037"/>
            </a:xfrm>
            <a:prstGeom prst="rect">
              <a:avLst/>
            </a:prstGeom>
          </p:spPr>
          <p:txBody>
            <a:bodyPr vert="horz" lIns="0" tIns="0" rIns="0" bIns="0" rtlCol="0">
              <a:noAutofit/>
            </a:bodyPr>
            <a:lstStyle>
              <a:lvl1pPr marL="0" indent="0" algn="l" defTabSz="1043056" rtl="0" eaLnBrk="1" latinLnBrk="0" hangingPunct="1">
                <a:lnSpc>
                  <a:spcPct val="110000"/>
                </a:lnSpc>
                <a:spcBef>
                  <a:spcPts val="1000"/>
                </a:spcBef>
                <a:buFont typeface="Arial" pitchFamily="34" charset="0"/>
                <a:buNone/>
                <a:defRPr sz="8800" kern="1200">
                  <a:solidFill>
                    <a:schemeClr val="accent5">
                      <a:lumMod val="60000"/>
                      <a:lumOff val="40000"/>
                    </a:schemeClr>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US" sz="7200" dirty="0">
                  <a:solidFill>
                    <a:schemeClr val="tx2">
                      <a:lumMod val="40000"/>
                      <a:lumOff val="60000"/>
                    </a:schemeClr>
                  </a:solidFill>
                </a:rPr>
                <a:t>“ </a:t>
              </a:r>
            </a:p>
          </p:txBody>
        </p:sp>
        <p:sp>
          <p:nvSpPr>
            <p:cNvPr id="245" name="Text Placeholder 6">
              <a:extLst>
                <a:ext uri="{FF2B5EF4-FFF2-40B4-BE49-F238E27FC236}">
                  <a16:creationId xmlns:a16="http://schemas.microsoft.com/office/drawing/2014/main" id="{39A55868-F824-40CA-AD14-DF0F0B45CD10}"/>
                </a:ext>
              </a:extLst>
            </p:cNvPr>
            <p:cNvSpPr txBox="1">
              <a:spLocks/>
            </p:cNvSpPr>
            <p:nvPr/>
          </p:nvSpPr>
          <p:spPr>
            <a:xfrm>
              <a:off x="1494775" y="3111249"/>
              <a:ext cx="2068620" cy="1720714"/>
            </a:xfrm>
            <a:prstGeom prst="rect">
              <a:avLst/>
            </a:prstGeom>
          </p:spPr>
          <p:txBody>
            <a:bodyPr vert="horz" wrap="square" lIns="0" tIns="0" rIns="0" bIns="0" rtlCol="0" anchor="t">
              <a:spAutoFit/>
            </a:bodyPr>
            <a:lstStyle>
              <a:lvl1pPr marL="0" indent="0" algn="l" defTabSz="1043056" rtl="0" eaLnBrk="1" latinLnBrk="0" hangingPunct="1">
                <a:lnSpc>
                  <a:spcPct val="110000"/>
                </a:lnSpc>
                <a:spcBef>
                  <a:spcPts val="1000"/>
                </a:spcBef>
                <a:buFont typeface="Arial" pitchFamily="34" charset="0"/>
                <a:buNone/>
                <a:defRPr sz="1000" kern="1200">
                  <a:solidFill>
                    <a:schemeClr val="tx1"/>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AU" sz="1200" i="1" dirty="0">
                  <a:cs typeface="Arial"/>
                </a:rPr>
                <a:t>I know perfectly competent people who don’t have licences [TAFE Certificates], because basically it seems like revenue raising, and I know incompetent people who do have licences</a:t>
              </a:r>
            </a:p>
            <a:p>
              <a:r>
                <a:rPr lang="en-AU" i="1" dirty="0">
                  <a:solidFill>
                    <a:schemeClr val="accent5">
                      <a:lumMod val="75000"/>
                    </a:schemeClr>
                  </a:solidFill>
                  <a:cs typeface="Arial"/>
                </a:rPr>
                <a:t> - D4 The Small Business Owner</a:t>
              </a:r>
            </a:p>
          </p:txBody>
        </p:sp>
      </p:grpSp>
      <p:sp>
        <p:nvSpPr>
          <p:cNvPr id="160" name="Freeform: Shape 159">
            <a:extLst>
              <a:ext uri="{FF2B5EF4-FFF2-40B4-BE49-F238E27FC236}">
                <a16:creationId xmlns:a16="http://schemas.microsoft.com/office/drawing/2014/main" id="{62C89A4F-2D64-4E2C-B6BA-5BAD08DB8A36}"/>
              </a:ext>
            </a:extLst>
          </p:cNvPr>
          <p:cNvSpPr/>
          <p:nvPr/>
        </p:nvSpPr>
        <p:spPr>
          <a:xfrm>
            <a:off x="2386854" y="3977080"/>
            <a:ext cx="1392066" cy="601316"/>
          </a:xfrm>
          <a:custGeom>
            <a:avLst/>
            <a:gdLst>
              <a:gd name="connsiteX0" fmla="*/ 171657 w 1555288"/>
              <a:gd name="connsiteY0" fmla="*/ 0 h 1131006"/>
              <a:gd name="connsiteX1" fmla="*/ 3215 w 1555288"/>
              <a:gd name="connsiteY1" fmla="*/ 517358 h 1131006"/>
              <a:gd name="connsiteX2" fmla="*/ 304004 w 1555288"/>
              <a:gd name="connsiteY2" fmla="*/ 360948 h 1131006"/>
              <a:gd name="connsiteX3" fmla="*/ 448383 w 1555288"/>
              <a:gd name="connsiteY3" fmla="*/ 770021 h 1131006"/>
              <a:gd name="connsiteX4" fmla="*/ 773236 w 1555288"/>
              <a:gd name="connsiteY4" fmla="*/ 481263 h 1131006"/>
              <a:gd name="connsiteX5" fmla="*/ 869488 w 1555288"/>
              <a:gd name="connsiteY5" fmla="*/ 1130969 h 1131006"/>
              <a:gd name="connsiteX6" fmla="*/ 1555288 w 1555288"/>
              <a:gd name="connsiteY6" fmla="*/ 505327 h 1131006"/>
              <a:gd name="connsiteX0" fmla="*/ 171657 w 1531225"/>
              <a:gd name="connsiteY0" fmla="*/ 0 h 1131349"/>
              <a:gd name="connsiteX1" fmla="*/ 3215 w 1531225"/>
              <a:gd name="connsiteY1" fmla="*/ 517358 h 1131349"/>
              <a:gd name="connsiteX2" fmla="*/ 304004 w 1531225"/>
              <a:gd name="connsiteY2" fmla="*/ 360948 h 1131349"/>
              <a:gd name="connsiteX3" fmla="*/ 448383 w 1531225"/>
              <a:gd name="connsiteY3" fmla="*/ 770021 h 1131349"/>
              <a:gd name="connsiteX4" fmla="*/ 773236 w 1531225"/>
              <a:gd name="connsiteY4" fmla="*/ 481263 h 1131349"/>
              <a:gd name="connsiteX5" fmla="*/ 869488 w 1531225"/>
              <a:gd name="connsiteY5" fmla="*/ 1130969 h 1131349"/>
              <a:gd name="connsiteX6" fmla="*/ 1531225 w 1531225"/>
              <a:gd name="connsiteY6" fmla="*/ 553454 h 1131349"/>
              <a:gd name="connsiteX0" fmla="*/ 11002 w 2145270"/>
              <a:gd name="connsiteY0" fmla="*/ 0 h 1296449"/>
              <a:gd name="connsiteX1" fmla="*/ 617260 w 2145270"/>
              <a:gd name="connsiteY1" fmla="*/ 682458 h 1296449"/>
              <a:gd name="connsiteX2" fmla="*/ 918049 w 2145270"/>
              <a:gd name="connsiteY2" fmla="*/ 526048 h 1296449"/>
              <a:gd name="connsiteX3" fmla="*/ 1062428 w 2145270"/>
              <a:gd name="connsiteY3" fmla="*/ 935121 h 1296449"/>
              <a:gd name="connsiteX4" fmla="*/ 1387281 w 2145270"/>
              <a:gd name="connsiteY4" fmla="*/ 646363 h 1296449"/>
              <a:gd name="connsiteX5" fmla="*/ 1483533 w 2145270"/>
              <a:gd name="connsiteY5" fmla="*/ 1296069 h 1296449"/>
              <a:gd name="connsiteX6" fmla="*/ 2145270 w 2145270"/>
              <a:gd name="connsiteY6" fmla="*/ 718554 h 1296449"/>
              <a:gd name="connsiteX0" fmla="*/ 9296 w 2143564"/>
              <a:gd name="connsiteY0" fmla="*/ 0 h 1296449"/>
              <a:gd name="connsiteX1" fmla="*/ 729854 w 2143564"/>
              <a:gd name="connsiteY1" fmla="*/ 161758 h 1296449"/>
              <a:gd name="connsiteX2" fmla="*/ 916343 w 2143564"/>
              <a:gd name="connsiteY2" fmla="*/ 526048 h 1296449"/>
              <a:gd name="connsiteX3" fmla="*/ 1060722 w 2143564"/>
              <a:gd name="connsiteY3" fmla="*/ 935121 h 1296449"/>
              <a:gd name="connsiteX4" fmla="*/ 1385575 w 2143564"/>
              <a:gd name="connsiteY4" fmla="*/ 646363 h 1296449"/>
              <a:gd name="connsiteX5" fmla="*/ 1481827 w 2143564"/>
              <a:gd name="connsiteY5" fmla="*/ 1296069 h 1296449"/>
              <a:gd name="connsiteX6" fmla="*/ 2143564 w 2143564"/>
              <a:gd name="connsiteY6" fmla="*/ 718554 h 1296449"/>
              <a:gd name="connsiteX0" fmla="*/ 9789 w 2144057"/>
              <a:gd name="connsiteY0" fmla="*/ 0 h 1296449"/>
              <a:gd name="connsiteX1" fmla="*/ 730347 w 2144057"/>
              <a:gd name="connsiteY1" fmla="*/ 161758 h 1296449"/>
              <a:gd name="connsiteX2" fmla="*/ 1145436 w 2144057"/>
              <a:gd name="connsiteY2" fmla="*/ 322848 h 1296449"/>
              <a:gd name="connsiteX3" fmla="*/ 1061215 w 2144057"/>
              <a:gd name="connsiteY3" fmla="*/ 935121 h 1296449"/>
              <a:gd name="connsiteX4" fmla="*/ 1386068 w 2144057"/>
              <a:gd name="connsiteY4" fmla="*/ 646363 h 1296449"/>
              <a:gd name="connsiteX5" fmla="*/ 1482320 w 2144057"/>
              <a:gd name="connsiteY5" fmla="*/ 1296069 h 1296449"/>
              <a:gd name="connsiteX6" fmla="*/ 2144057 w 2144057"/>
              <a:gd name="connsiteY6" fmla="*/ 718554 h 1296449"/>
              <a:gd name="connsiteX0" fmla="*/ 9789 w 2144057"/>
              <a:gd name="connsiteY0" fmla="*/ 0 h 1300261"/>
              <a:gd name="connsiteX1" fmla="*/ 730347 w 2144057"/>
              <a:gd name="connsiteY1" fmla="*/ 161758 h 1300261"/>
              <a:gd name="connsiteX2" fmla="*/ 1145436 w 2144057"/>
              <a:gd name="connsiteY2" fmla="*/ 322848 h 1300261"/>
              <a:gd name="connsiteX3" fmla="*/ 1061215 w 2144057"/>
              <a:gd name="connsiteY3" fmla="*/ 935121 h 1300261"/>
              <a:gd name="connsiteX4" fmla="*/ 1551168 w 2144057"/>
              <a:gd name="connsiteY4" fmla="*/ 455863 h 1300261"/>
              <a:gd name="connsiteX5" fmla="*/ 1482320 w 2144057"/>
              <a:gd name="connsiteY5" fmla="*/ 1296069 h 1300261"/>
              <a:gd name="connsiteX6" fmla="*/ 2144057 w 2144057"/>
              <a:gd name="connsiteY6" fmla="*/ 718554 h 1300261"/>
              <a:gd name="connsiteX0" fmla="*/ 9789 w 2448857"/>
              <a:gd name="connsiteY0" fmla="*/ 0 h 2040572"/>
              <a:gd name="connsiteX1" fmla="*/ 730347 w 2448857"/>
              <a:gd name="connsiteY1" fmla="*/ 161758 h 2040572"/>
              <a:gd name="connsiteX2" fmla="*/ 1145436 w 2448857"/>
              <a:gd name="connsiteY2" fmla="*/ 322848 h 2040572"/>
              <a:gd name="connsiteX3" fmla="*/ 1061215 w 2448857"/>
              <a:gd name="connsiteY3" fmla="*/ 935121 h 2040572"/>
              <a:gd name="connsiteX4" fmla="*/ 1551168 w 2448857"/>
              <a:gd name="connsiteY4" fmla="*/ 455863 h 2040572"/>
              <a:gd name="connsiteX5" fmla="*/ 1482320 w 2448857"/>
              <a:gd name="connsiteY5" fmla="*/ 1296069 h 2040572"/>
              <a:gd name="connsiteX6" fmla="*/ 2448857 w 2448857"/>
              <a:gd name="connsiteY6" fmla="*/ 1963154 h 2040572"/>
              <a:gd name="connsiteX0" fmla="*/ 9789 w 1571024"/>
              <a:gd name="connsiteY0" fmla="*/ 0 h 1297157"/>
              <a:gd name="connsiteX1" fmla="*/ 730347 w 1571024"/>
              <a:gd name="connsiteY1" fmla="*/ 161758 h 1297157"/>
              <a:gd name="connsiteX2" fmla="*/ 1145436 w 1571024"/>
              <a:gd name="connsiteY2" fmla="*/ 322848 h 1297157"/>
              <a:gd name="connsiteX3" fmla="*/ 1061215 w 1571024"/>
              <a:gd name="connsiteY3" fmla="*/ 935121 h 1297157"/>
              <a:gd name="connsiteX4" fmla="*/ 1551168 w 1571024"/>
              <a:gd name="connsiteY4" fmla="*/ 455863 h 1297157"/>
              <a:gd name="connsiteX5" fmla="*/ 1482320 w 1571024"/>
              <a:gd name="connsiteY5" fmla="*/ 1296069 h 1297157"/>
              <a:gd name="connsiteX6" fmla="*/ 1547157 w 1571024"/>
              <a:gd name="connsiteY6" fmla="*/ 604254 h 1297157"/>
              <a:gd name="connsiteX0" fmla="*/ 9789 w 1571024"/>
              <a:gd name="connsiteY0" fmla="*/ 0 h 1296069"/>
              <a:gd name="connsiteX1" fmla="*/ 730347 w 1571024"/>
              <a:gd name="connsiteY1" fmla="*/ 161758 h 1296069"/>
              <a:gd name="connsiteX2" fmla="*/ 1145436 w 1571024"/>
              <a:gd name="connsiteY2" fmla="*/ 322848 h 1296069"/>
              <a:gd name="connsiteX3" fmla="*/ 1061215 w 1571024"/>
              <a:gd name="connsiteY3" fmla="*/ 935121 h 1296069"/>
              <a:gd name="connsiteX4" fmla="*/ 1551168 w 1571024"/>
              <a:gd name="connsiteY4" fmla="*/ 455863 h 1296069"/>
              <a:gd name="connsiteX5" fmla="*/ 1482320 w 1571024"/>
              <a:gd name="connsiteY5" fmla="*/ 1296069 h 1296069"/>
              <a:gd name="connsiteX0" fmla="*/ 9789 w 1551168"/>
              <a:gd name="connsiteY0" fmla="*/ 0 h 935760"/>
              <a:gd name="connsiteX1" fmla="*/ 730347 w 1551168"/>
              <a:gd name="connsiteY1" fmla="*/ 161758 h 935760"/>
              <a:gd name="connsiteX2" fmla="*/ 1145436 w 1551168"/>
              <a:gd name="connsiteY2" fmla="*/ 322848 h 935760"/>
              <a:gd name="connsiteX3" fmla="*/ 1061215 w 1551168"/>
              <a:gd name="connsiteY3" fmla="*/ 935121 h 935760"/>
              <a:gd name="connsiteX4" fmla="*/ 1551168 w 1551168"/>
              <a:gd name="connsiteY4" fmla="*/ 455863 h 935760"/>
              <a:gd name="connsiteX0" fmla="*/ 9789 w 1551168"/>
              <a:gd name="connsiteY0" fmla="*/ 0 h 940103"/>
              <a:gd name="connsiteX1" fmla="*/ 730347 w 1551168"/>
              <a:gd name="connsiteY1" fmla="*/ 161758 h 940103"/>
              <a:gd name="connsiteX2" fmla="*/ 1145436 w 1551168"/>
              <a:gd name="connsiteY2" fmla="*/ 322848 h 940103"/>
              <a:gd name="connsiteX3" fmla="*/ 1061215 w 1551168"/>
              <a:gd name="connsiteY3" fmla="*/ 935121 h 940103"/>
              <a:gd name="connsiteX4" fmla="*/ 1551168 w 1551168"/>
              <a:gd name="connsiteY4" fmla="*/ 646363 h 940103"/>
              <a:gd name="connsiteX0" fmla="*/ 10273 w 1551652"/>
              <a:gd name="connsiteY0" fmla="*/ 0 h 940103"/>
              <a:gd name="connsiteX1" fmla="*/ 730831 w 1551652"/>
              <a:gd name="connsiteY1" fmla="*/ 161758 h 940103"/>
              <a:gd name="connsiteX2" fmla="*/ 1349120 w 1551652"/>
              <a:gd name="connsiteY2" fmla="*/ 322848 h 940103"/>
              <a:gd name="connsiteX3" fmla="*/ 1061699 w 1551652"/>
              <a:gd name="connsiteY3" fmla="*/ 935121 h 940103"/>
              <a:gd name="connsiteX4" fmla="*/ 1551652 w 1551652"/>
              <a:gd name="connsiteY4" fmla="*/ 646363 h 940103"/>
              <a:gd name="connsiteX0" fmla="*/ 10273 w 1551652"/>
              <a:gd name="connsiteY0" fmla="*/ 0 h 729111"/>
              <a:gd name="connsiteX1" fmla="*/ 730831 w 1551652"/>
              <a:gd name="connsiteY1" fmla="*/ 161758 h 729111"/>
              <a:gd name="connsiteX2" fmla="*/ 1349120 w 1551652"/>
              <a:gd name="connsiteY2" fmla="*/ 322848 h 729111"/>
              <a:gd name="connsiteX3" fmla="*/ 1175999 w 1551652"/>
              <a:gd name="connsiteY3" fmla="*/ 719221 h 729111"/>
              <a:gd name="connsiteX4" fmla="*/ 1551652 w 1551652"/>
              <a:gd name="connsiteY4" fmla="*/ 646363 h 729111"/>
              <a:gd name="connsiteX0" fmla="*/ 10273 w 1551652"/>
              <a:gd name="connsiteY0" fmla="*/ 0 h 887663"/>
              <a:gd name="connsiteX1" fmla="*/ 730831 w 1551652"/>
              <a:gd name="connsiteY1" fmla="*/ 161758 h 887663"/>
              <a:gd name="connsiteX2" fmla="*/ 1349120 w 1551652"/>
              <a:gd name="connsiteY2" fmla="*/ 322848 h 887663"/>
              <a:gd name="connsiteX3" fmla="*/ 1175999 w 1551652"/>
              <a:gd name="connsiteY3" fmla="*/ 719221 h 887663"/>
              <a:gd name="connsiteX4" fmla="*/ 1551652 w 1551652"/>
              <a:gd name="connsiteY4" fmla="*/ 887663 h 887663"/>
              <a:gd name="connsiteX0" fmla="*/ 10273 w 1462752"/>
              <a:gd name="connsiteY0" fmla="*/ 0 h 733396"/>
              <a:gd name="connsiteX1" fmla="*/ 730831 w 1462752"/>
              <a:gd name="connsiteY1" fmla="*/ 161758 h 733396"/>
              <a:gd name="connsiteX2" fmla="*/ 1349120 w 1462752"/>
              <a:gd name="connsiteY2" fmla="*/ 322848 h 733396"/>
              <a:gd name="connsiteX3" fmla="*/ 1175999 w 1462752"/>
              <a:gd name="connsiteY3" fmla="*/ 719221 h 733396"/>
              <a:gd name="connsiteX4" fmla="*/ 1462752 w 1462752"/>
              <a:gd name="connsiteY4" fmla="*/ 684463 h 733396"/>
              <a:gd name="connsiteX0" fmla="*/ 10087 w 1462566"/>
              <a:gd name="connsiteY0" fmla="*/ 0 h 751007"/>
              <a:gd name="connsiteX1" fmla="*/ 730645 w 1462566"/>
              <a:gd name="connsiteY1" fmla="*/ 161758 h 751007"/>
              <a:gd name="connsiteX2" fmla="*/ 1272734 w 1462566"/>
              <a:gd name="connsiteY2" fmla="*/ 43448 h 751007"/>
              <a:gd name="connsiteX3" fmla="*/ 1175813 w 1462566"/>
              <a:gd name="connsiteY3" fmla="*/ 719221 h 751007"/>
              <a:gd name="connsiteX4" fmla="*/ 1462566 w 1462566"/>
              <a:gd name="connsiteY4" fmla="*/ 684463 h 751007"/>
              <a:gd name="connsiteX0" fmla="*/ 10087 w 1462566"/>
              <a:gd name="connsiteY0" fmla="*/ 0 h 684463"/>
              <a:gd name="connsiteX1" fmla="*/ 730645 w 1462566"/>
              <a:gd name="connsiteY1" fmla="*/ 161758 h 684463"/>
              <a:gd name="connsiteX2" fmla="*/ 1272734 w 1462566"/>
              <a:gd name="connsiteY2" fmla="*/ 43448 h 684463"/>
              <a:gd name="connsiteX3" fmla="*/ 1150413 w 1462566"/>
              <a:gd name="connsiteY3" fmla="*/ 516021 h 684463"/>
              <a:gd name="connsiteX4" fmla="*/ 1462566 w 1462566"/>
              <a:gd name="connsiteY4" fmla="*/ 684463 h 684463"/>
              <a:gd name="connsiteX0" fmla="*/ 10087 w 1449866"/>
              <a:gd name="connsiteY0" fmla="*/ 0 h 684463"/>
              <a:gd name="connsiteX1" fmla="*/ 730645 w 1449866"/>
              <a:gd name="connsiteY1" fmla="*/ 161758 h 684463"/>
              <a:gd name="connsiteX2" fmla="*/ 1272734 w 1449866"/>
              <a:gd name="connsiteY2" fmla="*/ 43448 h 684463"/>
              <a:gd name="connsiteX3" fmla="*/ 1150413 w 1449866"/>
              <a:gd name="connsiteY3" fmla="*/ 516021 h 684463"/>
              <a:gd name="connsiteX4" fmla="*/ 1449866 w 1449866"/>
              <a:gd name="connsiteY4" fmla="*/ 684463 h 68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866" h="684463">
                <a:moveTo>
                  <a:pt x="10087" y="0"/>
                </a:moveTo>
                <a:cubicBezTo>
                  <a:pt x="-85163" y="228600"/>
                  <a:pt x="520204" y="154517"/>
                  <a:pt x="730645" y="161758"/>
                </a:cubicBezTo>
                <a:cubicBezTo>
                  <a:pt x="941086" y="168999"/>
                  <a:pt x="1202773" y="-15596"/>
                  <a:pt x="1272734" y="43448"/>
                </a:cubicBezTo>
                <a:cubicBezTo>
                  <a:pt x="1342695" y="102492"/>
                  <a:pt x="1120891" y="409185"/>
                  <a:pt x="1150413" y="516021"/>
                </a:cubicBezTo>
                <a:cubicBezTo>
                  <a:pt x="1179935" y="622857"/>
                  <a:pt x="1379682" y="624305"/>
                  <a:pt x="1449866" y="684463"/>
                </a:cubicBezTo>
              </a:path>
            </a:pathLst>
          </a:custGeom>
          <a:noFill/>
          <a:ln>
            <a:solidFill>
              <a:schemeClr val="accent1"/>
            </a:solidFill>
            <a:prstDash val="dash"/>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134" name="Freeform: Shape 133">
            <a:extLst>
              <a:ext uri="{FF2B5EF4-FFF2-40B4-BE49-F238E27FC236}">
                <a16:creationId xmlns:a16="http://schemas.microsoft.com/office/drawing/2014/main" id="{1F32F2B8-1194-4A46-89FC-1FD621E4B01F}"/>
              </a:ext>
            </a:extLst>
          </p:cNvPr>
          <p:cNvSpPr/>
          <p:nvPr/>
        </p:nvSpPr>
        <p:spPr>
          <a:xfrm>
            <a:off x="6784750" y="5406753"/>
            <a:ext cx="2134198" cy="477071"/>
          </a:xfrm>
          <a:custGeom>
            <a:avLst/>
            <a:gdLst>
              <a:gd name="connsiteX0" fmla="*/ 171657 w 1555288"/>
              <a:gd name="connsiteY0" fmla="*/ 0 h 1131006"/>
              <a:gd name="connsiteX1" fmla="*/ 3215 w 1555288"/>
              <a:gd name="connsiteY1" fmla="*/ 517358 h 1131006"/>
              <a:gd name="connsiteX2" fmla="*/ 304004 w 1555288"/>
              <a:gd name="connsiteY2" fmla="*/ 360948 h 1131006"/>
              <a:gd name="connsiteX3" fmla="*/ 448383 w 1555288"/>
              <a:gd name="connsiteY3" fmla="*/ 770021 h 1131006"/>
              <a:gd name="connsiteX4" fmla="*/ 773236 w 1555288"/>
              <a:gd name="connsiteY4" fmla="*/ 481263 h 1131006"/>
              <a:gd name="connsiteX5" fmla="*/ 869488 w 1555288"/>
              <a:gd name="connsiteY5" fmla="*/ 1130969 h 1131006"/>
              <a:gd name="connsiteX6" fmla="*/ 1555288 w 1555288"/>
              <a:gd name="connsiteY6" fmla="*/ 505327 h 1131006"/>
              <a:gd name="connsiteX0" fmla="*/ 171657 w 1531225"/>
              <a:gd name="connsiteY0" fmla="*/ 0 h 1131349"/>
              <a:gd name="connsiteX1" fmla="*/ 3215 w 1531225"/>
              <a:gd name="connsiteY1" fmla="*/ 517358 h 1131349"/>
              <a:gd name="connsiteX2" fmla="*/ 304004 w 1531225"/>
              <a:gd name="connsiteY2" fmla="*/ 360948 h 1131349"/>
              <a:gd name="connsiteX3" fmla="*/ 448383 w 1531225"/>
              <a:gd name="connsiteY3" fmla="*/ 770021 h 1131349"/>
              <a:gd name="connsiteX4" fmla="*/ 773236 w 1531225"/>
              <a:gd name="connsiteY4" fmla="*/ 481263 h 1131349"/>
              <a:gd name="connsiteX5" fmla="*/ 869488 w 1531225"/>
              <a:gd name="connsiteY5" fmla="*/ 1130969 h 1131349"/>
              <a:gd name="connsiteX6" fmla="*/ 1531225 w 1531225"/>
              <a:gd name="connsiteY6" fmla="*/ 553454 h 1131349"/>
              <a:gd name="connsiteX0" fmla="*/ 9796 w 2235637"/>
              <a:gd name="connsiteY0" fmla="*/ 0 h 866654"/>
              <a:gd name="connsiteX1" fmla="*/ 707627 w 2235637"/>
              <a:gd name="connsiteY1" fmla="*/ 252663 h 866654"/>
              <a:gd name="connsiteX2" fmla="*/ 1008416 w 2235637"/>
              <a:gd name="connsiteY2" fmla="*/ 96253 h 866654"/>
              <a:gd name="connsiteX3" fmla="*/ 1152795 w 2235637"/>
              <a:gd name="connsiteY3" fmla="*/ 505326 h 866654"/>
              <a:gd name="connsiteX4" fmla="*/ 1477648 w 2235637"/>
              <a:gd name="connsiteY4" fmla="*/ 216568 h 866654"/>
              <a:gd name="connsiteX5" fmla="*/ 1573900 w 2235637"/>
              <a:gd name="connsiteY5" fmla="*/ 866274 h 866654"/>
              <a:gd name="connsiteX6" fmla="*/ 2235637 w 2235637"/>
              <a:gd name="connsiteY6" fmla="*/ 288759 h 866654"/>
              <a:gd name="connsiteX0" fmla="*/ 20070 w 2245911"/>
              <a:gd name="connsiteY0" fmla="*/ 108817 h 975471"/>
              <a:gd name="connsiteX1" fmla="*/ 356954 w 2245911"/>
              <a:gd name="connsiteY1" fmla="*/ 533 h 975471"/>
              <a:gd name="connsiteX2" fmla="*/ 1018690 w 2245911"/>
              <a:gd name="connsiteY2" fmla="*/ 205070 h 975471"/>
              <a:gd name="connsiteX3" fmla="*/ 1163069 w 2245911"/>
              <a:gd name="connsiteY3" fmla="*/ 614143 h 975471"/>
              <a:gd name="connsiteX4" fmla="*/ 1487922 w 2245911"/>
              <a:gd name="connsiteY4" fmla="*/ 325385 h 975471"/>
              <a:gd name="connsiteX5" fmla="*/ 1584174 w 2245911"/>
              <a:gd name="connsiteY5" fmla="*/ 975091 h 975471"/>
              <a:gd name="connsiteX6" fmla="*/ 2245911 w 2245911"/>
              <a:gd name="connsiteY6" fmla="*/ 397576 h 975471"/>
              <a:gd name="connsiteX0" fmla="*/ 16221 w 2242062"/>
              <a:gd name="connsiteY0" fmla="*/ 110767 h 977421"/>
              <a:gd name="connsiteX1" fmla="*/ 353105 w 2242062"/>
              <a:gd name="connsiteY1" fmla="*/ 2483 h 977421"/>
              <a:gd name="connsiteX2" fmla="*/ 497483 w 2242062"/>
              <a:gd name="connsiteY2" fmla="*/ 327336 h 977421"/>
              <a:gd name="connsiteX3" fmla="*/ 1159220 w 2242062"/>
              <a:gd name="connsiteY3" fmla="*/ 616093 h 977421"/>
              <a:gd name="connsiteX4" fmla="*/ 1484073 w 2242062"/>
              <a:gd name="connsiteY4" fmla="*/ 327335 h 977421"/>
              <a:gd name="connsiteX5" fmla="*/ 1580325 w 2242062"/>
              <a:gd name="connsiteY5" fmla="*/ 977041 h 977421"/>
              <a:gd name="connsiteX6" fmla="*/ 2242062 w 2242062"/>
              <a:gd name="connsiteY6" fmla="*/ 399526 h 977421"/>
              <a:gd name="connsiteX0" fmla="*/ 16221 w 2242062"/>
              <a:gd name="connsiteY0" fmla="*/ 110767 h 977421"/>
              <a:gd name="connsiteX1" fmla="*/ 353105 w 2242062"/>
              <a:gd name="connsiteY1" fmla="*/ 2483 h 977421"/>
              <a:gd name="connsiteX2" fmla="*/ 497483 w 2242062"/>
              <a:gd name="connsiteY2" fmla="*/ 327336 h 977421"/>
              <a:gd name="connsiteX3" fmla="*/ 1026872 w 2242062"/>
              <a:gd name="connsiteY3" fmla="*/ 255145 h 977421"/>
              <a:gd name="connsiteX4" fmla="*/ 1484073 w 2242062"/>
              <a:gd name="connsiteY4" fmla="*/ 327335 h 977421"/>
              <a:gd name="connsiteX5" fmla="*/ 1580325 w 2242062"/>
              <a:gd name="connsiteY5" fmla="*/ 977041 h 977421"/>
              <a:gd name="connsiteX6" fmla="*/ 2242062 w 2242062"/>
              <a:gd name="connsiteY6" fmla="*/ 399526 h 977421"/>
              <a:gd name="connsiteX0" fmla="*/ 16221 w 2242062"/>
              <a:gd name="connsiteY0" fmla="*/ 110767 h 978793"/>
              <a:gd name="connsiteX1" fmla="*/ 353105 w 2242062"/>
              <a:gd name="connsiteY1" fmla="*/ 2483 h 978793"/>
              <a:gd name="connsiteX2" fmla="*/ 497483 w 2242062"/>
              <a:gd name="connsiteY2" fmla="*/ 327336 h 978793"/>
              <a:gd name="connsiteX3" fmla="*/ 1026872 w 2242062"/>
              <a:gd name="connsiteY3" fmla="*/ 255145 h 978793"/>
              <a:gd name="connsiteX4" fmla="*/ 1279536 w 2242062"/>
              <a:gd name="connsiteY4" fmla="*/ 567967 h 978793"/>
              <a:gd name="connsiteX5" fmla="*/ 1580325 w 2242062"/>
              <a:gd name="connsiteY5" fmla="*/ 977041 h 978793"/>
              <a:gd name="connsiteX6" fmla="*/ 2242062 w 2242062"/>
              <a:gd name="connsiteY6" fmla="*/ 399526 h 978793"/>
              <a:gd name="connsiteX0" fmla="*/ 16221 w 2242062"/>
              <a:gd name="connsiteY0" fmla="*/ 110767 h 568862"/>
              <a:gd name="connsiteX1" fmla="*/ 353105 w 2242062"/>
              <a:gd name="connsiteY1" fmla="*/ 2483 h 568862"/>
              <a:gd name="connsiteX2" fmla="*/ 497483 w 2242062"/>
              <a:gd name="connsiteY2" fmla="*/ 327336 h 568862"/>
              <a:gd name="connsiteX3" fmla="*/ 1026872 w 2242062"/>
              <a:gd name="connsiteY3" fmla="*/ 255145 h 568862"/>
              <a:gd name="connsiteX4" fmla="*/ 1279536 w 2242062"/>
              <a:gd name="connsiteY4" fmla="*/ 567967 h 568862"/>
              <a:gd name="connsiteX5" fmla="*/ 1532199 w 2242062"/>
              <a:gd name="connsiteY5" fmla="*/ 351399 h 568862"/>
              <a:gd name="connsiteX6" fmla="*/ 2242062 w 2242062"/>
              <a:gd name="connsiteY6" fmla="*/ 399526 h 568862"/>
              <a:gd name="connsiteX0" fmla="*/ 16221 w 2169873"/>
              <a:gd name="connsiteY0" fmla="*/ 110767 h 569074"/>
              <a:gd name="connsiteX1" fmla="*/ 353105 w 2169873"/>
              <a:gd name="connsiteY1" fmla="*/ 2483 h 569074"/>
              <a:gd name="connsiteX2" fmla="*/ 497483 w 2169873"/>
              <a:gd name="connsiteY2" fmla="*/ 327336 h 569074"/>
              <a:gd name="connsiteX3" fmla="*/ 1026872 w 2169873"/>
              <a:gd name="connsiteY3" fmla="*/ 255145 h 569074"/>
              <a:gd name="connsiteX4" fmla="*/ 1279536 w 2169873"/>
              <a:gd name="connsiteY4" fmla="*/ 567967 h 569074"/>
              <a:gd name="connsiteX5" fmla="*/ 1532199 w 2169873"/>
              <a:gd name="connsiteY5" fmla="*/ 351399 h 569074"/>
              <a:gd name="connsiteX6" fmla="*/ 2169873 w 2169873"/>
              <a:gd name="connsiteY6" fmla="*/ 146862 h 569074"/>
              <a:gd name="connsiteX0" fmla="*/ 16221 w 2109715"/>
              <a:gd name="connsiteY0" fmla="*/ 110767 h 568993"/>
              <a:gd name="connsiteX1" fmla="*/ 353105 w 2109715"/>
              <a:gd name="connsiteY1" fmla="*/ 2483 h 568993"/>
              <a:gd name="connsiteX2" fmla="*/ 497483 w 2109715"/>
              <a:gd name="connsiteY2" fmla="*/ 327336 h 568993"/>
              <a:gd name="connsiteX3" fmla="*/ 1026872 w 2109715"/>
              <a:gd name="connsiteY3" fmla="*/ 255145 h 568993"/>
              <a:gd name="connsiteX4" fmla="*/ 1279536 w 2109715"/>
              <a:gd name="connsiteY4" fmla="*/ 567967 h 568993"/>
              <a:gd name="connsiteX5" fmla="*/ 1532199 w 2109715"/>
              <a:gd name="connsiteY5" fmla="*/ 351399 h 568993"/>
              <a:gd name="connsiteX6" fmla="*/ 2109715 w 2109715"/>
              <a:gd name="connsiteY6" fmla="*/ 231083 h 568993"/>
              <a:gd name="connsiteX0" fmla="*/ 16221 w 2135115"/>
              <a:gd name="connsiteY0" fmla="*/ 235284 h 693963"/>
              <a:gd name="connsiteX1" fmla="*/ 353105 w 2135115"/>
              <a:gd name="connsiteY1" fmla="*/ 127000 h 693963"/>
              <a:gd name="connsiteX2" fmla="*/ 497483 w 2135115"/>
              <a:gd name="connsiteY2" fmla="*/ 451853 h 693963"/>
              <a:gd name="connsiteX3" fmla="*/ 1026872 w 2135115"/>
              <a:gd name="connsiteY3" fmla="*/ 379662 h 693963"/>
              <a:gd name="connsiteX4" fmla="*/ 1279536 w 2135115"/>
              <a:gd name="connsiteY4" fmla="*/ 692484 h 693963"/>
              <a:gd name="connsiteX5" fmla="*/ 1532199 w 2135115"/>
              <a:gd name="connsiteY5" fmla="*/ 475916 h 693963"/>
              <a:gd name="connsiteX6" fmla="*/ 2135115 w 2135115"/>
              <a:gd name="connsiteY6" fmla="*/ 0 h 693963"/>
              <a:gd name="connsiteX0" fmla="*/ 16221 w 2135115"/>
              <a:gd name="connsiteY0" fmla="*/ 235284 h 693881"/>
              <a:gd name="connsiteX1" fmla="*/ 353105 w 2135115"/>
              <a:gd name="connsiteY1" fmla="*/ 127000 h 693881"/>
              <a:gd name="connsiteX2" fmla="*/ 497483 w 2135115"/>
              <a:gd name="connsiteY2" fmla="*/ 451853 h 693881"/>
              <a:gd name="connsiteX3" fmla="*/ 1026872 w 2135115"/>
              <a:gd name="connsiteY3" fmla="*/ 379662 h 693881"/>
              <a:gd name="connsiteX4" fmla="*/ 1279536 w 2135115"/>
              <a:gd name="connsiteY4" fmla="*/ 692484 h 693881"/>
              <a:gd name="connsiteX5" fmla="*/ 1532199 w 2135115"/>
              <a:gd name="connsiteY5" fmla="*/ 234616 h 693881"/>
              <a:gd name="connsiteX6" fmla="*/ 2135115 w 2135115"/>
              <a:gd name="connsiteY6" fmla="*/ 0 h 693881"/>
              <a:gd name="connsiteX0" fmla="*/ 16221 w 2135115"/>
              <a:gd name="connsiteY0" fmla="*/ 293459 h 529032"/>
              <a:gd name="connsiteX1" fmla="*/ 353105 w 2135115"/>
              <a:gd name="connsiteY1" fmla="*/ 185175 h 529032"/>
              <a:gd name="connsiteX2" fmla="*/ 497483 w 2135115"/>
              <a:gd name="connsiteY2" fmla="*/ 510028 h 529032"/>
              <a:gd name="connsiteX3" fmla="*/ 1026872 w 2135115"/>
              <a:gd name="connsiteY3" fmla="*/ 437837 h 529032"/>
              <a:gd name="connsiteX4" fmla="*/ 1063636 w 2135115"/>
              <a:gd name="connsiteY4" fmla="*/ 1359 h 529032"/>
              <a:gd name="connsiteX5" fmla="*/ 1532199 w 2135115"/>
              <a:gd name="connsiteY5" fmla="*/ 292791 h 529032"/>
              <a:gd name="connsiteX6" fmla="*/ 2135115 w 2135115"/>
              <a:gd name="connsiteY6" fmla="*/ 58175 h 529032"/>
              <a:gd name="connsiteX0" fmla="*/ 16221 w 2135115"/>
              <a:gd name="connsiteY0" fmla="*/ 335107 h 479554"/>
              <a:gd name="connsiteX1" fmla="*/ 353105 w 2135115"/>
              <a:gd name="connsiteY1" fmla="*/ 226823 h 479554"/>
              <a:gd name="connsiteX2" fmla="*/ 497483 w 2135115"/>
              <a:gd name="connsiteY2" fmla="*/ 5576 h 479554"/>
              <a:gd name="connsiteX3" fmla="*/ 1026872 w 2135115"/>
              <a:gd name="connsiteY3" fmla="*/ 479485 h 479554"/>
              <a:gd name="connsiteX4" fmla="*/ 1063636 w 2135115"/>
              <a:gd name="connsiteY4" fmla="*/ 43007 h 479554"/>
              <a:gd name="connsiteX5" fmla="*/ 1532199 w 2135115"/>
              <a:gd name="connsiteY5" fmla="*/ 334439 h 479554"/>
              <a:gd name="connsiteX6" fmla="*/ 2135115 w 2135115"/>
              <a:gd name="connsiteY6" fmla="*/ 99823 h 479554"/>
              <a:gd name="connsiteX0" fmla="*/ 15304 w 2134198"/>
              <a:gd name="connsiteY0" fmla="*/ 332624 h 477071"/>
              <a:gd name="connsiteX1" fmla="*/ 377588 w 2134198"/>
              <a:gd name="connsiteY1" fmla="*/ 275140 h 477071"/>
              <a:gd name="connsiteX2" fmla="*/ 496566 w 2134198"/>
              <a:gd name="connsiteY2" fmla="*/ 3093 h 477071"/>
              <a:gd name="connsiteX3" fmla="*/ 1025955 w 2134198"/>
              <a:gd name="connsiteY3" fmla="*/ 477002 h 477071"/>
              <a:gd name="connsiteX4" fmla="*/ 1062719 w 2134198"/>
              <a:gd name="connsiteY4" fmla="*/ 40524 h 477071"/>
              <a:gd name="connsiteX5" fmla="*/ 1531282 w 2134198"/>
              <a:gd name="connsiteY5" fmla="*/ 331956 h 477071"/>
              <a:gd name="connsiteX6" fmla="*/ 2134198 w 2134198"/>
              <a:gd name="connsiteY6" fmla="*/ 97340 h 47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4198" h="477071">
                <a:moveTo>
                  <a:pt x="15304" y="332624"/>
                </a:moveTo>
                <a:cubicBezTo>
                  <a:pt x="-79946" y="561224"/>
                  <a:pt x="297378" y="330062"/>
                  <a:pt x="377588" y="275140"/>
                </a:cubicBezTo>
                <a:cubicBezTo>
                  <a:pt x="457798" y="220218"/>
                  <a:pt x="388505" y="-30551"/>
                  <a:pt x="496566" y="3093"/>
                </a:cubicBezTo>
                <a:cubicBezTo>
                  <a:pt x="604627" y="36737"/>
                  <a:pt x="931596" y="470764"/>
                  <a:pt x="1025955" y="477002"/>
                </a:cubicBezTo>
                <a:cubicBezTo>
                  <a:pt x="1120314" y="483240"/>
                  <a:pt x="978498" y="64698"/>
                  <a:pt x="1062719" y="40524"/>
                </a:cubicBezTo>
                <a:cubicBezTo>
                  <a:pt x="1146940" y="16350"/>
                  <a:pt x="1352702" y="322487"/>
                  <a:pt x="1531282" y="331956"/>
                </a:cubicBezTo>
                <a:cubicBezTo>
                  <a:pt x="1709862" y="341425"/>
                  <a:pt x="1856469" y="412166"/>
                  <a:pt x="2134198" y="97340"/>
                </a:cubicBezTo>
              </a:path>
            </a:pathLst>
          </a:custGeom>
          <a:noFill/>
          <a:ln>
            <a:solidFill>
              <a:schemeClr val="accent1"/>
            </a:solidFill>
            <a:prstDash val="dash"/>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154" name="Freeform: Shape 153">
            <a:extLst>
              <a:ext uri="{FF2B5EF4-FFF2-40B4-BE49-F238E27FC236}">
                <a16:creationId xmlns:a16="http://schemas.microsoft.com/office/drawing/2014/main" id="{9763995B-3523-489C-A0BE-92DC21C66722}"/>
              </a:ext>
            </a:extLst>
          </p:cNvPr>
          <p:cNvSpPr/>
          <p:nvPr/>
        </p:nvSpPr>
        <p:spPr>
          <a:xfrm>
            <a:off x="7284015" y="6614858"/>
            <a:ext cx="1158140" cy="556716"/>
          </a:xfrm>
          <a:custGeom>
            <a:avLst/>
            <a:gdLst>
              <a:gd name="connsiteX0" fmla="*/ 171657 w 1555288"/>
              <a:gd name="connsiteY0" fmla="*/ 0 h 1131006"/>
              <a:gd name="connsiteX1" fmla="*/ 3215 w 1555288"/>
              <a:gd name="connsiteY1" fmla="*/ 517358 h 1131006"/>
              <a:gd name="connsiteX2" fmla="*/ 304004 w 1555288"/>
              <a:gd name="connsiteY2" fmla="*/ 360948 h 1131006"/>
              <a:gd name="connsiteX3" fmla="*/ 448383 w 1555288"/>
              <a:gd name="connsiteY3" fmla="*/ 770021 h 1131006"/>
              <a:gd name="connsiteX4" fmla="*/ 773236 w 1555288"/>
              <a:gd name="connsiteY4" fmla="*/ 481263 h 1131006"/>
              <a:gd name="connsiteX5" fmla="*/ 869488 w 1555288"/>
              <a:gd name="connsiteY5" fmla="*/ 1130969 h 1131006"/>
              <a:gd name="connsiteX6" fmla="*/ 1555288 w 1555288"/>
              <a:gd name="connsiteY6" fmla="*/ 505327 h 1131006"/>
              <a:gd name="connsiteX0" fmla="*/ 171657 w 1531225"/>
              <a:gd name="connsiteY0" fmla="*/ 0 h 1131349"/>
              <a:gd name="connsiteX1" fmla="*/ 3215 w 1531225"/>
              <a:gd name="connsiteY1" fmla="*/ 517358 h 1131349"/>
              <a:gd name="connsiteX2" fmla="*/ 304004 w 1531225"/>
              <a:gd name="connsiteY2" fmla="*/ 360948 h 1131349"/>
              <a:gd name="connsiteX3" fmla="*/ 448383 w 1531225"/>
              <a:gd name="connsiteY3" fmla="*/ 770021 h 1131349"/>
              <a:gd name="connsiteX4" fmla="*/ 773236 w 1531225"/>
              <a:gd name="connsiteY4" fmla="*/ 481263 h 1131349"/>
              <a:gd name="connsiteX5" fmla="*/ 869488 w 1531225"/>
              <a:gd name="connsiteY5" fmla="*/ 1130969 h 1131349"/>
              <a:gd name="connsiteX6" fmla="*/ 1531225 w 1531225"/>
              <a:gd name="connsiteY6" fmla="*/ 553454 h 1131349"/>
              <a:gd name="connsiteX0" fmla="*/ 9796 w 2235637"/>
              <a:gd name="connsiteY0" fmla="*/ 0 h 866654"/>
              <a:gd name="connsiteX1" fmla="*/ 707627 w 2235637"/>
              <a:gd name="connsiteY1" fmla="*/ 252663 h 866654"/>
              <a:gd name="connsiteX2" fmla="*/ 1008416 w 2235637"/>
              <a:gd name="connsiteY2" fmla="*/ 96253 h 866654"/>
              <a:gd name="connsiteX3" fmla="*/ 1152795 w 2235637"/>
              <a:gd name="connsiteY3" fmla="*/ 505326 h 866654"/>
              <a:gd name="connsiteX4" fmla="*/ 1477648 w 2235637"/>
              <a:gd name="connsiteY4" fmla="*/ 216568 h 866654"/>
              <a:gd name="connsiteX5" fmla="*/ 1573900 w 2235637"/>
              <a:gd name="connsiteY5" fmla="*/ 866274 h 866654"/>
              <a:gd name="connsiteX6" fmla="*/ 2235637 w 2235637"/>
              <a:gd name="connsiteY6" fmla="*/ 288759 h 866654"/>
              <a:gd name="connsiteX0" fmla="*/ 20070 w 2245911"/>
              <a:gd name="connsiteY0" fmla="*/ 108817 h 975471"/>
              <a:gd name="connsiteX1" fmla="*/ 356954 w 2245911"/>
              <a:gd name="connsiteY1" fmla="*/ 533 h 975471"/>
              <a:gd name="connsiteX2" fmla="*/ 1018690 w 2245911"/>
              <a:gd name="connsiteY2" fmla="*/ 205070 h 975471"/>
              <a:gd name="connsiteX3" fmla="*/ 1163069 w 2245911"/>
              <a:gd name="connsiteY3" fmla="*/ 614143 h 975471"/>
              <a:gd name="connsiteX4" fmla="*/ 1487922 w 2245911"/>
              <a:gd name="connsiteY4" fmla="*/ 325385 h 975471"/>
              <a:gd name="connsiteX5" fmla="*/ 1584174 w 2245911"/>
              <a:gd name="connsiteY5" fmla="*/ 975091 h 975471"/>
              <a:gd name="connsiteX6" fmla="*/ 2245911 w 2245911"/>
              <a:gd name="connsiteY6" fmla="*/ 397576 h 975471"/>
              <a:gd name="connsiteX0" fmla="*/ 16221 w 2242062"/>
              <a:gd name="connsiteY0" fmla="*/ 110767 h 977421"/>
              <a:gd name="connsiteX1" fmla="*/ 353105 w 2242062"/>
              <a:gd name="connsiteY1" fmla="*/ 2483 h 977421"/>
              <a:gd name="connsiteX2" fmla="*/ 497483 w 2242062"/>
              <a:gd name="connsiteY2" fmla="*/ 327336 h 977421"/>
              <a:gd name="connsiteX3" fmla="*/ 1159220 w 2242062"/>
              <a:gd name="connsiteY3" fmla="*/ 616093 h 977421"/>
              <a:gd name="connsiteX4" fmla="*/ 1484073 w 2242062"/>
              <a:gd name="connsiteY4" fmla="*/ 327335 h 977421"/>
              <a:gd name="connsiteX5" fmla="*/ 1580325 w 2242062"/>
              <a:gd name="connsiteY5" fmla="*/ 977041 h 977421"/>
              <a:gd name="connsiteX6" fmla="*/ 2242062 w 2242062"/>
              <a:gd name="connsiteY6" fmla="*/ 399526 h 977421"/>
              <a:gd name="connsiteX0" fmla="*/ 16221 w 2242062"/>
              <a:gd name="connsiteY0" fmla="*/ 110767 h 977421"/>
              <a:gd name="connsiteX1" fmla="*/ 353105 w 2242062"/>
              <a:gd name="connsiteY1" fmla="*/ 2483 h 977421"/>
              <a:gd name="connsiteX2" fmla="*/ 497483 w 2242062"/>
              <a:gd name="connsiteY2" fmla="*/ 327336 h 977421"/>
              <a:gd name="connsiteX3" fmla="*/ 1026872 w 2242062"/>
              <a:gd name="connsiteY3" fmla="*/ 255145 h 977421"/>
              <a:gd name="connsiteX4" fmla="*/ 1484073 w 2242062"/>
              <a:gd name="connsiteY4" fmla="*/ 327335 h 977421"/>
              <a:gd name="connsiteX5" fmla="*/ 1580325 w 2242062"/>
              <a:gd name="connsiteY5" fmla="*/ 977041 h 977421"/>
              <a:gd name="connsiteX6" fmla="*/ 2242062 w 2242062"/>
              <a:gd name="connsiteY6" fmla="*/ 399526 h 977421"/>
              <a:gd name="connsiteX0" fmla="*/ 16221 w 2242062"/>
              <a:gd name="connsiteY0" fmla="*/ 110767 h 978793"/>
              <a:gd name="connsiteX1" fmla="*/ 353105 w 2242062"/>
              <a:gd name="connsiteY1" fmla="*/ 2483 h 978793"/>
              <a:gd name="connsiteX2" fmla="*/ 497483 w 2242062"/>
              <a:gd name="connsiteY2" fmla="*/ 327336 h 978793"/>
              <a:gd name="connsiteX3" fmla="*/ 1026872 w 2242062"/>
              <a:gd name="connsiteY3" fmla="*/ 255145 h 978793"/>
              <a:gd name="connsiteX4" fmla="*/ 1279536 w 2242062"/>
              <a:gd name="connsiteY4" fmla="*/ 567967 h 978793"/>
              <a:gd name="connsiteX5" fmla="*/ 1580325 w 2242062"/>
              <a:gd name="connsiteY5" fmla="*/ 977041 h 978793"/>
              <a:gd name="connsiteX6" fmla="*/ 2242062 w 2242062"/>
              <a:gd name="connsiteY6" fmla="*/ 399526 h 978793"/>
              <a:gd name="connsiteX0" fmla="*/ 16221 w 2242062"/>
              <a:gd name="connsiteY0" fmla="*/ 110767 h 568862"/>
              <a:gd name="connsiteX1" fmla="*/ 353105 w 2242062"/>
              <a:gd name="connsiteY1" fmla="*/ 2483 h 568862"/>
              <a:gd name="connsiteX2" fmla="*/ 497483 w 2242062"/>
              <a:gd name="connsiteY2" fmla="*/ 327336 h 568862"/>
              <a:gd name="connsiteX3" fmla="*/ 1026872 w 2242062"/>
              <a:gd name="connsiteY3" fmla="*/ 255145 h 568862"/>
              <a:gd name="connsiteX4" fmla="*/ 1279536 w 2242062"/>
              <a:gd name="connsiteY4" fmla="*/ 567967 h 568862"/>
              <a:gd name="connsiteX5" fmla="*/ 1532199 w 2242062"/>
              <a:gd name="connsiteY5" fmla="*/ 351399 h 568862"/>
              <a:gd name="connsiteX6" fmla="*/ 2242062 w 2242062"/>
              <a:gd name="connsiteY6" fmla="*/ 399526 h 568862"/>
              <a:gd name="connsiteX0" fmla="*/ 16221 w 2169873"/>
              <a:gd name="connsiteY0" fmla="*/ 110767 h 569074"/>
              <a:gd name="connsiteX1" fmla="*/ 353105 w 2169873"/>
              <a:gd name="connsiteY1" fmla="*/ 2483 h 569074"/>
              <a:gd name="connsiteX2" fmla="*/ 497483 w 2169873"/>
              <a:gd name="connsiteY2" fmla="*/ 327336 h 569074"/>
              <a:gd name="connsiteX3" fmla="*/ 1026872 w 2169873"/>
              <a:gd name="connsiteY3" fmla="*/ 255145 h 569074"/>
              <a:gd name="connsiteX4" fmla="*/ 1279536 w 2169873"/>
              <a:gd name="connsiteY4" fmla="*/ 567967 h 569074"/>
              <a:gd name="connsiteX5" fmla="*/ 1532199 w 2169873"/>
              <a:gd name="connsiteY5" fmla="*/ 351399 h 569074"/>
              <a:gd name="connsiteX6" fmla="*/ 2169873 w 2169873"/>
              <a:gd name="connsiteY6" fmla="*/ 146862 h 569074"/>
              <a:gd name="connsiteX0" fmla="*/ 16221 w 2109715"/>
              <a:gd name="connsiteY0" fmla="*/ 110767 h 568993"/>
              <a:gd name="connsiteX1" fmla="*/ 353105 w 2109715"/>
              <a:gd name="connsiteY1" fmla="*/ 2483 h 568993"/>
              <a:gd name="connsiteX2" fmla="*/ 497483 w 2109715"/>
              <a:gd name="connsiteY2" fmla="*/ 327336 h 568993"/>
              <a:gd name="connsiteX3" fmla="*/ 1026872 w 2109715"/>
              <a:gd name="connsiteY3" fmla="*/ 255145 h 568993"/>
              <a:gd name="connsiteX4" fmla="*/ 1279536 w 2109715"/>
              <a:gd name="connsiteY4" fmla="*/ 567967 h 568993"/>
              <a:gd name="connsiteX5" fmla="*/ 1532199 w 2109715"/>
              <a:gd name="connsiteY5" fmla="*/ 351399 h 568993"/>
              <a:gd name="connsiteX6" fmla="*/ 2109715 w 2109715"/>
              <a:gd name="connsiteY6" fmla="*/ 231083 h 568993"/>
              <a:gd name="connsiteX0" fmla="*/ 16221 w 2135115"/>
              <a:gd name="connsiteY0" fmla="*/ 235284 h 693963"/>
              <a:gd name="connsiteX1" fmla="*/ 353105 w 2135115"/>
              <a:gd name="connsiteY1" fmla="*/ 127000 h 693963"/>
              <a:gd name="connsiteX2" fmla="*/ 497483 w 2135115"/>
              <a:gd name="connsiteY2" fmla="*/ 451853 h 693963"/>
              <a:gd name="connsiteX3" fmla="*/ 1026872 w 2135115"/>
              <a:gd name="connsiteY3" fmla="*/ 379662 h 693963"/>
              <a:gd name="connsiteX4" fmla="*/ 1279536 w 2135115"/>
              <a:gd name="connsiteY4" fmla="*/ 692484 h 693963"/>
              <a:gd name="connsiteX5" fmla="*/ 1532199 w 2135115"/>
              <a:gd name="connsiteY5" fmla="*/ 475916 h 693963"/>
              <a:gd name="connsiteX6" fmla="*/ 2135115 w 2135115"/>
              <a:gd name="connsiteY6" fmla="*/ 0 h 693963"/>
              <a:gd name="connsiteX0" fmla="*/ 16221 w 2135115"/>
              <a:gd name="connsiteY0" fmla="*/ 235284 h 693881"/>
              <a:gd name="connsiteX1" fmla="*/ 353105 w 2135115"/>
              <a:gd name="connsiteY1" fmla="*/ 127000 h 693881"/>
              <a:gd name="connsiteX2" fmla="*/ 497483 w 2135115"/>
              <a:gd name="connsiteY2" fmla="*/ 451853 h 693881"/>
              <a:gd name="connsiteX3" fmla="*/ 1026872 w 2135115"/>
              <a:gd name="connsiteY3" fmla="*/ 379662 h 693881"/>
              <a:gd name="connsiteX4" fmla="*/ 1279536 w 2135115"/>
              <a:gd name="connsiteY4" fmla="*/ 692484 h 693881"/>
              <a:gd name="connsiteX5" fmla="*/ 1532199 w 2135115"/>
              <a:gd name="connsiteY5" fmla="*/ 234616 h 693881"/>
              <a:gd name="connsiteX6" fmla="*/ 2135115 w 2135115"/>
              <a:gd name="connsiteY6" fmla="*/ 0 h 693881"/>
              <a:gd name="connsiteX0" fmla="*/ 16221 w 2135115"/>
              <a:gd name="connsiteY0" fmla="*/ 293459 h 529032"/>
              <a:gd name="connsiteX1" fmla="*/ 353105 w 2135115"/>
              <a:gd name="connsiteY1" fmla="*/ 185175 h 529032"/>
              <a:gd name="connsiteX2" fmla="*/ 497483 w 2135115"/>
              <a:gd name="connsiteY2" fmla="*/ 510028 h 529032"/>
              <a:gd name="connsiteX3" fmla="*/ 1026872 w 2135115"/>
              <a:gd name="connsiteY3" fmla="*/ 437837 h 529032"/>
              <a:gd name="connsiteX4" fmla="*/ 1063636 w 2135115"/>
              <a:gd name="connsiteY4" fmla="*/ 1359 h 529032"/>
              <a:gd name="connsiteX5" fmla="*/ 1532199 w 2135115"/>
              <a:gd name="connsiteY5" fmla="*/ 292791 h 529032"/>
              <a:gd name="connsiteX6" fmla="*/ 2135115 w 2135115"/>
              <a:gd name="connsiteY6" fmla="*/ 58175 h 529032"/>
              <a:gd name="connsiteX0" fmla="*/ 16221 w 2135115"/>
              <a:gd name="connsiteY0" fmla="*/ 335107 h 479554"/>
              <a:gd name="connsiteX1" fmla="*/ 353105 w 2135115"/>
              <a:gd name="connsiteY1" fmla="*/ 226823 h 479554"/>
              <a:gd name="connsiteX2" fmla="*/ 497483 w 2135115"/>
              <a:gd name="connsiteY2" fmla="*/ 5576 h 479554"/>
              <a:gd name="connsiteX3" fmla="*/ 1026872 w 2135115"/>
              <a:gd name="connsiteY3" fmla="*/ 479485 h 479554"/>
              <a:gd name="connsiteX4" fmla="*/ 1063636 w 2135115"/>
              <a:gd name="connsiteY4" fmla="*/ 43007 h 479554"/>
              <a:gd name="connsiteX5" fmla="*/ 1532199 w 2135115"/>
              <a:gd name="connsiteY5" fmla="*/ 334439 h 479554"/>
              <a:gd name="connsiteX6" fmla="*/ 2135115 w 2135115"/>
              <a:gd name="connsiteY6" fmla="*/ 99823 h 479554"/>
              <a:gd name="connsiteX0" fmla="*/ 15304 w 2134198"/>
              <a:gd name="connsiteY0" fmla="*/ 332624 h 477071"/>
              <a:gd name="connsiteX1" fmla="*/ 377588 w 2134198"/>
              <a:gd name="connsiteY1" fmla="*/ 275140 h 477071"/>
              <a:gd name="connsiteX2" fmla="*/ 496566 w 2134198"/>
              <a:gd name="connsiteY2" fmla="*/ 3093 h 477071"/>
              <a:gd name="connsiteX3" fmla="*/ 1025955 w 2134198"/>
              <a:gd name="connsiteY3" fmla="*/ 477002 h 477071"/>
              <a:gd name="connsiteX4" fmla="*/ 1062719 w 2134198"/>
              <a:gd name="connsiteY4" fmla="*/ 40524 h 477071"/>
              <a:gd name="connsiteX5" fmla="*/ 1531282 w 2134198"/>
              <a:gd name="connsiteY5" fmla="*/ 331956 h 477071"/>
              <a:gd name="connsiteX6" fmla="*/ 2134198 w 2134198"/>
              <a:gd name="connsiteY6" fmla="*/ 97340 h 477071"/>
              <a:gd name="connsiteX0" fmla="*/ 851526 w 1802020"/>
              <a:gd name="connsiteY0" fmla="*/ 0 h 703247"/>
              <a:gd name="connsiteX1" fmla="*/ 45410 w 1802020"/>
              <a:gd name="connsiteY1" fmla="*/ 501316 h 703247"/>
              <a:gd name="connsiteX2" fmla="*/ 164388 w 1802020"/>
              <a:gd name="connsiteY2" fmla="*/ 229269 h 703247"/>
              <a:gd name="connsiteX3" fmla="*/ 693777 w 1802020"/>
              <a:gd name="connsiteY3" fmla="*/ 703178 h 703247"/>
              <a:gd name="connsiteX4" fmla="*/ 730541 w 1802020"/>
              <a:gd name="connsiteY4" fmla="*/ 266700 h 703247"/>
              <a:gd name="connsiteX5" fmla="*/ 1199104 w 1802020"/>
              <a:gd name="connsiteY5" fmla="*/ 558132 h 703247"/>
              <a:gd name="connsiteX6" fmla="*/ 1802020 w 1802020"/>
              <a:gd name="connsiteY6" fmla="*/ 323516 h 703247"/>
              <a:gd name="connsiteX0" fmla="*/ 688219 w 1638713"/>
              <a:gd name="connsiteY0" fmla="*/ 0 h 703247"/>
              <a:gd name="connsiteX1" fmla="*/ 1081 w 1638713"/>
              <a:gd name="connsiteY1" fmla="*/ 229269 h 703247"/>
              <a:gd name="connsiteX2" fmla="*/ 530470 w 1638713"/>
              <a:gd name="connsiteY2" fmla="*/ 703178 h 703247"/>
              <a:gd name="connsiteX3" fmla="*/ 567234 w 1638713"/>
              <a:gd name="connsiteY3" fmla="*/ 266700 h 703247"/>
              <a:gd name="connsiteX4" fmla="*/ 1035797 w 1638713"/>
              <a:gd name="connsiteY4" fmla="*/ 558132 h 703247"/>
              <a:gd name="connsiteX5" fmla="*/ 1638713 w 1638713"/>
              <a:gd name="connsiteY5" fmla="*/ 323516 h 703247"/>
              <a:gd name="connsiteX0" fmla="*/ 178594 w 1129088"/>
              <a:gd name="connsiteY0" fmla="*/ 0 h 706221"/>
              <a:gd name="connsiteX1" fmla="*/ 20845 w 1129088"/>
              <a:gd name="connsiteY1" fmla="*/ 703178 h 706221"/>
              <a:gd name="connsiteX2" fmla="*/ 57609 w 1129088"/>
              <a:gd name="connsiteY2" fmla="*/ 266700 h 706221"/>
              <a:gd name="connsiteX3" fmla="*/ 526172 w 1129088"/>
              <a:gd name="connsiteY3" fmla="*/ 558132 h 706221"/>
              <a:gd name="connsiteX4" fmla="*/ 1129088 w 1129088"/>
              <a:gd name="connsiteY4" fmla="*/ 323516 h 706221"/>
              <a:gd name="connsiteX0" fmla="*/ 192125 w 1129919"/>
              <a:gd name="connsiteY0" fmla="*/ 0 h 784197"/>
              <a:gd name="connsiteX1" fmla="*/ 21676 w 1129919"/>
              <a:gd name="connsiteY1" fmla="*/ 779378 h 784197"/>
              <a:gd name="connsiteX2" fmla="*/ 58440 w 1129919"/>
              <a:gd name="connsiteY2" fmla="*/ 342900 h 784197"/>
              <a:gd name="connsiteX3" fmla="*/ 527003 w 1129919"/>
              <a:gd name="connsiteY3" fmla="*/ 634332 h 784197"/>
              <a:gd name="connsiteX4" fmla="*/ 1129919 w 1129919"/>
              <a:gd name="connsiteY4" fmla="*/ 399716 h 784197"/>
              <a:gd name="connsiteX0" fmla="*/ 134811 w 1072605"/>
              <a:gd name="connsiteY0" fmla="*/ 0 h 647679"/>
              <a:gd name="connsiteX1" fmla="*/ 332662 w 1072605"/>
              <a:gd name="connsiteY1" fmla="*/ 423778 h 647679"/>
              <a:gd name="connsiteX2" fmla="*/ 1126 w 1072605"/>
              <a:gd name="connsiteY2" fmla="*/ 342900 h 647679"/>
              <a:gd name="connsiteX3" fmla="*/ 469689 w 1072605"/>
              <a:gd name="connsiteY3" fmla="*/ 634332 h 647679"/>
              <a:gd name="connsiteX4" fmla="*/ 1072605 w 1072605"/>
              <a:gd name="connsiteY4" fmla="*/ 399716 h 647679"/>
              <a:gd name="connsiteX0" fmla="*/ 4446 w 942240"/>
              <a:gd name="connsiteY0" fmla="*/ 0 h 650501"/>
              <a:gd name="connsiteX1" fmla="*/ 202297 w 942240"/>
              <a:gd name="connsiteY1" fmla="*/ 423778 h 650501"/>
              <a:gd name="connsiteX2" fmla="*/ 442261 w 942240"/>
              <a:gd name="connsiteY2" fmla="*/ 304800 h 650501"/>
              <a:gd name="connsiteX3" fmla="*/ 339324 w 942240"/>
              <a:gd name="connsiteY3" fmla="*/ 634332 h 650501"/>
              <a:gd name="connsiteX4" fmla="*/ 942240 w 942240"/>
              <a:gd name="connsiteY4" fmla="*/ 399716 h 650501"/>
              <a:gd name="connsiteX0" fmla="*/ 4446 w 942240"/>
              <a:gd name="connsiteY0" fmla="*/ 0 h 590515"/>
              <a:gd name="connsiteX1" fmla="*/ 202297 w 942240"/>
              <a:gd name="connsiteY1" fmla="*/ 423778 h 590515"/>
              <a:gd name="connsiteX2" fmla="*/ 442261 w 942240"/>
              <a:gd name="connsiteY2" fmla="*/ 304800 h 590515"/>
              <a:gd name="connsiteX3" fmla="*/ 567924 w 942240"/>
              <a:gd name="connsiteY3" fmla="*/ 532732 h 590515"/>
              <a:gd name="connsiteX4" fmla="*/ 942240 w 942240"/>
              <a:gd name="connsiteY4" fmla="*/ 399716 h 590515"/>
              <a:gd name="connsiteX0" fmla="*/ 4446 w 1158140"/>
              <a:gd name="connsiteY0" fmla="*/ 0 h 556716"/>
              <a:gd name="connsiteX1" fmla="*/ 202297 w 1158140"/>
              <a:gd name="connsiteY1" fmla="*/ 423778 h 556716"/>
              <a:gd name="connsiteX2" fmla="*/ 442261 w 1158140"/>
              <a:gd name="connsiteY2" fmla="*/ 304800 h 556716"/>
              <a:gd name="connsiteX3" fmla="*/ 567924 w 1158140"/>
              <a:gd name="connsiteY3" fmla="*/ 532732 h 556716"/>
              <a:gd name="connsiteX4" fmla="*/ 1158140 w 1158140"/>
              <a:gd name="connsiteY4" fmla="*/ 336216 h 556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140" h="556716">
                <a:moveTo>
                  <a:pt x="4446" y="0"/>
                </a:moveTo>
                <a:cubicBezTo>
                  <a:pt x="-28418" y="146495"/>
                  <a:pt x="129328" y="372978"/>
                  <a:pt x="202297" y="423778"/>
                </a:cubicBezTo>
                <a:cubicBezTo>
                  <a:pt x="275266" y="474578"/>
                  <a:pt x="381323" y="286641"/>
                  <a:pt x="442261" y="304800"/>
                </a:cubicBezTo>
                <a:cubicBezTo>
                  <a:pt x="503199" y="322959"/>
                  <a:pt x="448611" y="527496"/>
                  <a:pt x="567924" y="532732"/>
                </a:cubicBezTo>
                <a:cubicBezTo>
                  <a:pt x="687237" y="537968"/>
                  <a:pt x="880411" y="651042"/>
                  <a:pt x="1158140" y="336216"/>
                </a:cubicBezTo>
              </a:path>
            </a:pathLst>
          </a:custGeom>
          <a:noFill/>
          <a:ln>
            <a:solidFill>
              <a:schemeClr val="accent1"/>
            </a:solidFill>
            <a:prstDash val="dash"/>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79" name="Freeform: Shape 78">
            <a:extLst>
              <a:ext uri="{FF2B5EF4-FFF2-40B4-BE49-F238E27FC236}">
                <a16:creationId xmlns:a16="http://schemas.microsoft.com/office/drawing/2014/main" id="{D6845C27-8D7B-4A61-8A63-341B45BC9010}"/>
              </a:ext>
            </a:extLst>
          </p:cNvPr>
          <p:cNvSpPr/>
          <p:nvPr/>
        </p:nvSpPr>
        <p:spPr>
          <a:xfrm>
            <a:off x="1265188" y="6027181"/>
            <a:ext cx="2873346" cy="699459"/>
          </a:xfrm>
          <a:custGeom>
            <a:avLst/>
            <a:gdLst>
              <a:gd name="connsiteX0" fmla="*/ 3092116 w 3221567"/>
              <a:gd name="connsiteY0" fmla="*/ 652859 h 652859"/>
              <a:gd name="connsiteX1" fmla="*/ 3164306 w 3221567"/>
              <a:gd name="connsiteY1" fmla="*/ 207691 h 652859"/>
              <a:gd name="connsiteX2" fmla="*/ 2358190 w 3221567"/>
              <a:gd name="connsiteY2" fmla="*/ 460354 h 652859"/>
              <a:gd name="connsiteX3" fmla="*/ 2430379 w 3221567"/>
              <a:gd name="connsiteY3" fmla="*/ 3154 h 652859"/>
              <a:gd name="connsiteX4" fmla="*/ 1720516 w 3221567"/>
              <a:gd name="connsiteY4" fmla="*/ 255817 h 652859"/>
              <a:gd name="connsiteX5" fmla="*/ 0 w 3221567"/>
              <a:gd name="connsiteY5" fmla="*/ 207691 h 652859"/>
              <a:gd name="connsiteX0" fmla="*/ 3092116 w 3202098"/>
              <a:gd name="connsiteY0" fmla="*/ 652859 h 676672"/>
              <a:gd name="connsiteX1" fmla="*/ 3072266 w 3202098"/>
              <a:gd name="connsiteY1" fmla="*/ 640764 h 676672"/>
              <a:gd name="connsiteX2" fmla="*/ 3164306 w 3202098"/>
              <a:gd name="connsiteY2" fmla="*/ 207691 h 676672"/>
              <a:gd name="connsiteX3" fmla="*/ 2358190 w 3202098"/>
              <a:gd name="connsiteY3" fmla="*/ 460354 h 676672"/>
              <a:gd name="connsiteX4" fmla="*/ 2430379 w 3202098"/>
              <a:gd name="connsiteY4" fmla="*/ 3154 h 676672"/>
              <a:gd name="connsiteX5" fmla="*/ 1720516 w 3202098"/>
              <a:gd name="connsiteY5" fmla="*/ 255817 h 676672"/>
              <a:gd name="connsiteX6" fmla="*/ 0 w 3202098"/>
              <a:gd name="connsiteY6" fmla="*/ 207691 h 676672"/>
              <a:gd name="connsiteX0" fmla="*/ 3092116 w 3202098"/>
              <a:gd name="connsiteY0" fmla="*/ 652859 h 691494"/>
              <a:gd name="connsiteX1" fmla="*/ 3072266 w 3202098"/>
              <a:gd name="connsiteY1" fmla="*/ 640764 h 691494"/>
              <a:gd name="connsiteX2" fmla="*/ 3164306 w 3202098"/>
              <a:gd name="connsiteY2" fmla="*/ 207691 h 691494"/>
              <a:gd name="connsiteX3" fmla="*/ 2358190 w 3202098"/>
              <a:gd name="connsiteY3" fmla="*/ 460354 h 691494"/>
              <a:gd name="connsiteX4" fmla="*/ 2430379 w 3202098"/>
              <a:gd name="connsiteY4" fmla="*/ 3154 h 691494"/>
              <a:gd name="connsiteX5" fmla="*/ 1720516 w 3202098"/>
              <a:gd name="connsiteY5" fmla="*/ 255817 h 691494"/>
              <a:gd name="connsiteX6" fmla="*/ 0 w 3202098"/>
              <a:gd name="connsiteY6" fmla="*/ 207691 h 691494"/>
              <a:gd name="connsiteX0" fmla="*/ 3092116 w 3166437"/>
              <a:gd name="connsiteY0" fmla="*/ 652859 h 773451"/>
              <a:gd name="connsiteX1" fmla="*/ 2608702 w 3166437"/>
              <a:gd name="connsiteY1" fmla="*/ 741367 h 773451"/>
              <a:gd name="connsiteX2" fmla="*/ 3164306 w 3166437"/>
              <a:gd name="connsiteY2" fmla="*/ 207691 h 773451"/>
              <a:gd name="connsiteX3" fmla="*/ 2358190 w 3166437"/>
              <a:gd name="connsiteY3" fmla="*/ 460354 h 773451"/>
              <a:gd name="connsiteX4" fmla="*/ 2430379 w 3166437"/>
              <a:gd name="connsiteY4" fmla="*/ 3154 h 773451"/>
              <a:gd name="connsiteX5" fmla="*/ 1720516 w 3166437"/>
              <a:gd name="connsiteY5" fmla="*/ 255817 h 773451"/>
              <a:gd name="connsiteX6" fmla="*/ 0 w 3166437"/>
              <a:gd name="connsiteY6" fmla="*/ 207691 h 773451"/>
              <a:gd name="connsiteX0" fmla="*/ 2030798 w 3166437"/>
              <a:gd name="connsiteY0" fmla="*/ 675215 h 776315"/>
              <a:gd name="connsiteX1" fmla="*/ 2608702 w 3166437"/>
              <a:gd name="connsiteY1" fmla="*/ 741367 h 776315"/>
              <a:gd name="connsiteX2" fmla="*/ 3164306 w 3166437"/>
              <a:gd name="connsiteY2" fmla="*/ 207691 h 776315"/>
              <a:gd name="connsiteX3" fmla="*/ 2358190 w 3166437"/>
              <a:gd name="connsiteY3" fmla="*/ 460354 h 776315"/>
              <a:gd name="connsiteX4" fmla="*/ 2430379 w 3166437"/>
              <a:gd name="connsiteY4" fmla="*/ 3154 h 776315"/>
              <a:gd name="connsiteX5" fmla="*/ 1720516 w 3166437"/>
              <a:gd name="connsiteY5" fmla="*/ 255817 h 776315"/>
              <a:gd name="connsiteX6" fmla="*/ 0 w 3166437"/>
              <a:gd name="connsiteY6" fmla="*/ 207691 h 776315"/>
              <a:gd name="connsiteX0" fmla="*/ 2030798 w 3189997"/>
              <a:gd name="connsiteY0" fmla="*/ 675215 h 675215"/>
              <a:gd name="connsiteX1" fmla="*/ 2999072 w 3189997"/>
              <a:gd name="connsiteY1" fmla="*/ 495450 h 675215"/>
              <a:gd name="connsiteX2" fmla="*/ 3164306 w 3189997"/>
              <a:gd name="connsiteY2" fmla="*/ 207691 h 675215"/>
              <a:gd name="connsiteX3" fmla="*/ 2358190 w 3189997"/>
              <a:gd name="connsiteY3" fmla="*/ 460354 h 675215"/>
              <a:gd name="connsiteX4" fmla="*/ 2430379 w 3189997"/>
              <a:gd name="connsiteY4" fmla="*/ 3154 h 675215"/>
              <a:gd name="connsiteX5" fmla="*/ 1720516 w 3189997"/>
              <a:gd name="connsiteY5" fmla="*/ 255817 h 675215"/>
              <a:gd name="connsiteX6" fmla="*/ 0 w 3189997"/>
              <a:gd name="connsiteY6" fmla="*/ 207691 h 675215"/>
              <a:gd name="connsiteX0" fmla="*/ 2030798 w 3169683"/>
              <a:gd name="connsiteY0" fmla="*/ 682375 h 682375"/>
              <a:gd name="connsiteX1" fmla="*/ 2999072 w 3169683"/>
              <a:gd name="connsiteY1" fmla="*/ 502610 h 682375"/>
              <a:gd name="connsiteX2" fmla="*/ 3164306 w 3169683"/>
              <a:gd name="connsiteY2" fmla="*/ 214851 h 682375"/>
              <a:gd name="connsiteX3" fmla="*/ 2760759 w 3169683"/>
              <a:gd name="connsiteY3" fmla="*/ 65104 h 682375"/>
              <a:gd name="connsiteX4" fmla="*/ 2430379 w 3169683"/>
              <a:gd name="connsiteY4" fmla="*/ 10314 h 682375"/>
              <a:gd name="connsiteX5" fmla="*/ 1720516 w 3169683"/>
              <a:gd name="connsiteY5" fmla="*/ 262977 h 682375"/>
              <a:gd name="connsiteX6" fmla="*/ 0 w 3169683"/>
              <a:gd name="connsiteY6" fmla="*/ 214851 h 682375"/>
              <a:gd name="connsiteX0" fmla="*/ 2030798 w 3177318"/>
              <a:gd name="connsiteY0" fmla="*/ 672185 h 672185"/>
              <a:gd name="connsiteX1" fmla="*/ 2999072 w 3177318"/>
              <a:gd name="connsiteY1" fmla="*/ 492420 h 672185"/>
              <a:gd name="connsiteX2" fmla="*/ 3164306 w 3177318"/>
              <a:gd name="connsiteY2" fmla="*/ 204661 h 672185"/>
              <a:gd name="connsiteX3" fmla="*/ 2589972 w 3177318"/>
              <a:gd name="connsiteY3" fmla="*/ 289653 h 672185"/>
              <a:gd name="connsiteX4" fmla="*/ 2430379 w 3177318"/>
              <a:gd name="connsiteY4" fmla="*/ 124 h 672185"/>
              <a:gd name="connsiteX5" fmla="*/ 1720516 w 3177318"/>
              <a:gd name="connsiteY5" fmla="*/ 252787 h 672185"/>
              <a:gd name="connsiteX6" fmla="*/ 0 w 3177318"/>
              <a:gd name="connsiteY6" fmla="*/ 204661 h 672185"/>
              <a:gd name="connsiteX0" fmla="*/ 2030798 w 3177318"/>
              <a:gd name="connsiteY0" fmla="*/ 649840 h 649840"/>
              <a:gd name="connsiteX1" fmla="*/ 2999072 w 3177318"/>
              <a:gd name="connsiteY1" fmla="*/ 470075 h 649840"/>
              <a:gd name="connsiteX2" fmla="*/ 3164306 w 3177318"/>
              <a:gd name="connsiteY2" fmla="*/ 182316 h 649840"/>
              <a:gd name="connsiteX3" fmla="*/ 2589972 w 3177318"/>
              <a:gd name="connsiteY3" fmla="*/ 267308 h 649840"/>
              <a:gd name="connsiteX4" fmla="*/ 2271791 w 3177318"/>
              <a:gd name="connsiteY4" fmla="*/ 135 h 649840"/>
              <a:gd name="connsiteX5" fmla="*/ 1720516 w 3177318"/>
              <a:gd name="connsiteY5" fmla="*/ 230442 h 649840"/>
              <a:gd name="connsiteX6" fmla="*/ 0 w 3177318"/>
              <a:gd name="connsiteY6" fmla="*/ 182316 h 649840"/>
              <a:gd name="connsiteX0" fmla="*/ 2030798 w 3001419"/>
              <a:gd name="connsiteY0" fmla="*/ 649840 h 649840"/>
              <a:gd name="connsiteX1" fmla="*/ 2999072 w 3001419"/>
              <a:gd name="connsiteY1" fmla="*/ 470075 h 649840"/>
              <a:gd name="connsiteX2" fmla="*/ 2908126 w 3001419"/>
              <a:gd name="connsiteY2" fmla="*/ 126426 h 649840"/>
              <a:gd name="connsiteX3" fmla="*/ 2589972 w 3001419"/>
              <a:gd name="connsiteY3" fmla="*/ 267308 h 649840"/>
              <a:gd name="connsiteX4" fmla="*/ 2271791 w 3001419"/>
              <a:gd name="connsiteY4" fmla="*/ 135 h 649840"/>
              <a:gd name="connsiteX5" fmla="*/ 1720516 w 3001419"/>
              <a:gd name="connsiteY5" fmla="*/ 230442 h 649840"/>
              <a:gd name="connsiteX6" fmla="*/ 0 w 3001419"/>
              <a:gd name="connsiteY6" fmla="*/ 182316 h 649840"/>
              <a:gd name="connsiteX0" fmla="*/ 2030798 w 2909103"/>
              <a:gd name="connsiteY0" fmla="*/ 649840 h 649840"/>
              <a:gd name="connsiteX1" fmla="*/ 2694095 w 2909103"/>
              <a:gd name="connsiteY1" fmla="*/ 436541 h 649840"/>
              <a:gd name="connsiteX2" fmla="*/ 2908126 w 2909103"/>
              <a:gd name="connsiteY2" fmla="*/ 126426 h 649840"/>
              <a:gd name="connsiteX3" fmla="*/ 2589972 w 2909103"/>
              <a:gd name="connsiteY3" fmla="*/ 267308 h 649840"/>
              <a:gd name="connsiteX4" fmla="*/ 2271791 w 2909103"/>
              <a:gd name="connsiteY4" fmla="*/ 135 h 649840"/>
              <a:gd name="connsiteX5" fmla="*/ 1720516 w 2909103"/>
              <a:gd name="connsiteY5" fmla="*/ 230442 h 649840"/>
              <a:gd name="connsiteX6" fmla="*/ 0 w 2909103"/>
              <a:gd name="connsiteY6" fmla="*/ 182316 h 649840"/>
              <a:gd name="connsiteX0" fmla="*/ 2030798 w 2913344"/>
              <a:gd name="connsiteY0" fmla="*/ 649840 h 649840"/>
              <a:gd name="connsiteX1" fmla="*/ 2694095 w 2913344"/>
              <a:gd name="connsiteY1" fmla="*/ 436541 h 649840"/>
              <a:gd name="connsiteX2" fmla="*/ 2908126 w 2913344"/>
              <a:gd name="connsiteY2" fmla="*/ 126426 h 649840"/>
              <a:gd name="connsiteX3" fmla="*/ 2431385 w 2913344"/>
              <a:gd name="connsiteY3" fmla="*/ 267308 h 649840"/>
              <a:gd name="connsiteX4" fmla="*/ 2271791 w 2913344"/>
              <a:gd name="connsiteY4" fmla="*/ 135 h 649840"/>
              <a:gd name="connsiteX5" fmla="*/ 1720516 w 2913344"/>
              <a:gd name="connsiteY5" fmla="*/ 230442 h 649840"/>
              <a:gd name="connsiteX6" fmla="*/ 0 w 2913344"/>
              <a:gd name="connsiteY6" fmla="*/ 182316 h 64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3344" h="649840">
                <a:moveTo>
                  <a:pt x="2030798" y="649840"/>
                </a:moveTo>
                <a:cubicBezTo>
                  <a:pt x="2027490" y="647824"/>
                  <a:pt x="2084308" y="544269"/>
                  <a:pt x="2694095" y="436541"/>
                </a:cubicBezTo>
                <a:cubicBezTo>
                  <a:pt x="2706127" y="362346"/>
                  <a:pt x="2951911" y="154632"/>
                  <a:pt x="2908126" y="126426"/>
                </a:cubicBezTo>
                <a:cubicBezTo>
                  <a:pt x="2864341" y="98221"/>
                  <a:pt x="2537441" y="288357"/>
                  <a:pt x="2431385" y="267308"/>
                </a:cubicBezTo>
                <a:cubicBezTo>
                  <a:pt x="2325329" y="246260"/>
                  <a:pt x="2390269" y="6279"/>
                  <a:pt x="2271791" y="135"/>
                </a:cubicBezTo>
                <a:cubicBezTo>
                  <a:pt x="2153313" y="-6009"/>
                  <a:pt x="2099148" y="200079"/>
                  <a:pt x="1720516" y="230442"/>
                </a:cubicBezTo>
                <a:cubicBezTo>
                  <a:pt x="1341884" y="260805"/>
                  <a:pt x="657726" y="223423"/>
                  <a:pt x="0" y="182316"/>
                </a:cubicBezTo>
              </a:path>
            </a:pathLst>
          </a:custGeom>
          <a:noFill/>
          <a:ln>
            <a:solidFill>
              <a:schemeClr val="accent1"/>
            </a:solidFill>
            <a:prstDash val="dash"/>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30" name="Group 229">
            <a:extLst>
              <a:ext uri="{FF2B5EF4-FFF2-40B4-BE49-F238E27FC236}">
                <a16:creationId xmlns:a16="http://schemas.microsoft.com/office/drawing/2014/main" id="{02746B72-12E8-4BA9-8A13-735F35296D3C}"/>
              </a:ext>
            </a:extLst>
          </p:cNvPr>
          <p:cNvGrpSpPr/>
          <p:nvPr/>
        </p:nvGrpSpPr>
        <p:grpSpPr>
          <a:xfrm>
            <a:off x="7563171" y="5645288"/>
            <a:ext cx="3015478" cy="1173435"/>
            <a:chOff x="1195678" y="2855710"/>
            <a:chExt cx="2329478" cy="1144393"/>
          </a:xfrm>
        </p:grpSpPr>
        <p:sp>
          <p:nvSpPr>
            <p:cNvPr id="231" name="Speech Bubble: Rectangle 230">
              <a:extLst>
                <a:ext uri="{FF2B5EF4-FFF2-40B4-BE49-F238E27FC236}">
                  <a16:creationId xmlns:a16="http://schemas.microsoft.com/office/drawing/2014/main" id="{5D2FDC6C-1D54-4C61-87A5-E223FEB36C2D}"/>
                </a:ext>
              </a:extLst>
            </p:cNvPr>
            <p:cNvSpPr/>
            <p:nvPr/>
          </p:nvSpPr>
          <p:spPr>
            <a:xfrm>
              <a:off x="1195678" y="2951819"/>
              <a:ext cx="2307560" cy="1048284"/>
            </a:xfrm>
            <a:prstGeom prst="wedgeRectCallout">
              <a:avLst>
                <a:gd name="adj1" fmla="val -20303"/>
                <a:gd name="adj2" fmla="val 60699"/>
              </a:avLst>
            </a:prstGeom>
            <a:solidFill>
              <a:srgbClr val="FFFFFF"/>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a:solidFill>
                  <a:schemeClr val="tx1"/>
                </a:solidFill>
              </a:endParaRPr>
            </a:p>
          </p:txBody>
        </p:sp>
        <p:sp>
          <p:nvSpPr>
            <p:cNvPr id="232" name="Text Placeholder 2">
              <a:extLst>
                <a:ext uri="{FF2B5EF4-FFF2-40B4-BE49-F238E27FC236}">
                  <a16:creationId xmlns:a16="http://schemas.microsoft.com/office/drawing/2014/main" id="{DE40E486-ED9A-4D6A-9718-5A3E8C7416DF}"/>
                </a:ext>
              </a:extLst>
            </p:cNvPr>
            <p:cNvSpPr txBox="1">
              <a:spLocks/>
            </p:cNvSpPr>
            <p:nvPr/>
          </p:nvSpPr>
          <p:spPr>
            <a:xfrm>
              <a:off x="1241936" y="2855710"/>
              <a:ext cx="682625" cy="1062037"/>
            </a:xfrm>
            <a:prstGeom prst="rect">
              <a:avLst/>
            </a:prstGeom>
          </p:spPr>
          <p:txBody>
            <a:bodyPr vert="horz" lIns="0" tIns="0" rIns="0" bIns="0" rtlCol="0">
              <a:noAutofit/>
            </a:bodyPr>
            <a:lstStyle>
              <a:lvl1pPr marL="0" indent="0" algn="l" defTabSz="1043056" rtl="0" eaLnBrk="1" latinLnBrk="0" hangingPunct="1">
                <a:lnSpc>
                  <a:spcPct val="110000"/>
                </a:lnSpc>
                <a:spcBef>
                  <a:spcPts val="1000"/>
                </a:spcBef>
                <a:buFont typeface="Arial" pitchFamily="34" charset="0"/>
                <a:buNone/>
                <a:defRPr sz="8800" kern="1200">
                  <a:solidFill>
                    <a:schemeClr val="accent5">
                      <a:lumMod val="60000"/>
                      <a:lumOff val="40000"/>
                    </a:schemeClr>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US" sz="7200" dirty="0">
                  <a:solidFill>
                    <a:schemeClr val="tx2">
                      <a:lumMod val="40000"/>
                      <a:lumOff val="60000"/>
                    </a:schemeClr>
                  </a:solidFill>
                </a:rPr>
                <a:t>“ </a:t>
              </a:r>
            </a:p>
          </p:txBody>
        </p:sp>
        <p:sp>
          <p:nvSpPr>
            <p:cNvPr id="233" name="Text Placeholder 6">
              <a:extLst>
                <a:ext uri="{FF2B5EF4-FFF2-40B4-BE49-F238E27FC236}">
                  <a16:creationId xmlns:a16="http://schemas.microsoft.com/office/drawing/2014/main" id="{98FA9328-2A59-47A2-BD61-A573FE918585}"/>
                </a:ext>
              </a:extLst>
            </p:cNvPr>
            <p:cNvSpPr txBox="1">
              <a:spLocks/>
            </p:cNvSpPr>
            <p:nvPr/>
          </p:nvSpPr>
          <p:spPr>
            <a:xfrm>
              <a:off x="1365225" y="3111249"/>
              <a:ext cx="2159931" cy="884470"/>
            </a:xfrm>
            <a:prstGeom prst="rect">
              <a:avLst/>
            </a:prstGeom>
          </p:spPr>
          <p:txBody>
            <a:bodyPr vert="horz" wrap="square" lIns="0" tIns="0" rIns="0" bIns="0" rtlCol="0" anchor="t">
              <a:spAutoFit/>
            </a:bodyPr>
            <a:lstStyle>
              <a:lvl1pPr marL="0" indent="0" algn="l" defTabSz="1043056" rtl="0" eaLnBrk="1" latinLnBrk="0" hangingPunct="1">
                <a:lnSpc>
                  <a:spcPct val="110000"/>
                </a:lnSpc>
                <a:spcBef>
                  <a:spcPts val="1000"/>
                </a:spcBef>
                <a:buFont typeface="Arial" pitchFamily="34" charset="0"/>
                <a:buNone/>
                <a:defRPr sz="1000" kern="1200">
                  <a:solidFill>
                    <a:schemeClr val="tx1"/>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AU" sz="1200" i="1" dirty="0">
                  <a:cs typeface="Arial"/>
                </a:rPr>
                <a:t>Sometimes I hold a water bottle to </a:t>
              </a:r>
              <a:r>
                <a:rPr lang="en-AU" sz="1200" i="1" dirty="0" smtClean="0">
                  <a:cs typeface="Arial"/>
                </a:rPr>
                <a:t>keep </a:t>
              </a:r>
              <a:r>
                <a:rPr lang="en-AU" sz="1200" i="1" dirty="0">
                  <a:cs typeface="Arial"/>
                </a:rPr>
                <a:t>the dust down, I wouldn’t use a mask then, </a:t>
              </a:r>
              <a:r>
                <a:rPr lang="en-AU" sz="1200" i="1" dirty="0" smtClean="0">
                  <a:cs typeface="Arial"/>
                </a:rPr>
                <a:t>generally [it’s] </a:t>
              </a:r>
              <a:r>
                <a:rPr lang="en-AU" sz="1200" i="1" dirty="0">
                  <a:cs typeface="Arial"/>
                </a:rPr>
                <a:t>just the </a:t>
              </a:r>
              <a:r>
                <a:rPr lang="en-AU" sz="1200" i="1" dirty="0" smtClean="0">
                  <a:cs typeface="Arial"/>
                </a:rPr>
                <a:t>tradie </a:t>
              </a:r>
              <a:r>
                <a:rPr lang="en-AU" sz="1200" i="1" dirty="0">
                  <a:cs typeface="Arial"/>
                </a:rPr>
                <a:t>cutting</a:t>
              </a:r>
            </a:p>
            <a:p>
              <a:r>
                <a:rPr lang="en-AU" i="1" dirty="0">
                  <a:solidFill>
                    <a:schemeClr val="accent5">
                      <a:lumMod val="75000"/>
                    </a:schemeClr>
                  </a:solidFill>
                  <a:cs typeface="Arial"/>
                </a:rPr>
                <a:t> - D7 The Junior</a:t>
              </a:r>
            </a:p>
          </p:txBody>
        </p:sp>
      </p:grpSp>
      <p:grpSp>
        <p:nvGrpSpPr>
          <p:cNvPr id="247" name="Group 246">
            <a:extLst>
              <a:ext uri="{FF2B5EF4-FFF2-40B4-BE49-F238E27FC236}">
                <a16:creationId xmlns:a16="http://schemas.microsoft.com/office/drawing/2014/main" id="{C52D1D67-5611-46F5-8FE6-60CFF76CB9C2}"/>
              </a:ext>
            </a:extLst>
          </p:cNvPr>
          <p:cNvGrpSpPr/>
          <p:nvPr/>
        </p:nvGrpSpPr>
        <p:grpSpPr>
          <a:xfrm>
            <a:off x="6500147" y="2631742"/>
            <a:ext cx="1080650" cy="1346456"/>
            <a:chOff x="4432131" y="2660382"/>
            <a:chExt cx="1080650" cy="1346456"/>
          </a:xfrm>
        </p:grpSpPr>
        <p:grpSp>
          <p:nvGrpSpPr>
            <p:cNvPr id="248" name="Group 247">
              <a:extLst>
                <a:ext uri="{FF2B5EF4-FFF2-40B4-BE49-F238E27FC236}">
                  <a16:creationId xmlns:a16="http://schemas.microsoft.com/office/drawing/2014/main" id="{34A6CCD6-9A3D-42E6-8912-C2ECBDF79A8F}"/>
                </a:ext>
              </a:extLst>
            </p:cNvPr>
            <p:cNvGrpSpPr/>
            <p:nvPr/>
          </p:nvGrpSpPr>
          <p:grpSpPr>
            <a:xfrm>
              <a:off x="4558996" y="2660382"/>
              <a:ext cx="755999" cy="755999"/>
              <a:chOff x="3416303" y="2923292"/>
              <a:chExt cx="602943" cy="602943"/>
            </a:xfrm>
          </p:grpSpPr>
          <p:sp>
            <p:nvSpPr>
              <p:cNvPr id="250" name="Oval 249">
                <a:extLst>
                  <a:ext uri="{FF2B5EF4-FFF2-40B4-BE49-F238E27FC236}">
                    <a16:creationId xmlns:a16="http://schemas.microsoft.com/office/drawing/2014/main" id="{2149E1B9-64F6-4D2F-B281-A1EFC3BDD581}"/>
                  </a:ext>
                </a:extLst>
              </p:cNvPr>
              <p:cNvSpPr/>
              <p:nvPr/>
            </p:nvSpPr>
            <p:spPr>
              <a:xfrm>
                <a:off x="3416303" y="2923292"/>
                <a:ext cx="602943" cy="60294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a:solidFill>
                    <a:schemeClr val="tx1"/>
                  </a:solidFill>
                </a:endParaRPr>
              </a:p>
            </p:txBody>
          </p:sp>
          <p:pic>
            <p:nvPicPr>
              <p:cNvPr id="251" name="Picture 250">
                <a:extLst>
                  <a:ext uri="{FF2B5EF4-FFF2-40B4-BE49-F238E27FC236}">
                    <a16:creationId xmlns:a16="http://schemas.microsoft.com/office/drawing/2014/main" id="{257E2285-61EC-445C-9B0B-D3AD63B13CAD}"/>
                  </a:ext>
                </a:extLst>
              </p:cNvPr>
              <p:cNvPicPr>
                <a:picLocks noChangeAspect="1"/>
              </p:cNvPicPr>
              <p:nvPr/>
            </p:nvPicPr>
            <p:blipFill>
              <a:blip r:embed="rId8"/>
              <a:stretch>
                <a:fillRect/>
              </a:stretch>
            </p:blipFill>
            <p:spPr>
              <a:xfrm flipH="1">
                <a:off x="3533706" y="2971748"/>
                <a:ext cx="426589" cy="398150"/>
              </a:xfrm>
              <a:prstGeom prst="rect">
                <a:avLst/>
              </a:prstGeom>
            </p:spPr>
          </p:pic>
          <p:sp>
            <p:nvSpPr>
              <p:cNvPr id="252" name="Oval 251">
                <a:extLst>
                  <a:ext uri="{FF2B5EF4-FFF2-40B4-BE49-F238E27FC236}">
                    <a16:creationId xmlns:a16="http://schemas.microsoft.com/office/drawing/2014/main" id="{256965AD-B461-41BD-AE9B-3ABF8797B82D}"/>
                  </a:ext>
                </a:extLst>
              </p:cNvPr>
              <p:cNvSpPr/>
              <p:nvPr/>
            </p:nvSpPr>
            <p:spPr>
              <a:xfrm>
                <a:off x="3656154" y="3130865"/>
                <a:ext cx="167873" cy="344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a:solidFill>
                    <a:schemeClr val="tx1"/>
                  </a:solidFill>
                </a:endParaRPr>
              </a:p>
            </p:txBody>
          </p:sp>
          <p:pic>
            <p:nvPicPr>
              <p:cNvPr id="253" name="Picture 252">
                <a:extLst>
                  <a:ext uri="{FF2B5EF4-FFF2-40B4-BE49-F238E27FC236}">
                    <a16:creationId xmlns:a16="http://schemas.microsoft.com/office/drawing/2014/main" id="{847624E1-4AF3-44F5-856D-301E54B893DE}"/>
                  </a:ext>
                </a:extLst>
              </p:cNvPr>
              <p:cNvPicPr>
                <a:picLocks noChangeAspect="1"/>
              </p:cNvPicPr>
              <p:nvPr/>
            </p:nvPicPr>
            <p:blipFill>
              <a:blip r:embed="rId9"/>
              <a:stretch>
                <a:fillRect/>
              </a:stretch>
            </p:blipFill>
            <p:spPr>
              <a:xfrm>
                <a:off x="3655920" y="3144939"/>
                <a:ext cx="168107" cy="251238"/>
              </a:xfrm>
              <a:prstGeom prst="rect">
                <a:avLst/>
              </a:prstGeom>
            </p:spPr>
          </p:pic>
        </p:grpSp>
        <p:sp>
          <p:nvSpPr>
            <p:cNvPr id="249" name="TextBox 248">
              <a:extLst>
                <a:ext uri="{FF2B5EF4-FFF2-40B4-BE49-F238E27FC236}">
                  <a16:creationId xmlns:a16="http://schemas.microsoft.com/office/drawing/2014/main" id="{20151918-B47C-4807-A864-31851B1D07A8}"/>
                </a:ext>
              </a:extLst>
            </p:cNvPr>
            <p:cNvSpPr txBox="1"/>
            <p:nvPr/>
          </p:nvSpPr>
          <p:spPr>
            <a:xfrm>
              <a:off x="4432131" y="3499007"/>
              <a:ext cx="1080650" cy="507831"/>
            </a:xfrm>
            <a:prstGeom prst="rect">
              <a:avLst/>
            </a:prstGeom>
            <a:noFill/>
          </p:spPr>
          <p:txBody>
            <a:bodyPr wrap="square" lIns="0" tIns="0" rIns="0" bIns="0" rtlCol="0">
              <a:spAutoFit/>
            </a:bodyPr>
            <a:lstStyle/>
            <a:p>
              <a:pPr algn="ctr">
                <a:lnSpc>
                  <a:spcPct val="110000"/>
                </a:lnSpc>
                <a:spcBef>
                  <a:spcPts val="1000"/>
                </a:spcBef>
              </a:pPr>
              <a:r>
                <a:rPr lang="en-AU" sz="1000" b="1" dirty="0">
                  <a:solidFill>
                    <a:schemeClr val="accent5"/>
                  </a:solidFill>
                </a:rPr>
                <a:t>Builders, kitchen-installers and other ‘customers’</a:t>
              </a:r>
            </a:p>
          </p:txBody>
        </p:sp>
      </p:grpSp>
      <p:grpSp>
        <p:nvGrpSpPr>
          <p:cNvPr id="238" name="Group 237">
            <a:extLst>
              <a:ext uri="{FF2B5EF4-FFF2-40B4-BE49-F238E27FC236}">
                <a16:creationId xmlns:a16="http://schemas.microsoft.com/office/drawing/2014/main" id="{A29D0880-19B0-4F45-956B-37524C3B1D97}"/>
              </a:ext>
            </a:extLst>
          </p:cNvPr>
          <p:cNvGrpSpPr/>
          <p:nvPr/>
        </p:nvGrpSpPr>
        <p:grpSpPr>
          <a:xfrm>
            <a:off x="5276604" y="3372817"/>
            <a:ext cx="2926202" cy="1782079"/>
            <a:chOff x="1194456" y="2855710"/>
            <a:chExt cx="2394970" cy="2027778"/>
          </a:xfrm>
        </p:grpSpPr>
        <p:sp>
          <p:nvSpPr>
            <p:cNvPr id="239" name="Speech Bubble: Rectangle 238">
              <a:extLst>
                <a:ext uri="{FF2B5EF4-FFF2-40B4-BE49-F238E27FC236}">
                  <a16:creationId xmlns:a16="http://schemas.microsoft.com/office/drawing/2014/main" id="{539F45B4-F9D8-4C68-9BD6-7E9552E813CE}"/>
                </a:ext>
              </a:extLst>
            </p:cNvPr>
            <p:cNvSpPr/>
            <p:nvPr/>
          </p:nvSpPr>
          <p:spPr>
            <a:xfrm>
              <a:off x="1194456" y="2981341"/>
              <a:ext cx="2394970" cy="1902147"/>
            </a:xfrm>
            <a:prstGeom prst="wedgeRectCallout">
              <a:avLst>
                <a:gd name="adj1" fmla="val -20303"/>
                <a:gd name="adj2" fmla="val 60699"/>
              </a:avLst>
            </a:prstGeom>
            <a:solidFill>
              <a:srgbClr val="FFFFFF"/>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endParaRPr lang="en-AU" sz="1000">
                <a:solidFill>
                  <a:schemeClr val="tx1"/>
                </a:solidFill>
              </a:endParaRPr>
            </a:p>
          </p:txBody>
        </p:sp>
        <p:sp>
          <p:nvSpPr>
            <p:cNvPr id="240" name="Text Placeholder 2">
              <a:extLst>
                <a:ext uri="{FF2B5EF4-FFF2-40B4-BE49-F238E27FC236}">
                  <a16:creationId xmlns:a16="http://schemas.microsoft.com/office/drawing/2014/main" id="{5A33BF60-F122-4B29-B63D-8DC3C6A06ED6}"/>
                </a:ext>
              </a:extLst>
            </p:cNvPr>
            <p:cNvSpPr txBox="1">
              <a:spLocks/>
            </p:cNvSpPr>
            <p:nvPr/>
          </p:nvSpPr>
          <p:spPr>
            <a:xfrm>
              <a:off x="1271368" y="2855710"/>
              <a:ext cx="682625" cy="1062037"/>
            </a:xfrm>
            <a:prstGeom prst="rect">
              <a:avLst/>
            </a:prstGeom>
          </p:spPr>
          <p:txBody>
            <a:bodyPr vert="horz" lIns="0" tIns="0" rIns="0" bIns="0" rtlCol="0">
              <a:noAutofit/>
            </a:bodyPr>
            <a:lstStyle>
              <a:lvl1pPr marL="0" indent="0" algn="l" defTabSz="1043056" rtl="0" eaLnBrk="1" latinLnBrk="0" hangingPunct="1">
                <a:lnSpc>
                  <a:spcPct val="110000"/>
                </a:lnSpc>
                <a:spcBef>
                  <a:spcPts val="1000"/>
                </a:spcBef>
                <a:buFont typeface="Arial" pitchFamily="34" charset="0"/>
                <a:buNone/>
                <a:defRPr sz="8800" kern="1200">
                  <a:solidFill>
                    <a:schemeClr val="accent5">
                      <a:lumMod val="60000"/>
                      <a:lumOff val="40000"/>
                    </a:schemeClr>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US" sz="7200" dirty="0">
                  <a:solidFill>
                    <a:schemeClr val="tx2">
                      <a:lumMod val="40000"/>
                      <a:lumOff val="60000"/>
                    </a:schemeClr>
                  </a:solidFill>
                </a:rPr>
                <a:t>“ </a:t>
              </a:r>
            </a:p>
          </p:txBody>
        </p:sp>
        <p:sp>
          <p:nvSpPr>
            <p:cNvPr id="241" name="Text Placeholder 6">
              <a:extLst>
                <a:ext uri="{FF2B5EF4-FFF2-40B4-BE49-F238E27FC236}">
                  <a16:creationId xmlns:a16="http://schemas.microsoft.com/office/drawing/2014/main" id="{163ADB5C-AB2B-48CF-B9D8-5223E723BA50}"/>
                </a:ext>
              </a:extLst>
            </p:cNvPr>
            <p:cNvSpPr txBox="1">
              <a:spLocks/>
            </p:cNvSpPr>
            <p:nvPr/>
          </p:nvSpPr>
          <p:spPr>
            <a:xfrm>
              <a:off x="1494775" y="3111249"/>
              <a:ext cx="2068620" cy="1682633"/>
            </a:xfrm>
            <a:prstGeom prst="rect">
              <a:avLst/>
            </a:prstGeom>
          </p:spPr>
          <p:txBody>
            <a:bodyPr vert="horz" wrap="square" lIns="0" tIns="0" rIns="0" bIns="0" rtlCol="0" anchor="t">
              <a:spAutoFit/>
            </a:bodyPr>
            <a:lstStyle>
              <a:lvl1pPr marL="0" indent="0" algn="l" defTabSz="1043056" rtl="0" eaLnBrk="1" latinLnBrk="0" hangingPunct="1">
                <a:lnSpc>
                  <a:spcPct val="110000"/>
                </a:lnSpc>
                <a:spcBef>
                  <a:spcPts val="1000"/>
                </a:spcBef>
                <a:buFont typeface="Arial" pitchFamily="34" charset="0"/>
                <a:buNone/>
                <a:defRPr sz="1000" kern="1200">
                  <a:solidFill>
                    <a:schemeClr val="tx1"/>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AU" sz="1200" i="1" dirty="0">
                  <a:cs typeface="Arial"/>
                </a:rPr>
                <a:t>It’s faster and easier to install, stronger and more flexible so it doesn’t break as easily – companies are pushing it, but it will only last 10 years, marble and granite would last 30 years</a:t>
              </a:r>
            </a:p>
            <a:p>
              <a:r>
                <a:rPr lang="en-AU" i="1" dirty="0">
                  <a:solidFill>
                    <a:schemeClr val="accent5">
                      <a:lumMod val="75000"/>
                    </a:schemeClr>
                  </a:solidFill>
                  <a:cs typeface="Arial"/>
                </a:rPr>
                <a:t> - D5 The Master Mason Business Owner</a:t>
              </a:r>
            </a:p>
          </p:txBody>
        </p:sp>
      </p:grpSp>
      <p:sp>
        <p:nvSpPr>
          <p:cNvPr id="91" name="Freeform: Shape 90">
            <a:extLst>
              <a:ext uri="{FF2B5EF4-FFF2-40B4-BE49-F238E27FC236}">
                <a16:creationId xmlns:a16="http://schemas.microsoft.com/office/drawing/2014/main" id="{6268A318-4154-4BCA-BC81-C1E23EFD1561}"/>
              </a:ext>
            </a:extLst>
          </p:cNvPr>
          <p:cNvSpPr/>
          <p:nvPr/>
        </p:nvSpPr>
        <p:spPr>
          <a:xfrm>
            <a:off x="4665037" y="4764505"/>
            <a:ext cx="1531225" cy="1131349"/>
          </a:xfrm>
          <a:custGeom>
            <a:avLst/>
            <a:gdLst>
              <a:gd name="connsiteX0" fmla="*/ 171657 w 1555288"/>
              <a:gd name="connsiteY0" fmla="*/ 0 h 1131006"/>
              <a:gd name="connsiteX1" fmla="*/ 3215 w 1555288"/>
              <a:gd name="connsiteY1" fmla="*/ 517358 h 1131006"/>
              <a:gd name="connsiteX2" fmla="*/ 304004 w 1555288"/>
              <a:gd name="connsiteY2" fmla="*/ 360948 h 1131006"/>
              <a:gd name="connsiteX3" fmla="*/ 448383 w 1555288"/>
              <a:gd name="connsiteY3" fmla="*/ 770021 h 1131006"/>
              <a:gd name="connsiteX4" fmla="*/ 773236 w 1555288"/>
              <a:gd name="connsiteY4" fmla="*/ 481263 h 1131006"/>
              <a:gd name="connsiteX5" fmla="*/ 869488 w 1555288"/>
              <a:gd name="connsiteY5" fmla="*/ 1130969 h 1131006"/>
              <a:gd name="connsiteX6" fmla="*/ 1555288 w 1555288"/>
              <a:gd name="connsiteY6" fmla="*/ 505327 h 1131006"/>
              <a:gd name="connsiteX0" fmla="*/ 171657 w 1531225"/>
              <a:gd name="connsiteY0" fmla="*/ 0 h 1131349"/>
              <a:gd name="connsiteX1" fmla="*/ 3215 w 1531225"/>
              <a:gd name="connsiteY1" fmla="*/ 517358 h 1131349"/>
              <a:gd name="connsiteX2" fmla="*/ 304004 w 1531225"/>
              <a:gd name="connsiteY2" fmla="*/ 360948 h 1131349"/>
              <a:gd name="connsiteX3" fmla="*/ 448383 w 1531225"/>
              <a:gd name="connsiteY3" fmla="*/ 770021 h 1131349"/>
              <a:gd name="connsiteX4" fmla="*/ 773236 w 1531225"/>
              <a:gd name="connsiteY4" fmla="*/ 481263 h 1131349"/>
              <a:gd name="connsiteX5" fmla="*/ 869488 w 1531225"/>
              <a:gd name="connsiteY5" fmla="*/ 1130969 h 1131349"/>
              <a:gd name="connsiteX6" fmla="*/ 1531225 w 1531225"/>
              <a:gd name="connsiteY6" fmla="*/ 553454 h 11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1225" h="1131349">
                <a:moveTo>
                  <a:pt x="171657" y="0"/>
                </a:moveTo>
                <a:cubicBezTo>
                  <a:pt x="76407" y="228600"/>
                  <a:pt x="-18843" y="457200"/>
                  <a:pt x="3215" y="517358"/>
                </a:cubicBezTo>
                <a:cubicBezTo>
                  <a:pt x="25273" y="577516"/>
                  <a:pt x="229809" y="318838"/>
                  <a:pt x="304004" y="360948"/>
                </a:cubicBezTo>
                <a:cubicBezTo>
                  <a:pt x="378199" y="403058"/>
                  <a:pt x="370178" y="749969"/>
                  <a:pt x="448383" y="770021"/>
                </a:cubicBezTo>
                <a:cubicBezTo>
                  <a:pt x="526588" y="790073"/>
                  <a:pt x="703052" y="421105"/>
                  <a:pt x="773236" y="481263"/>
                </a:cubicBezTo>
                <a:cubicBezTo>
                  <a:pt x="843420" y="541421"/>
                  <a:pt x="743157" y="1118937"/>
                  <a:pt x="869488" y="1130969"/>
                </a:cubicBezTo>
                <a:cubicBezTo>
                  <a:pt x="995819" y="1143001"/>
                  <a:pt x="1253496" y="868280"/>
                  <a:pt x="1531225" y="553454"/>
                </a:cubicBezTo>
              </a:path>
            </a:pathLst>
          </a:custGeom>
          <a:noFill/>
          <a:ln>
            <a:solidFill>
              <a:schemeClr val="accent1"/>
            </a:solidFill>
            <a:prstDash val="dash"/>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Tree>
    <p:extLst>
      <p:ext uri="{BB962C8B-B14F-4D97-AF65-F5344CB8AC3E}">
        <p14:creationId xmlns:p14="http://schemas.microsoft.com/office/powerpoint/2010/main" val="3706608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D1FBA-50A3-4329-B751-C785BBB7F7CD}"/>
              </a:ext>
            </a:extLst>
          </p:cNvPr>
          <p:cNvSpPr>
            <a:spLocks noGrp="1"/>
          </p:cNvSpPr>
          <p:nvPr>
            <p:ph type="title"/>
          </p:nvPr>
        </p:nvSpPr>
        <p:spPr/>
        <p:txBody>
          <a:bodyPr/>
          <a:lstStyle/>
          <a:p>
            <a:r>
              <a:rPr lang="en-AU" dirty="0"/>
              <a:t>The human experience</a:t>
            </a:r>
          </a:p>
        </p:txBody>
      </p:sp>
      <p:sp>
        <p:nvSpPr>
          <p:cNvPr id="4" name="Text Placeholder 3">
            <a:extLst>
              <a:ext uri="{FF2B5EF4-FFF2-40B4-BE49-F238E27FC236}">
                <a16:creationId xmlns:a16="http://schemas.microsoft.com/office/drawing/2014/main" id="{1E83861D-CA4B-4E12-ABBB-EB970130BC8F}"/>
              </a:ext>
            </a:extLst>
          </p:cNvPr>
          <p:cNvSpPr>
            <a:spLocks noGrp="1"/>
          </p:cNvSpPr>
          <p:nvPr>
            <p:ph type="body" sz="quarter" idx="13"/>
          </p:nvPr>
        </p:nvSpPr>
        <p:spPr/>
        <p:txBody>
          <a:bodyPr/>
          <a:lstStyle/>
          <a:p>
            <a:r>
              <a:rPr lang="en-AU" dirty="0"/>
              <a:t>03</a:t>
            </a:r>
          </a:p>
        </p:txBody>
      </p:sp>
    </p:spTree>
    <p:extLst>
      <p:ext uri="{BB962C8B-B14F-4D97-AF65-F5344CB8AC3E}">
        <p14:creationId xmlns:p14="http://schemas.microsoft.com/office/powerpoint/2010/main" val="735902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1B5D802A-292D-41AC-9D1B-9C745E7AAD48}"/>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rot="5400000">
            <a:off x="3730625" y="598488"/>
            <a:ext cx="7561263" cy="6362700"/>
          </a:xfrm>
        </p:spPr>
      </p:pic>
      <p:sp>
        <p:nvSpPr>
          <p:cNvPr id="9" name="Content Placeholder 8">
            <a:extLst>
              <a:ext uri="{FF2B5EF4-FFF2-40B4-BE49-F238E27FC236}">
                <a16:creationId xmlns:a16="http://schemas.microsoft.com/office/drawing/2014/main" id="{8EBC4279-45EA-4FDA-A751-F0B2867EA5D5}"/>
              </a:ext>
            </a:extLst>
          </p:cNvPr>
          <p:cNvSpPr>
            <a:spLocks noGrp="1"/>
          </p:cNvSpPr>
          <p:nvPr>
            <p:ph sz="quarter" idx="11"/>
          </p:nvPr>
        </p:nvSpPr>
        <p:spPr/>
        <p:txBody>
          <a:bodyPr vert="horz" lIns="0" tIns="0" rIns="0" bIns="0" rtlCol="0" anchor="t">
            <a:noAutofit/>
          </a:bodyPr>
          <a:lstStyle/>
          <a:p>
            <a:r>
              <a:rPr lang="en-AU" sz="1800" b="1" dirty="0" smtClean="0">
                <a:cs typeface="Arial"/>
              </a:rPr>
              <a:t>‘</a:t>
            </a:r>
            <a:r>
              <a:rPr lang="en-AU" sz="1800" b="1" dirty="0" smtClean="0">
                <a:solidFill>
                  <a:srgbClr val="4E5447"/>
                </a:solidFill>
                <a:cs typeface="Arial"/>
              </a:rPr>
              <a:t>Our </a:t>
            </a:r>
            <a:r>
              <a:rPr lang="en-AU" sz="1800" b="1" dirty="0">
                <a:solidFill>
                  <a:srgbClr val="4E5447"/>
                </a:solidFill>
                <a:cs typeface="Arial"/>
              </a:rPr>
              <a:t>dog spends every day in our workshop.</a:t>
            </a:r>
          </a:p>
          <a:p>
            <a:r>
              <a:rPr lang="en-AU" sz="1800" b="1" dirty="0">
                <a:cs typeface="Arial"/>
              </a:rPr>
              <a:t>Last year we had so much work we were sleeping here. We did 36 hour shifts, slept, got up and did more. </a:t>
            </a:r>
            <a:endParaRPr lang="en-AU" sz="1800" b="1" dirty="0">
              <a:solidFill>
                <a:schemeClr val="tx1"/>
              </a:solidFill>
              <a:cs typeface="Arial"/>
            </a:endParaRPr>
          </a:p>
          <a:p>
            <a:r>
              <a:rPr lang="en-AU" sz="1800" b="1" dirty="0">
                <a:solidFill>
                  <a:srgbClr val="4E5447"/>
                </a:solidFill>
                <a:cs typeface="Arial"/>
              </a:rPr>
              <a:t>Then our dog developed a nasty cough, he's so close to the ground, kicking up dust all the time, imagine what it was doing to us</a:t>
            </a:r>
            <a:r>
              <a:rPr lang="en-AU" sz="1800" b="1" dirty="0" smtClean="0">
                <a:solidFill>
                  <a:srgbClr val="4E5447"/>
                </a:solidFill>
                <a:cs typeface="Arial"/>
              </a:rPr>
              <a:t>.’</a:t>
            </a:r>
            <a:endParaRPr lang="en-AU" sz="1800" b="1" dirty="0">
              <a:solidFill>
                <a:srgbClr val="4E5447"/>
              </a:solidFill>
              <a:cs typeface="Arial"/>
            </a:endParaRPr>
          </a:p>
          <a:p>
            <a:r>
              <a:rPr lang="en-AU" sz="1400" dirty="0">
                <a:solidFill>
                  <a:srgbClr val="4E5447"/>
                </a:solidFill>
                <a:cs typeface="Arial"/>
              </a:rPr>
              <a:t>- D3 The Carpenter</a:t>
            </a:r>
            <a:endParaRPr lang="en-AU" sz="1400" dirty="0">
              <a:solidFill>
                <a:schemeClr val="tx1"/>
              </a:solidFill>
              <a:cs typeface="Arial"/>
            </a:endParaRPr>
          </a:p>
          <a:p>
            <a:endParaRPr lang="en-AU" sz="1800" b="1" dirty="0">
              <a:solidFill>
                <a:srgbClr val="4E5447"/>
              </a:solidFill>
              <a:cs typeface="Arial"/>
            </a:endParaRPr>
          </a:p>
          <a:p>
            <a:endParaRPr lang="en-AU" sz="1800" b="1" dirty="0">
              <a:solidFill>
                <a:srgbClr val="4E5447"/>
              </a:solidFill>
              <a:cs typeface="Arial"/>
            </a:endParaRPr>
          </a:p>
          <a:p>
            <a:endParaRPr lang="en-AU" sz="1800" b="1" dirty="0">
              <a:solidFill>
                <a:srgbClr val="4E5447"/>
              </a:solidFill>
              <a:cs typeface="Arial"/>
            </a:endParaRPr>
          </a:p>
          <a:p>
            <a:endParaRPr lang="en-AU" sz="1800" b="1" dirty="0">
              <a:solidFill>
                <a:srgbClr val="4E5447"/>
              </a:solidFill>
              <a:cs typeface="Arial"/>
            </a:endParaRPr>
          </a:p>
        </p:txBody>
      </p:sp>
    </p:spTree>
    <p:extLst>
      <p:ext uri="{BB962C8B-B14F-4D97-AF65-F5344CB8AC3E}">
        <p14:creationId xmlns:p14="http://schemas.microsoft.com/office/powerpoint/2010/main" val="923207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58D053-E524-4FB3-8CFF-19108CED5A67}"/>
              </a:ext>
            </a:extLst>
          </p:cNvPr>
          <p:cNvSpPr>
            <a:spLocks noGrp="1"/>
          </p:cNvSpPr>
          <p:nvPr>
            <p:ph type="title"/>
          </p:nvPr>
        </p:nvSpPr>
        <p:spPr>
          <a:xfrm>
            <a:off x="898525" y="951759"/>
            <a:ext cx="676275" cy="587448"/>
          </a:xfrm>
        </p:spPr>
        <p:txBody>
          <a:bodyPr/>
          <a:lstStyle/>
          <a:p>
            <a:r>
              <a:rPr lang="en-AU" dirty="0"/>
              <a:t>01</a:t>
            </a:r>
          </a:p>
        </p:txBody>
      </p:sp>
      <p:sp>
        <p:nvSpPr>
          <p:cNvPr id="6" name="Text Placeholder 5">
            <a:extLst>
              <a:ext uri="{FF2B5EF4-FFF2-40B4-BE49-F238E27FC236}">
                <a16:creationId xmlns:a16="http://schemas.microsoft.com/office/drawing/2014/main" id="{954F06B4-84C5-474B-BE1D-281E79FC2AB1}"/>
              </a:ext>
            </a:extLst>
          </p:cNvPr>
          <p:cNvSpPr>
            <a:spLocks noGrp="1"/>
          </p:cNvSpPr>
          <p:nvPr>
            <p:ph type="body" sz="quarter" idx="11"/>
          </p:nvPr>
        </p:nvSpPr>
        <p:spPr>
          <a:xfrm>
            <a:off x="1574799" y="898452"/>
            <a:ext cx="4555545" cy="1921652"/>
          </a:xfrm>
        </p:spPr>
        <p:txBody>
          <a:bodyPr/>
          <a:lstStyle/>
          <a:p>
            <a:r>
              <a:rPr lang="en-AU" dirty="0"/>
              <a:t>Dust</a:t>
            </a:r>
            <a:r>
              <a:rPr lang="en-AU" dirty="0">
                <a:cs typeface="Arial"/>
              </a:rPr>
              <a:t> exposure is viewed as an unavoidable part of the job</a:t>
            </a:r>
            <a:endParaRPr lang="en-AU" dirty="0"/>
          </a:p>
        </p:txBody>
      </p:sp>
      <p:sp>
        <p:nvSpPr>
          <p:cNvPr id="7" name="Text Placeholder 6">
            <a:extLst>
              <a:ext uri="{FF2B5EF4-FFF2-40B4-BE49-F238E27FC236}">
                <a16:creationId xmlns:a16="http://schemas.microsoft.com/office/drawing/2014/main" id="{080EFCBF-62B5-42EE-8445-F84B2BCDBDEE}"/>
              </a:ext>
            </a:extLst>
          </p:cNvPr>
          <p:cNvSpPr>
            <a:spLocks noGrp="1"/>
          </p:cNvSpPr>
          <p:nvPr>
            <p:ph type="body" sz="quarter" idx="12"/>
          </p:nvPr>
        </p:nvSpPr>
        <p:spPr>
          <a:xfrm>
            <a:off x="7569201" y="1349313"/>
            <a:ext cx="2527300" cy="1768754"/>
          </a:xfrm>
        </p:spPr>
        <p:txBody>
          <a:bodyPr vert="horz" wrap="square" lIns="0" tIns="0" rIns="0" bIns="0" rtlCol="0" anchor="t">
            <a:spAutoFit/>
          </a:bodyPr>
          <a:lstStyle/>
          <a:p>
            <a:r>
              <a:rPr lang="en-AU" dirty="0">
                <a:cs typeface="Arial"/>
              </a:rPr>
              <a:t>There are just times you have to work with dust … even if you're wearing a mask you're covered in stone, it's in your car, your clothes, your hair, you can't avoid it</a:t>
            </a:r>
          </a:p>
          <a:p>
            <a:r>
              <a:rPr lang="en-AU" sz="1050" dirty="0">
                <a:cs typeface="Arial"/>
              </a:rPr>
              <a:t>- D7 The Junior</a:t>
            </a:r>
          </a:p>
        </p:txBody>
      </p:sp>
      <p:sp>
        <p:nvSpPr>
          <p:cNvPr id="8" name="Text Placeholder 7">
            <a:extLst>
              <a:ext uri="{FF2B5EF4-FFF2-40B4-BE49-F238E27FC236}">
                <a16:creationId xmlns:a16="http://schemas.microsoft.com/office/drawing/2014/main" id="{26429ABC-83C7-4F9C-A668-2D5A1C62CA02}"/>
              </a:ext>
            </a:extLst>
          </p:cNvPr>
          <p:cNvSpPr>
            <a:spLocks noGrp="1"/>
          </p:cNvSpPr>
          <p:nvPr>
            <p:ph type="body" sz="quarter" idx="13"/>
          </p:nvPr>
        </p:nvSpPr>
        <p:spPr>
          <a:xfrm>
            <a:off x="7569201" y="3540653"/>
            <a:ext cx="2527300" cy="1294778"/>
          </a:xfrm>
        </p:spPr>
        <p:txBody>
          <a:bodyPr vert="horz" wrap="square" lIns="0" tIns="0" rIns="0" bIns="0" rtlCol="0" anchor="t">
            <a:spAutoFit/>
          </a:bodyPr>
          <a:lstStyle/>
          <a:p>
            <a:r>
              <a:rPr lang="en-AU" dirty="0">
                <a:cs typeface="Arial"/>
              </a:rPr>
              <a:t>In my toolbox [in the workshop] I have a dust mask, and I keep disposable ones and ear plugs in the truck for on-site work</a:t>
            </a:r>
          </a:p>
          <a:p>
            <a:r>
              <a:rPr lang="en-AU" sz="1050" dirty="0">
                <a:cs typeface="Arial"/>
              </a:rPr>
              <a:t>- D3 The Carpenter</a:t>
            </a:r>
          </a:p>
        </p:txBody>
      </p:sp>
      <p:sp>
        <p:nvSpPr>
          <p:cNvPr id="9" name="Text Placeholder 8">
            <a:extLst>
              <a:ext uri="{FF2B5EF4-FFF2-40B4-BE49-F238E27FC236}">
                <a16:creationId xmlns:a16="http://schemas.microsoft.com/office/drawing/2014/main" id="{2220AD18-04AC-42BF-9CA9-9FF888642A8C}"/>
              </a:ext>
            </a:extLst>
          </p:cNvPr>
          <p:cNvSpPr>
            <a:spLocks noGrp="1"/>
          </p:cNvSpPr>
          <p:nvPr>
            <p:ph type="body" sz="quarter" idx="14"/>
          </p:nvPr>
        </p:nvSpPr>
        <p:spPr>
          <a:xfrm>
            <a:off x="7569201" y="5252460"/>
            <a:ext cx="2527300" cy="1294778"/>
          </a:xfrm>
        </p:spPr>
        <p:txBody>
          <a:bodyPr vert="horz" wrap="square" lIns="0" tIns="0" rIns="0" bIns="0" rtlCol="0" anchor="t">
            <a:spAutoFit/>
          </a:bodyPr>
          <a:lstStyle/>
          <a:p>
            <a:r>
              <a:rPr lang="en-AU" dirty="0">
                <a:solidFill>
                  <a:srgbClr val="757F6B"/>
                </a:solidFill>
                <a:cs typeface="Arial"/>
              </a:rPr>
              <a:t>When you forget your mask you hold your breath and cut, walk away and breathe, come back and cut</a:t>
            </a:r>
          </a:p>
          <a:p>
            <a:r>
              <a:rPr lang="en-AU" sz="1050" dirty="0">
                <a:solidFill>
                  <a:srgbClr val="757F6B"/>
                </a:solidFill>
                <a:cs typeface="Arial"/>
              </a:rPr>
              <a:t>- D6 The Veteran</a:t>
            </a:r>
          </a:p>
        </p:txBody>
      </p:sp>
      <p:sp>
        <p:nvSpPr>
          <p:cNvPr id="2" name="Text Placeholder 4">
            <a:extLst>
              <a:ext uri="{FF2B5EF4-FFF2-40B4-BE49-F238E27FC236}">
                <a16:creationId xmlns:a16="http://schemas.microsoft.com/office/drawing/2014/main" id="{C3160CD0-E7F2-4FE8-B41B-99DEEB1F48F1}"/>
              </a:ext>
            </a:extLst>
          </p:cNvPr>
          <p:cNvSpPr txBox="1">
            <a:spLocks/>
          </p:cNvSpPr>
          <p:nvPr/>
        </p:nvSpPr>
        <p:spPr>
          <a:xfrm>
            <a:off x="1574799" y="2555055"/>
            <a:ext cx="5407003" cy="801369"/>
          </a:xfrm>
          <a:prstGeom prst="rect">
            <a:avLst/>
          </a:prstGeom>
          <a:noFill/>
        </p:spPr>
        <p:txBody>
          <a:bodyPr vert="horz" lIns="0" tIns="0" rIns="0" bIns="0" rtlCol="0" anchor="t">
            <a:noAutofit/>
          </a:bodyPr>
          <a:lstStyle>
            <a:lvl1pPr marL="0" indent="0" algn="l" defTabSz="1043056" rtl="0" eaLnBrk="1" latinLnBrk="0" hangingPunct="1">
              <a:lnSpc>
                <a:spcPct val="110000"/>
              </a:lnSpc>
              <a:spcBef>
                <a:spcPts val="1000"/>
              </a:spcBef>
              <a:buFont typeface="Arial" pitchFamily="34" charset="0"/>
              <a:buNone/>
              <a:defRPr sz="1000" kern="1200">
                <a:solidFill>
                  <a:schemeClr val="tx1"/>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AU" sz="1200" dirty="0">
                <a:cs typeface="Arial"/>
              </a:rPr>
              <a:t>Dust is everywhere and exposure is happening continuously and pervasively. The commonly regarded 'normal' baseline of expected dust in the worksite is still high. It’s seen as not only hard, but quite often practically impossible to get rid of it, even after leaving the worksite.</a:t>
            </a:r>
            <a:endParaRPr lang="en-US" dirty="0">
              <a:cs typeface="Arial"/>
            </a:endParaRPr>
          </a:p>
        </p:txBody>
      </p:sp>
      <p:sp>
        <p:nvSpPr>
          <p:cNvPr id="3" name="Text Placeholder 4">
            <a:extLst>
              <a:ext uri="{FF2B5EF4-FFF2-40B4-BE49-F238E27FC236}">
                <a16:creationId xmlns:a16="http://schemas.microsoft.com/office/drawing/2014/main" id="{9F326887-C8EA-4305-8EEE-8F1E3944CA18}"/>
              </a:ext>
            </a:extLst>
          </p:cNvPr>
          <p:cNvSpPr txBox="1">
            <a:spLocks/>
          </p:cNvSpPr>
          <p:nvPr/>
        </p:nvSpPr>
        <p:spPr>
          <a:xfrm>
            <a:off x="2377162" y="4095330"/>
            <a:ext cx="1157684" cy="396111"/>
          </a:xfrm>
          <a:prstGeom prst="rect">
            <a:avLst/>
          </a:prstGeom>
          <a:noFill/>
        </p:spPr>
        <p:txBody>
          <a:bodyPr vert="horz" lIns="0" tIns="0" rIns="0" bIns="0" rtlCol="0" anchor="t">
            <a:noAutofit/>
          </a:bodyPr>
          <a:lstStyle>
            <a:lvl1pPr marL="0" indent="0" algn="l" defTabSz="1043056" rtl="0" eaLnBrk="1" latinLnBrk="0" hangingPunct="1">
              <a:lnSpc>
                <a:spcPct val="110000"/>
              </a:lnSpc>
              <a:spcBef>
                <a:spcPts val="1000"/>
              </a:spcBef>
              <a:buFont typeface="Arial" pitchFamily="34" charset="0"/>
              <a:buNone/>
              <a:defRPr sz="1000" kern="1200">
                <a:solidFill>
                  <a:schemeClr val="tx1"/>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AU" sz="1200" b="1" dirty="0">
                <a:cs typeface="Arial"/>
              </a:rPr>
              <a:t>Key insights</a:t>
            </a:r>
            <a:endParaRPr lang="en-US" sz="1200" b="1" dirty="0"/>
          </a:p>
        </p:txBody>
      </p:sp>
      <p:pic>
        <p:nvPicPr>
          <p:cNvPr id="13" name="Picture 9" descr="A close up of a logo&#10;&#10;Description generated with very high confidence">
            <a:extLst>
              <a:ext uri="{FF2B5EF4-FFF2-40B4-BE49-F238E27FC236}">
                <a16:creationId xmlns:a16="http://schemas.microsoft.com/office/drawing/2014/main" id="{09B835E9-CFA9-4FE8-89F6-9EAF8F567425}"/>
              </a:ext>
            </a:extLst>
          </p:cNvPr>
          <p:cNvPicPr>
            <a:picLocks noChangeAspect="1"/>
          </p:cNvPicPr>
          <p:nvPr/>
        </p:nvPicPr>
        <p:blipFill>
          <a:blip r:embed="rId2"/>
          <a:stretch>
            <a:fillRect/>
          </a:stretch>
        </p:blipFill>
        <p:spPr>
          <a:xfrm>
            <a:off x="1588744" y="3891993"/>
            <a:ext cx="657679" cy="523875"/>
          </a:xfrm>
          <a:prstGeom prst="rect">
            <a:avLst/>
          </a:prstGeom>
        </p:spPr>
      </p:pic>
      <p:sp>
        <p:nvSpPr>
          <p:cNvPr id="15" name="Text Placeholder 4">
            <a:extLst>
              <a:ext uri="{FF2B5EF4-FFF2-40B4-BE49-F238E27FC236}">
                <a16:creationId xmlns:a16="http://schemas.microsoft.com/office/drawing/2014/main" id="{6A7F732B-5A61-48C1-A284-CB50AC5A2290}"/>
              </a:ext>
            </a:extLst>
          </p:cNvPr>
          <p:cNvSpPr txBox="1">
            <a:spLocks/>
          </p:cNvSpPr>
          <p:nvPr/>
        </p:nvSpPr>
        <p:spPr>
          <a:xfrm>
            <a:off x="1574799" y="4692612"/>
            <a:ext cx="2628000" cy="1857172"/>
          </a:xfrm>
          <a:prstGeom prst="rect">
            <a:avLst/>
          </a:prstGeom>
          <a:noFill/>
        </p:spPr>
        <p:txBody>
          <a:bodyPr vert="horz" lIns="0" tIns="0" rIns="0" bIns="0" rtlCol="0" anchor="t">
            <a:noAutofit/>
          </a:bodyPr>
          <a:lstStyle>
            <a:lvl1pPr marL="0" indent="0" algn="l" defTabSz="1043056" rtl="0" eaLnBrk="1" latinLnBrk="0" hangingPunct="1">
              <a:lnSpc>
                <a:spcPct val="110000"/>
              </a:lnSpc>
              <a:spcBef>
                <a:spcPts val="1000"/>
              </a:spcBef>
              <a:buFont typeface="Arial" pitchFamily="34" charset="0"/>
              <a:buNone/>
              <a:defRPr sz="1000" kern="1200">
                <a:solidFill>
                  <a:schemeClr val="tx1"/>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171450" indent="-171450">
              <a:buChar char="•"/>
            </a:pPr>
            <a:r>
              <a:rPr lang="en-AU" dirty="0">
                <a:cs typeface="Arial"/>
              </a:rPr>
              <a:t>Installation is a key risk area, people are working without suitable PPE, and using hand held tools with limited wet-tools.</a:t>
            </a:r>
            <a:endParaRPr lang="en-US" dirty="0"/>
          </a:p>
          <a:p>
            <a:pPr marL="171450" indent="-171450">
              <a:buChar char="•"/>
            </a:pPr>
            <a:r>
              <a:rPr lang="en-AU" dirty="0">
                <a:cs typeface="Arial"/>
              </a:rPr>
              <a:t>Stone workers aim to cut stone outside when installing on-site, but this is often unrealistic, leading to regular cross-exposure with other </a:t>
            </a:r>
            <a:r>
              <a:rPr lang="en-AU" dirty="0" smtClean="0">
                <a:cs typeface="Arial"/>
              </a:rPr>
              <a:t>trades </a:t>
            </a:r>
            <a:r>
              <a:rPr lang="en-AU" dirty="0">
                <a:cs typeface="Arial"/>
              </a:rPr>
              <a:t>workers, who do not possess the adequate PPE.</a:t>
            </a:r>
          </a:p>
          <a:p>
            <a:pPr marL="171450" indent="-171450">
              <a:buChar char="•"/>
            </a:pPr>
            <a:endParaRPr lang="en-AU" dirty="0">
              <a:cs typeface="Arial"/>
            </a:endParaRPr>
          </a:p>
        </p:txBody>
      </p:sp>
      <p:sp>
        <p:nvSpPr>
          <p:cNvPr id="17" name="Text Placeholder 4">
            <a:extLst>
              <a:ext uri="{FF2B5EF4-FFF2-40B4-BE49-F238E27FC236}">
                <a16:creationId xmlns:a16="http://schemas.microsoft.com/office/drawing/2014/main" id="{78D73083-9C1B-423A-950B-2B9D2D840557}"/>
              </a:ext>
            </a:extLst>
          </p:cNvPr>
          <p:cNvSpPr txBox="1">
            <a:spLocks/>
          </p:cNvSpPr>
          <p:nvPr/>
        </p:nvSpPr>
        <p:spPr>
          <a:xfrm>
            <a:off x="4353804" y="4692612"/>
            <a:ext cx="2628000" cy="1857172"/>
          </a:xfrm>
          <a:prstGeom prst="rect">
            <a:avLst/>
          </a:prstGeom>
          <a:noFill/>
        </p:spPr>
        <p:txBody>
          <a:bodyPr vert="horz" lIns="0" tIns="0" rIns="0" bIns="0" rtlCol="0" anchor="t">
            <a:noAutofit/>
          </a:bodyPr>
          <a:lstStyle>
            <a:lvl1pPr marL="0" indent="0" algn="l" defTabSz="1043056" rtl="0" eaLnBrk="1" latinLnBrk="0" hangingPunct="1">
              <a:lnSpc>
                <a:spcPct val="110000"/>
              </a:lnSpc>
              <a:spcBef>
                <a:spcPts val="1000"/>
              </a:spcBef>
              <a:buFont typeface="Arial" pitchFamily="34" charset="0"/>
              <a:buNone/>
              <a:defRPr sz="1000" kern="1200">
                <a:solidFill>
                  <a:schemeClr val="tx1"/>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171450" indent="-171450">
              <a:buChar char="•"/>
            </a:pPr>
            <a:r>
              <a:rPr lang="en-AU" dirty="0">
                <a:cs typeface="Arial"/>
              </a:rPr>
              <a:t>Dust gets into clothing that is worn after leaving the work site. This can lead to re-exposure, when the clothes are brushed off. It can also introduce dust into other contexts, such as the home. </a:t>
            </a:r>
            <a:endParaRPr lang="en-US" dirty="0">
              <a:cs typeface="Arial"/>
            </a:endParaRPr>
          </a:p>
        </p:txBody>
      </p:sp>
      <p:pic>
        <p:nvPicPr>
          <p:cNvPr id="14" name="Picture Placeholder 2">
            <a:extLst>
              <a:ext uri="{FF2B5EF4-FFF2-40B4-BE49-F238E27FC236}">
                <a16:creationId xmlns:a16="http://schemas.microsoft.com/office/drawing/2014/main" id="{3C6A0FF6-D53A-4175-B948-085D32D6AD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3444273" y="3423947"/>
            <a:ext cx="7561263" cy="711782"/>
          </a:xfrm>
          <a:prstGeom prst="rect">
            <a:avLst/>
          </a:prstGeom>
        </p:spPr>
      </p:pic>
      <p:sp>
        <p:nvSpPr>
          <p:cNvPr id="18" name="Text Placeholder 2">
            <a:extLst>
              <a:ext uri="{FF2B5EF4-FFF2-40B4-BE49-F238E27FC236}">
                <a16:creationId xmlns:a16="http://schemas.microsoft.com/office/drawing/2014/main" id="{DCE60C60-FE15-4835-84D6-F709B69841FB}"/>
              </a:ext>
            </a:extLst>
          </p:cNvPr>
          <p:cNvSpPr txBox="1">
            <a:spLocks/>
          </p:cNvSpPr>
          <p:nvPr/>
        </p:nvSpPr>
        <p:spPr>
          <a:xfrm>
            <a:off x="7202130" y="3274755"/>
            <a:ext cx="682625" cy="1062037"/>
          </a:xfrm>
          <a:prstGeom prst="rect">
            <a:avLst/>
          </a:prstGeom>
        </p:spPr>
        <p:txBody>
          <a:bodyPr vert="horz" lIns="0" tIns="0" rIns="0" bIns="0" rtlCol="0">
            <a:noAutofit/>
          </a:bodyPr>
          <a:lstStyle>
            <a:lvl1pPr marL="0" indent="0" algn="l" defTabSz="1043056" rtl="0" eaLnBrk="1" latinLnBrk="0" hangingPunct="1">
              <a:lnSpc>
                <a:spcPct val="110000"/>
              </a:lnSpc>
              <a:spcBef>
                <a:spcPts val="1000"/>
              </a:spcBef>
              <a:buFont typeface="Arial" pitchFamily="34" charset="0"/>
              <a:buNone/>
              <a:defRPr sz="8800" kern="1200">
                <a:solidFill>
                  <a:schemeClr val="accent5">
                    <a:lumMod val="60000"/>
                    <a:lumOff val="40000"/>
                  </a:schemeClr>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US" dirty="0">
                <a:solidFill>
                  <a:schemeClr val="tx2">
                    <a:lumMod val="40000"/>
                    <a:lumOff val="60000"/>
                  </a:schemeClr>
                </a:solidFill>
              </a:rPr>
              <a:t>“ </a:t>
            </a:r>
          </a:p>
        </p:txBody>
      </p:sp>
      <p:sp>
        <p:nvSpPr>
          <p:cNvPr id="19" name="Text Placeholder 2">
            <a:extLst>
              <a:ext uri="{FF2B5EF4-FFF2-40B4-BE49-F238E27FC236}">
                <a16:creationId xmlns:a16="http://schemas.microsoft.com/office/drawing/2014/main" id="{89000051-608C-4F89-9DEC-C59A16B9475D}"/>
              </a:ext>
            </a:extLst>
          </p:cNvPr>
          <p:cNvSpPr txBox="1">
            <a:spLocks/>
          </p:cNvSpPr>
          <p:nvPr/>
        </p:nvSpPr>
        <p:spPr>
          <a:xfrm>
            <a:off x="7202130" y="4954724"/>
            <a:ext cx="682625" cy="1062037"/>
          </a:xfrm>
          <a:prstGeom prst="rect">
            <a:avLst/>
          </a:prstGeom>
        </p:spPr>
        <p:txBody>
          <a:bodyPr vert="horz" lIns="0" tIns="0" rIns="0" bIns="0" rtlCol="0">
            <a:noAutofit/>
          </a:bodyPr>
          <a:lstStyle>
            <a:lvl1pPr marL="0" indent="0" algn="l" defTabSz="1043056" rtl="0" eaLnBrk="1" latinLnBrk="0" hangingPunct="1">
              <a:lnSpc>
                <a:spcPct val="110000"/>
              </a:lnSpc>
              <a:spcBef>
                <a:spcPts val="1000"/>
              </a:spcBef>
              <a:buFont typeface="Arial" pitchFamily="34" charset="0"/>
              <a:buNone/>
              <a:defRPr sz="8800" kern="1200">
                <a:solidFill>
                  <a:schemeClr val="accent5">
                    <a:lumMod val="60000"/>
                    <a:lumOff val="40000"/>
                  </a:schemeClr>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US" dirty="0">
                <a:solidFill>
                  <a:schemeClr val="tx2">
                    <a:lumMod val="40000"/>
                    <a:lumOff val="60000"/>
                  </a:schemeClr>
                </a:solidFill>
              </a:rPr>
              <a:t>“ </a:t>
            </a:r>
          </a:p>
        </p:txBody>
      </p:sp>
      <p:sp>
        <p:nvSpPr>
          <p:cNvPr id="20" name="Text Placeholder 2">
            <a:extLst>
              <a:ext uri="{FF2B5EF4-FFF2-40B4-BE49-F238E27FC236}">
                <a16:creationId xmlns:a16="http://schemas.microsoft.com/office/drawing/2014/main" id="{F3A40A51-60E9-487B-BA96-68245328212F}"/>
              </a:ext>
            </a:extLst>
          </p:cNvPr>
          <p:cNvSpPr txBox="1">
            <a:spLocks/>
          </p:cNvSpPr>
          <p:nvPr/>
        </p:nvSpPr>
        <p:spPr>
          <a:xfrm>
            <a:off x="7202130" y="977517"/>
            <a:ext cx="682625" cy="1062037"/>
          </a:xfrm>
          <a:prstGeom prst="rect">
            <a:avLst/>
          </a:prstGeom>
        </p:spPr>
        <p:txBody>
          <a:bodyPr vert="horz" lIns="0" tIns="0" rIns="0" bIns="0" rtlCol="0">
            <a:noAutofit/>
          </a:bodyPr>
          <a:lstStyle>
            <a:lvl1pPr marL="0" indent="0" algn="l" defTabSz="1043056" rtl="0" eaLnBrk="1" latinLnBrk="0" hangingPunct="1">
              <a:lnSpc>
                <a:spcPct val="110000"/>
              </a:lnSpc>
              <a:spcBef>
                <a:spcPts val="1000"/>
              </a:spcBef>
              <a:buFont typeface="Arial" pitchFamily="34" charset="0"/>
              <a:buNone/>
              <a:defRPr sz="8800" kern="1200">
                <a:solidFill>
                  <a:schemeClr val="accent5">
                    <a:lumMod val="60000"/>
                    <a:lumOff val="40000"/>
                  </a:schemeClr>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US" dirty="0">
                <a:solidFill>
                  <a:schemeClr val="tx2">
                    <a:lumMod val="40000"/>
                    <a:lumOff val="60000"/>
                  </a:schemeClr>
                </a:solidFill>
              </a:rPr>
              <a:t>“ </a:t>
            </a:r>
          </a:p>
        </p:txBody>
      </p:sp>
    </p:spTree>
    <p:extLst>
      <p:ext uri="{BB962C8B-B14F-4D97-AF65-F5344CB8AC3E}">
        <p14:creationId xmlns:p14="http://schemas.microsoft.com/office/powerpoint/2010/main" val="869691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EBC4279-45EA-4FDA-A751-F0B2867EA5D5}"/>
              </a:ext>
            </a:extLst>
          </p:cNvPr>
          <p:cNvSpPr>
            <a:spLocks noGrp="1"/>
          </p:cNvSpPr>
          <p:nvPr>
            <p:ph sz="quarter" idx="11"/>
          </p:nvPr>
        </p:nvSpPr>
        <p:spPr/>
        <p:txBody>
          <a:bodyPr vert="horz" lIns="0" tIns="0" rIns="0" bIns="0" rtlCol="0" anchor="t">
            <a:noAutofit/>
          </a:bodyPr>
          <a:lstStyle/>
          <a:p>
            <a:r>
              <a:rPr lang="en-AU" sz="1800" b="1" dirty="0" smtClean="0">
                <a:cs typeface="Arial"/>
              </a:rPr>
              <a:t>‘I </a:t>
            </a:r>
            <a:r>
              <a:rPr lang="en-AU" sz="1800" b="1" dirty="0">
                <a:cs typeface="Arial"/>
              </a:rPr>
              <a:t>hate dust, it gets everywhere, you see it's all over the office, it follows you home, you see it in your baby's hair.</a:t>
            </a:r>
            <a:endParaRPr lang="en-US" b="1" dirty="0"/>
          </a:p>
          <a:p>
            <a:r>
              <a:rPr lang="en-AU" sz="1800" b="1" dirty="0">
                <a:cs typeface="Arial"/>
              </a:rPr>
              <a:t>We both had small girls a year ago, so we decided to stop doing dumb </a:t>
            </a:r>
            <a:r>
              <a:rPr lang="en-AU" sz="1800" b="1" dirty="0" err="1">
                <a:cs typeface="Arial"/>
              </a:rPr>
              <a:t>sh</a:t>
            </a:r>
            <a:r>
              <a:rPr lang="en-AU" sz="1800" b="1" dirty="0">
                <a:cs typeface="Arial"/>
              </a:rPr>
              <a:t>*t, not jeopardise going home at the end of the day.</a:t>
            </a:r>
            <a:endParaRPr lang="en-AU" b="1" dirty="0">
              <a:solidFill>
                <a:srgbClr val="333333"/>
              </a:solidFill>
              <a:cs typeface="Arial"/>
            </a:endParaRPr>
          </a:p>
          <a:p>
            <a:r>
              <a:rPr lang="en-AU" sz="1800" b="1" dirty="0">
                <a:cs typeface="Arial"/>
              </a:rPr>
              <a:t>But you can still be cavalier, if you're in a hurry you just </a:t>
            </a:r>
            <a:r>
              <a:rPr lang="en-AU" sz="1800" b="1" dirty="0" smtClean="0">
                <a:cs typeface="Arial"/>
              </a:rPr>
              <a:t>start’</a:t>
            </a:r>
            <a:endParaRPr lang="en-AU" sz="1800" b="1" dirty="0">
              <a:cs typeface="Arial"/>
            </a:endParaRPr>
          </a:p>
          <a:p>
            <a:r>
              <a:rPr lang="en-AU" sz="1400" dirty="0">
                <a:solidFill>
                  <a:schemeClr val="tx1"/>
                </a:solidFill>
                <a:cs typeface="Arial"/>
              </a:rPr>
              <a:t>- D3 The Carpenter</a:t>
            </a:r>
          </a:p>
          <a:p>
            <a:endParaRPr lang="en-AU" sz="1800" b="1" dirty="0">
              <a:cs typeface="Arial"/>
            </a:endParaRPr>
          </a:p>
          <a:p>
            <a:endParaRPr lang="en-AU" sz="1800" b="1" dirty="0">
              <a:cs typeface="Arial"/>
            </a:endParaRPr>
          </a:p>
          <a:p>
            <a:endParaRPr lang="en-AU" sz="1800" b="1" dirty="0">
              <a:solidFill>
                <a:srgbClr val="4E5447"/>
              </a:solidFill>
              <a:cs typeface="Arial"/>
            </a:endParaRPr>
          </a:p>
          <a:p>
            <a:endParaRPr lang="en-AU" sz="1800" b="1" dirty="0">
              <a:cs typeface="Arial"/>
            </a:endParaRPr>
          </a:p>
        </p:txBody>
      </p:sp>
      <p:pic>
        <p:nvPicPr>
          <p:cNvPr id="7" name="Picture Placeholder 6">
            <a:extLst>
              <a:ext uri="{FF2B5EF4-FFF2-40B4-BE49-F238E27FC236}">
                <a16:creationId xmlns:a16="http://schemas.microsoft.com/office/drawing/2014/main" id="{3BA26A11-4143-4227-AEAF-ED8CA3DAAAF1}"/>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4330700" y="-1"/>
            <a:ext cx="6362700" cy="7561264"/>
          </a:xfrm>
        </p:spPr>
      </p:pic>
    </p:spTree>
    <p:extLst>
      <p:ext uri="{BB962C8B-B14F-4D97-AF65-F5344CB8AC3E}">
        <p14:creationId xmlns:p14="http://schemas.microsoft.com/office/powerpoint/2010/main" val="130979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58D053-E524-4FB3-8CFF-19108CED5A67}"/>
              </a:ext>
            </a:extLst>
          </p:cNvPr>
          <p:cNvSpPr>
            <a:spLocks noGrp="1"/>
          </p:cNvSpPr>
          <p:nvPr>
            <p:ph type="title"/>
          </p:nvPr>
        </p:nvSpPr>
        <p:spPr>
          <a:xfrm>
            <a:off x="898525" y="951759"/>
            <a:ext cx="676275" cy="587448"/>
          </a:xfrm>
        </p:spPr>
        <p:txBody>
          <a:bodyPr/>
          <a:lstStyle/>
          <a:p>
            <a:r>
              <a:rPr lang="en-AU" dirty="0"/>
              <a:t>02</a:t>
            </a:r>
          </a:p>
        </p:txBody>
      </p:sp>
      <p:sp>
        <p:nvSpPr>
          <p:cNvPr id="6" name="Text Placeholder 5">
            <a:extLst>
              <a:ext uri="{FF2B5EF4-FFF2-40B4-BE49-F238E27FC236}">
                <a16:creationId xmlns:a16="http://schemas.microsoft.com/office/drawing/2014/main" id="{954F06B4-84C5-474B-BE1D-281E79FC2AB1}"/>
              </a:ext>
            </a:extLst>
          </p:cNvPr>
          <p:cNvSpPr>
            <a:spLocks noGrp="1"/>
          </p:cNvSpPr>
          <p:nvPr>
            <p:ph type="body" sz="quarter" idx="11"/>
          </p:nvPr>
        </p:nvSpPr>
        <p:spPr>
          <a:xfrm>
            <a:off x="1574800" y="898452"/>
            <a:ext cx="5212296" cy="1921652"/>
          </a:xfrm>
        </p:spPr>
        <p:txBody>
          <a:bodyPr/>
          <a:lstStyle/>
          <a:p>
            <a:r>
              <a:rPr lang="en-AU" dirty="0"/>
              <a:t>People</a:t>
            </a:r>
            <a:r>
              <a:rPr lang="en-AU" dirty="0">
                <a:cs typeface="Arial"/>
              </a:rPr>
              <a:t> are de-prioritising their own health until they see the personal effect on others</a:t>
            </a:r>
          </a:p>
        </p:txBody>
      </p:sp>
      <p:sp>
        <p:nvSpPr>
          <p:cNvPr id="7" name="Text Placeholder 6">
            <a:extLst>
              <a:ext uri="{FF2B5EF4-FFF2-40B4-BE49-F238E27FC236}">
                <a16:creationId xmlns:a16="http://schemas.microsoft.com/office/drawing/2014/main" id="{080EFCBF-62B5-42EE-8445-F84B2BCDBDEE}"/>
              </a:ext>
            </a:extLst>
          </p:cNvPr>
          <p:cNvSpPr>
            <a:spLocks noGrp="1"/>
          </p:cNvSpPr>
          <p:nvPr>
            <p:ph type="body" sz="quarter" idx="12"/>
          </p:nvPr>
        </p:nvSpPr>
        <p:spPr>
          <a:xfrm>
            <a:off x="7584389" y="4391295"/>
            <a:ext cx="2486889" cy="1881541"/>
          </a:xfrm>
        </p:spPr>
        <p:txBody>
          <a:bodyPr vert="horz" wrap="square" lIns="0" tIns="0" rIns="0" bIns="0" rtlCol="0" anchor="t">
            <a:spAutoFit/>
          </a:bodyPr>
          <a:lstStyle/>
          <a:p>
            <a:r>
              <a:rPr lang="en-AU" dirty="0">
                <a:cs typeface="Arial"/>
              </a:rPr>
              <a:t>There’s a lot of heavy lifting and manual handling, a benchtop can be upwards of 200kg</a:t>
            </a:r>
            <a:r>
              <a:rPr lang="en-AU" dirty="0">
                <a:solidFill>
                  <a:srgbClr val="757F6B"/>
                </a:solidFill>
                <a:cs typeface="Arial"/>
              </a:rPr>
              <a:t> … you need to know how to lift</a:t>
            </a:r>
            <a:endParaRPr lang="en-US" dirty="0">
              <a:solidFill>
                <a:schemeClr val="tx1"/>
              </a:solidFill>
            </a:endParaRPr>
          </a:p>
          <a:p>
            <a:r>
              <a:rPr lang="en-AU" sz="1050" dirty="0">
                <a:cs typeface="Arial"/>
              </a:rPr>
              <a:t>- D4</a:t>
            </a:r>
            <a:r>
              <a:rPr lang="en-AU" sz="1050" dirty="0">
                <a:solidFill>
                  <a:srgbClr val="757F6B"/>
                </a:solidFill>
                <a:cs typeface="Arial"/>
              </a:rPr>
              <a:t> The Small Business Owner</a:t>
            </a:r>
            <a:endParaRPr lang="en-AU" sz="1050" dirty="0">
              <a:solidFill>
                <a:schemeClr val="tx1"/>
              </a:solidFill>
            </a:endParaRPr>
          </a:p>
          <a:p>
            <a:endParaRPr lang="en-AU" dirty="0">
              <a:cs typeface="Arial"/>
            </a:endParaRPr>
          </a:p>
        </p:txBody>
      </p:sp>
      <p:sp>
        <p:nvSpPr>
          <p:cNvPr id="8" name="Text Placeholder 7">
            <a:extLst>
              <a:ext uri="{FF2B5EF4-FFF2-40B4-BE49-F238E27FC236}">
                <a16:creationId xmlns:a16="http://schemas.microsoft.com/office/drawing/2014/main" id="{26429ABC-83C7-4F9C-A668-2D5A1C62CA02}"/>
              </a:ext>
            </a:extLst>
          </p:cNvPr>
          <p:cNvSpPr>
            <a:spLocks noGrp="1"/>
          </p:cNvSpPr>
          <p:nvPr>
            <p:ph type="body" sz="quarter" idx="13"/>
          </p:nvPr>
        </p:nvSpPr>
        <p:spPr>
          <a:xfrm>
            <a:off x="7584390" y="1342116"/>
            <a:ext cx="2486889" cy="1262397"/>
          </a:xfrm>
        </p:spPr>
        <p:txBody>
          <a:bodyPr vert="horz" wrap="square" lIns="0" tIns="0" rIns="0" bIns="0" rtlCol="0" anchor="t">
            <a:spAutoFit/>
          </a:bodyPr>
          <a:lstStyle/>
          <a:p>
            <a:r>
              <a:rPr lang="en-AU" dirty="0">
                <a:cs typeface="Arial"/>
              </a:rPr>
              <a:t>You know you've f***</a:t>
            </a:r>
            <a:r>
              <a:rPr lang="en-AU" dirty="0" err="1">
                <a:cs typeface="Arial"/>
              </a:rPr>
              <a:t>ed</a:t>
            </a:r>
            <a:r>
              <a:rPr lang="en-AU" dirty="0">
                <a:cs typeface="Arial"/>
              </a:rPr>
              <a:t> up when you're driving home from a job and you're picking rocks out of your </a:t>
            </a:r>
            <a:r>
              <a:rPr lang="en-AU" dirty="0" smtClean="0">
                <a:cs typeface="Arial"/>
              </a:rPr>
              <a:t>nose</a:t>
            </a:r>
            <a:endParaRPr lang="en-AU" dirty="0">
              <a:cs typeface="Arial"/>
            </a:endParaRPr>
          </a:p>
          <a:p>
            <a:r>
              <a:rPr lang="en-AU" sz="1050" dirty="0">
                <a:solidFill>
                  <a:srgbClr val="757F6B"/>
                </a:solidFill>
                <a:cs typeface="Arial"/>
              </a:rPr>
              <a:t>- D3 The Carpenter</a:t>
            </a:r>
          </a:p>
        </p:txBody>
      </p:sp>
      <p:sp>
        <p:nvSpPr>
          <p:cNvPr id="9" name="Text Placeholder 8">
            <a:extLst>
              <a:ext uri="{FF2B5EF4-FFF2-40B4-BE49-F238E27FC236}">
                <a16:creationId xmlns:a16="http://schemas.microsoft.com/office/drawing/2014/main" id="{2220AD18-04AC-42BF-9CA9-9FF888642A8C}"/>
              </a:ext>
            </a:extLst>
          </p:cNvPr>
          <p:cNvSpPr>
            <a:spLocks noGrp="1"/>
          </p:cNvSpPr>
          <p:nvPr>
            <p:ph type="body" sz="quarter" idx="14"/>
          </p:nvPr>
        </p:nvSpPr>
        <p:spPr>
          <a:xfrm>
            <a:off x="7584389" y="3065523"/>
            <a:ext cx="2486889" cy="789640"/>
          </a:xfrm>
        </p:spPr>
        <p:txBody>
          <a:bodyPr vert="horz" wrap="square" lIns="0" tIns="0" rIns="0" bIns="0" rtlCol="0" anchor="t">
            <a:spAutoFit/>
          </a:bodyPr>
          <a:lstStyle/>
          <a:p>
            <a:r>
              <a:rPr lang="en-AU" dirty="0">
                <a:cs typeface="Arial"/>
              </a:rPr>
              <a:t>Personal safety is the first to go … you think you're invincible</a:t>
            </a:r>
          </a:p>
          <a:p>
            <a:r>
              <a:rPr lang="en-AU" sz="1050" dirty="0">
                <a:cs typeface="Arial"/>
              </a:rPr>
              <a:t>- D1 The Ex-Mason Educator</a:t>
            </a:r>
          </a:p>
        </p:txBody>
      </p:sp>
      <p:sp>
        <p:nvSpPr>
          <p:cNvPr id="29" name="Text Placeholder 4">
            <a:extLst>
              <a:ext uri="{FF2B5EF4-FFF2-40B4-BE49-F238E27FC236}">
                <a16:creationId xmlns:a16="http://schemas.microsoft.com/office/drawing/2014/main" id="{CF9C16C5-A701-4F88-A1EE-BEFE5E773E08}"/>
              </a:ext>
            </a:extLst>
          </p:cNvPr>
          <p:cNvSpPr>
            <a:spLocks noGrp="1"/>
          </p:cNvSpPr>
          <p:nvPr>
            <p:ph type="body" sz="quarter" idx="10"/>
          </p:nvPr>
        </p:nvSpPr>
        <p:spPr>
          <a:xfrm>
            <a:off x="1574800" y="2605815"/>
            <a:ext cx="5212296" cy="1131974"/>
          </a:xfrm>
          <a:noFill/>
        </p:spPr>
        <p:txBody>
          <a:bodyPr vert="horz" lIns="0" tIns="0" rIns="0" bIns="0" rtlCol="0" anchor="t">
            <a:noAutofit/>
          </a:bodyPr>
          <a:lstStyle/>
          <a:p>
            <a:r>
              <a:rPr lang="en-AU" sz="1200" dirty="0">
                <a:cs typeface="Arial"/>
              </a:rPr>
              <a:t>Long term health considerations rarely come into play, particularly for </a:t>
            </a:r>
            <a:r>
              <a:rPr lang="en-AU" sz="1200" dirty="0" smtClean="0">
                <a:cs typeface="Arial"/>
              </a:rPr>
              <a:t>oneself</a:t>
            </a:r>
            <a:r>
              <a:rPr lang="en-AU" sz="1200" dirty="0">
                <a:cs typeface="Arial"/>
              </a:rPr>
              <a:t>. There is a lack of understanding of how one's own health is in fact an asset. Typically, concern only emerges when relevant others (partners, children, pets) are visibly affected by workplace dust. </a:t>
            </a:r>
            <a:endParaRPr lang="en-US" dirty="0"/>
          </a:p>
        </p:txBody>
      </p:sp>
      <p:sp>
        <p:nvSpPr>
          <p:cNvPr id="31" name="Text Placeholder 4">
            <a:extLst>
              <a:ext uri="{FF2B5EF4-FFF2-40B4-BE49-F238E27FC236}">
                <a16:creationId xmlns:a16="http://schemas.microsoft.com/office/drawing/2014/main" id="{E60E9EF2-B000-4FA8-9844-E2590954CEAE}"/>
              </a:ext>
            </a:extLst>
          </p:cNvPr>
          <p:cNvSpPr txBox="1">
            <a:spLocks/>
          </p:cNvSpPr>
          <p:nvPr/>
        </p:nvSpPr>
        <p:spPr>
          <a:xfrm>
            <a:off x="2406485" y="3982181"/>
            <a:ext cx="1157684" cy="396111"/>
          </a:xfrm>
          <a:prstGeom prst="rect">
            <a:avLst/>
          </a:prstGeom>
          <a:noFill/>
        </p:spPr>
        <p:txBody>
          <a:bodyPr vert="horz" lIns="0" tIns="0" rIns="0" bIns="0" rtlCol="0" anchor="t">
            <a:noAutofit/>
          </a:bodyPr>
          <a:lstStyle>
            <a:lvl1pPr marL="0" indent="0" algn="l" defTabSz="1043056" rtl="0" eaLnBrk="1" latinLnBrk="0" hangingPunct="1">
              <a:lnSpc>
                <a:spcPct val="110000"/>
              </a:lnSpc>
              <a:spcBef>
                <a:spcPts val="1000"/>
              </a:spcBef>
              <a:buFont typeface="Arial" pitchFamily="34" charset="0"/>
              <a:buNone/>
              <a:defRPr sz="1000" kern="1200">
                <a:solidFill>
                  <a:schemeClr val="tx1"/>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AU" sz="1200" b="1" dirty="0">
                <a:cs typeface="Arial"/>
              </a:rPr>
              <a:t>Key insights</a:t>
            </a:r>
            <a:endParaRPr lang="en-US" sz="1200" b="1" dirty="0"/>
          </a:p>
        </p:txBody>
      </p:sp>
      <p:pic>
        <p:nvPicPr>
          <p:cNvPr id="33" name="Picture 9" descr="A close up of a logo&#10;&#10;Description generated with very high confidence">
            <a:extLst>
              <a:ext uri="{FF2B5EF4-FFF2-40B4-BE49-F238E27FC236}">
                <a16:creationId xmlns:a16="http://schemas.microsoft.com/office/drawing/2014/main" id="{06091419-9131-4C81-9394-B7E9593E672D}"/>
              </a:ext>
            </a:extLst>
          </p:cNvPr>
          <p:cNvPicPr>
            <a:picLocks noChangeAspect="1"/>
          </p:cNvPicPr>
          <p:nvPr/>
        </p:nvPicPr>
        <p:blipFill>
          <a:blip r:embed="rId2"/>
          <a:stretch>
            <a:fillRect/>
          </a:stretch>
        </p:blipFill>
        <p:spPr>
          <a:xfrm>
            <a:off x="1574800" y="3789510"/>
            <a:ext cx="657679" cy="523875"/>
          </a:xfrm>
          <a:prstGeom prst="rect">
            <a:avLst/>
          </a:prstGeom>
        </p:spPr>
      </p:pic>
      <p:sp>
        <p:nvSpPr>
          <p:cNvPr id="35" name="Text Placeholder 4">
            <a:extLst>
              <a:ext uri="{FF2B5EF4-FFF2-40B4-BE49-F238E27FC236}">
                <a16:creationId xmlns:a16="http://schemas.microsoft.com/office/drawing/2014/main" id="{E65D325D-37CB-41DD-A75F-2FCCE70CD5C3}"/>
              </a:ext>
            </a:extLst>
          </p:cNvPr>
          <p:cNvSpPr txBox="1">
            <a:spLocks/>
          </p:cNvSpPr>
          <p:nvPr/>
        </p:nvSpPr>
        <p:spPr>
          <a:xfrm>
            <a:off x="1574800" y="4537161"/>
            <a:ext cx="2628000" cy="1857172"/>
          </a:xfrm>
          <a:prstGeom prst="rect">
            <a:avLst/>
          </a:prstGeom>
          <a:noFill/>
        </p:spPr>
        <p:txBody>
          <a:bodyPr vert="horz" lIns="0" tIns="0" rIns="0" bIns="0" rtlCol="0" anchor="t">
            <a:noAutofit/>
          </a:bodyPr>
          <a:lstStyle>
            <a:lvl1pPr marL="0" indent="0" algn="l" defTabSz="1043056" rtl="0" eaLnBrk="1" latinLnBrk="0" hangingPunct="1">
              <a:lnSpc>
                <a:spcPct val="110000"/>
              </a:lnSpc>
              <a:spcBef>
                <a:spcPts val="1000"/>
              </a:spcBef>
              <a:buFont typeface="Arial" pitchFamily="34" charset="0"/>
              <a:buNone/>
              <a:defRPr sz="1000" kern="1200">
                <a:solidFill>
                  <a:schemeClr val="tx1"/>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171450" indent="-171450">
              <a:buChar char="•"/>
            </a:pPr>
            <a:r>
              <a:rPr lang="en-AU" dirty="0">
                <a:cs typeface="Arial"/>
              </a:rPr>
              <a:t>There is no sense of personal identity outside of that of ‘worker’, ‘</a:t>
            </a:r>
            <a:r>
              <a:rPr lang="en-AU" dirty="0" smtClean="0">
                <a:cs typeface="Arial"/>
              </a:rPr>
              <a:t>tradie’, </a:t>
            </a:r>
            <a:r>
              <a:rPr lang="en-AU" dirty="0">
                <a:cs typeface="Arial"/>
              </a:rPr>
              <a:t>‘joiner’. As a result, there is no sense of self-worth, no inclination to truly take care of </a:t>
            </a:r>
            <a:r>
              <a:rPr lang="en-AU" dirty="0" smtClean="0">
                <a:cs typeface="Arial"/>
              </a:rPr>
              <a:t>oneself </a:t>
            </a:r>
            <a:r>
              <a:rPr lang="en-AU" dirty="0">
                <a:cs typeface="Arial"/>
              </a:rPr>
              <a:t>– </a:t>
            </a:r>
            <a:r>
              <a:rPr lang="en-AU" dirty="0" smtClean="0">
                <a:cs typeface="Arial"/>
              </a:rPr>
              <a:t>‘it's </a:t>
            </a:r>
            <a:r>
              <a:rPr lang="en-AU" dirty="0">
                <a:cs typeface="Arial"/>
              </a:rPr>
              <a:t>part of the </a:t>
            </a:r>
            <a:r>
              <a:rPr lang="en-AU" dirty="0" smtClean="0">
                <a:cs typeface="Arial"/>
              </a:rPr>
              <a:t>job’.</a:t>
            </a:r>
            <a:r>
              <a:rPr lang="en-AU" dirty="0">
                <a:cs typeface="Arial"/>
              </a:rPr>
              <a:t> </a:t>
            </a:r>
          </a:p>
          <a:p>
            <a:pPr marL="171450" indent="-171450">
              <a:buChar char="•"/>
            </a:pPr>
            <a:r>
              <a:rPr lang="en-AU" dirty="0">
                <a:cs typeface="Arial"/>
              </a:rPr>
              <a:t>The culture of the work site often instils a sense of invincibility. It is only when relevant others, ‘less invincible’ people are affected, that awareness emerges.</a:t>
            </a:r>
          </a:p>
        </p:txBody>
      </p:sp>
      <p:sp>
        <p:nvSpPr>
          <p:cNvPr id="37" name="Text Placeholder 4">
            <a:extLst>
              <a:ext uri="{FF2B5EF4-FFF2-40B4-BE49-F238E27FC236}">
                <a16:creationId xmlns:a16="http://schemas.microsoft.com/office/drawing/2014/main" id="{63570F3F-ADAA-42F1-A407-5D4E2ACB7E59}"/>
              </a:ext>
            </a:extLst>
          </p:cNvPr>
          <p:cNvSpPr txBox="1">
            <a:spLocks/>
          </p:cNvSpPr>
          <p:nvPr/>
        </p:nvSpPr>
        <p:spPr>
          <a:xfrm>
            <a:off x="4372049" y="4537161"/>
            <a:ext cx="2628000" cy="1857172"/>
          </a:xfrm>
          <a:prstGeom prst="rect">
            <a:avLst/>
          </a:prstGeom>
          <a:noFill/>
        </p:spPr>
        <p:txBody>
          <a:bodyPr vert="horz" lIns="0" tIns="0" rIns="0" bIns="0" rtlCol="0" anchor="t">
            <a:noAutofit/>
          </a:bodyPr>
          <a:lstStyle>
            <a:lvl1pPr marL="0" indent="0" algn="l" defTabSz="1043056" rtl="0" eaLnBrk="1" latinLnBrk="0" hangingPunct="1">
              <a:lnSpc>
                <a:spcPct val="110000"/>
              </a:lnSpc>
              <a:spcBef>
                <a:spcPts val="1000"/>
              </a:spcBef>
              <a:buFont typeface="Arial" pitchFamily="34" charset="0"/>
              <a:buNone/>
              <a:defRPr sz="1000" kern="1200">
                <a:solidFill>
                  <a:schemeClr val="tx1"/>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171450" indent="-171450">
              <a:buChar char="•"/>
            </a:pPr>
            <a:r>
              <a:rPr lang="en-AU" dirty="0">
                <a:cs typeface="Arial"/>
              </a:rPr>
              <a:t>Physical hazards loom larger than unseen and long-term abstract hazards like dust, seeing the exposure and effect on other people or dogs makes the intangible threat more real.</a:t>
            </a:r>
            <a:endParaRPr lang="en-US" dirty="0">
              <a:cs typeface="Arial"/>
            </a:endParaRPr>
          </a:p>
          <a:p>
            <a:pPr marL="171450" indent="-171450">
              <a:buChar char="•"/>
            </a:pPr>
            <a:endParaRPr lang="en-AU" dirty="0">
              <a:cs typeface="Arial"/>
            </a:endParaRPr>
          </a:p>
        </p:txBody>
      </p:sp>
      <p:pic>
        <p:nvPicPr>
          <p:cNvPr id="12" name="Picture Placeholder 6">
            <a:extLst>
              <a:ext uri="{FF2B5EF4-FFF2-40B4-BE49-F238E27FC236}">
                <a16:creationId xmlns:a16="http://schemas.microsoft.com/office/drawing/2014/main" id="{F6782085-FFD1-4432-9AF2-4066447161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734088" cy="7561264"/>
          </a:xfrm>
          <a:prstGeom prst="rect">
            <a:avLst/>
          </a:prstGeom>
        </p:spPr>
      </p:pic>
      <p:sp>
        <p:nvSpPr>
          <p:cNvPr id="13" name="Text Placeholder 2">
            <a:extLst>
              <a:ext uri="{FF2B5EF4-FFF2-40B4-BE49-F238E27FC236}">
                <a16:creationId xmlns:a16="http://schemas.microsoft.com/office/drawing/2014/main" id="{22389047-EC8E-45CC-9A33-A8E63C918B16}"/>
              </a:ext>
            </a:extLst>
          </p:cNvPr>
          <p:cNvSpPr txBox="1">
            <a:spLocks/>
          </p:cNvSpPr>
          <p:nvPr/>
        </p:nvSpPr>
        <p:spPr>
          <a:xfrm>
            <a:off x="7202130" y="977517"/>
            <a:ext cx="682625" cy="1062037"/>
          </a:xfrm>
          <a:prstGeom prst="rect">
            <a:avLst/>
          </a:prstGeom>
        </p:spPr>
        <p:txBody>
          <a:bodyPr vert="horz" lIns="0" tIns="0" rIns="0" bIns="0" rtlCol="0">
            <a:noAutofit/>
          </a:bodyPr>
          <a:lstStyle>
            <a:lvl1pPr marL="0" indent="0" algn="l" defTabSz="1043056" rtl="0" eaLnBrk="1" latinLnBrk="0" hangingPunct="1">
              <a:lnSpc>
                <a:spcPct val="110000"/>
              </a:lnSpc>
              <a:spcBef>
                <a:spcPts val="1000"/>
              </a:spcBef>
              <a:buFont typeface="Arial" pitchFamily="34" charset="0"/>
              <a:buNone/>
              <a:defRPr sz="8800" kern="1200">
                <a:solidFill>
                  <a:schemeClr val="accent5">
                    <a:lumMod val="60000"/>
                    <a:lumOff val="40000"/>
                  </a:schemeClr>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US" dirty="0">
                <a:solidFill>
                  <a:schemeClr val="tx2">
                    <a:lumMod val="40000"/>
                    <a:lumOff val="60000"/>
                  </a:schemeClr>
                </a:solidFill>
              </a:rPr>
              <a:t>“ </a:t>
            </a:r>
          </a:p>
        </p:txBody>
      </p:sp>
      <p:sp>
        <p:nvSpPr>
          <p:cNvPr id="14" name="Text Placeholder 2">
            <a:extLst>
              <a:ext uri="{FF2B5EF4-FFF2-40B4-BE49-F238E27FC236}">
                <a16:creationId xmlns:a16="http://schemas.microsoft.com/office/drawing/2014/main" id="{EB1BE9D4-C07A-4A2D-B167-97680261EAD8}"/>
              </a:ext>
            </a:extLst>
          </p:cNvPr>
          <p:cNvSpPr txBox="1">
            <a:spLocks/>
          </p:cNvSpPr>
          <p:nvPr/>
        </p:nvSpPr>
        <p:spPr>
          <a:xfrm>
            <a:off x="7202130" y="2743586"/>
            <a:ext cx="682625" cy="1062037"/>
          </a:xfrm>
          <a:prstGeom prst="rect">
            <a:avLst/>
          </a:prstGeom>
        </p:spPr>
        <p:txBody>
          <a:bodyPr vert="horz" lIns="0" tIns="0" rIns="0" bIns="0" rtlCol="0">
            <a:noAutofit/>
          </a:bodyPr>
          <a:lstStyle>
            <a:lvl1pPr marL="0" indent="0" algn="l" defTabSz="1043056" rtl="0" eaLnBrk="1" latinLnBrk="0" hangingPunct="1">
              <a:lnSpc>
                <a:spcPct val="110000"/>
              </a:lnSpc>
              <a:spcBef>
                <a:spcPts val="1000"/>
              </a:spcBef>
              <a:buFont typeface="Arial" pitchFamily="34" charset="0"/>
              <a:buNone/>
              <a:defRPr sz="8800" kern="1200">
                <a:solidFill>
                  <a:schemeClr val="accent5">
                    <a:lumMod val="60000"/>
                    <a:lumOff val="40000"/>
                  </a:schemeClr>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US" dirty="0">
                <a:solidFill>
                  <a:schemeClr val="tx2">
                    <a:lumMod val="40000"/>
                    <a:lumOff val="60000"/>
                  </a:schemeClr>
                </a:solidFill>
              </a:rPr>
              <a:t>“ </a:t>
            </a:r>
          </a:p>
        </p:txBody>
      </p:sp>
      <p:sp>
        <p:nvSpPr>
          <p:cNvPr id="15" name="Text Placeholder 2">
            <a:extLst>
              <a:ext uri="{FF2B5EF4-FFF2-40B4-BE49-F238E27FC236}">
                <a16:creationId xmlns:a16="http://schemas.microsoft.com/office/drawing/2014/main" id="{F36E5A63-AB44-4597-A7A9-85EB3F5079CE}"/>
              </a:ext>
            </a:extLst>
          </p:cNvPr>
          <p:cNvSpPr txBox="1">
            <a:spLocks/>
          </p:cNvSpPr>
          <p:nvPr/>
        </p:nvSpPr>
        <p:spPr>
          <a:xfrm>
            <a:off x="7202130" y="4058739"/>
            <a:ext cx="682625" cy="1062037"/>
          </a:xfrm>
          <a:prstGeom prst="rect">
            <a:avLst/>
          </a:prstGeom>
        </p:spPr>
        <p:txBody>
          <a:bodyPr vert="horz" lIns="0" tIns="0" rIns="0" bIns="0" rtlCol="0">
            <a:noAutofit/>
          </a:bodyPr>
          <a:lstStyle>
            <a:lvl1pPr marL="0" indent="0" algn="l" defTabSz="1043056" rtl="0" eaLnBrk="1" latinLnBrk="0" hangingPunct="1">
              <a:lnSpc>
                <a:spcPct val="110000"/>
              </a:lnSpc>
              <a:spcBef>
                <a:spcPts val="1000"/>
              </a:spcBef>
              <a:buFont typeface="Arial" pitchFamily="34" charset="0"/>
              <a:buNone/>
              <a:defRPr sz="8800" kern="1200">
                <a:solidFill>
                  <a:schemeClr val="accent5">
                    <a:lumMod val="60000"/>
                    <a:lumOff val="40000"/>
                  </a:schemeClr>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US" dirty="0">
                <a:solidFill>
                  <a:schemeClr val="tx2">
                    <a:lumMod val="40000"/>
                    <a:lumOff val="60000"/>
                  </a:schemeClr>
                </a:solidFill>
              </a:rPr>
              <a:t>“ </a:t>
            </a:r>
          </a:p>
        </p:txBody>
      </p:sp>
    </p:spTree>
    <p:extLst>
      <p:ext uri="{BB962C8B-B14F-4D97-AF65-F5344CB8AC3E}">
        <p14:creationId xmlns:p14="http://schemas.microsoft.com/office/powerpoint/2010/main" val="1248114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8415" y="2744090"/>
            <a:ext cx="9116568" cy="4047262"/>
          </a:xfrm>
          <a:prstGeom prst="rect">
            <a:avLst/>
          </a:prstGeom>
        </p:spPr>
        <p:txBody>
          <a:bodyPr wrap="square">
            <a:spAutoFit/>
          </a:bodyPr>
          <a:lstStyle/>
          <a:p>
            <a:r>
              <a:rPr lang="en-AU" sz="1100" b="1" dirty="0">
                <a:solidFill>
                  <a:srgbClr val="333333"/>
                </a:solidFill>
                <a:latin typeface="+mj-lt"/>
              </a:rPr>
              <a:t>Authors</a:t>
            </a:r>
          </a:p>
          <a:p>
            <a:r>
              <a:rPr lang="en-US" sz="1000" dirty="0">
                <a:solidFill>
                  <a:srgbClr val="333333"/>
                </a:solidFill>
                <a:latin typeface="+mj-lt"/>
              </a:rPr>
              <a:t>This report was prepared for Safe Work Australia by </a:t>
            </a:r>
            <a:r>
              <a:rPr lang="en-US" sz="1000" dirty="0" err="1">
                <a:solidFill>
                  <a:srgbClr val="333333"/>
                </a:solidFill>
                <a:latin typeface="+mj-lt"/>
              </a:rPr>
              <a:t>ThinkPlace</a:t>
            </a:r>
            <a:r>
              <a:rPr lang="en-US" sz="1000" dirty="0">
                <a:solidFill>
                  <a:srgbClr val="333333"/>
                </a:solidFill>
                <a:latin typeface="+mj-lt"/>
              </a:rPr>
              <a:t> Pty Ltd.</a:t>
            </a:r>
          </a:p>
          <a:p>
            <a:endParaRPr lang="en-AU" sz="1100" dirty="0" smtClean="0">
              <a:solidFill>
                <a:srgbClr val="333333"/>
              </a:solidFill>
              <a:latin typeface="+mj-lt"/>
            </a:endParaRPr>
          </a:p>
          <a:p>
            <a:r>
              <a:rPr lang="en-AU" sz="1100" b="1" dirty="0" smtClean="0">
                <a:solidFill>
                  <a:srgbClr val="333333"/>
                </a:solidFill>
                <a:latin typeface="+mj-lt"/>
              </a:rPr>
              <a:t>Disclaimer</a:t>
            </a:r>
            <a:endParaRPr lang="en-AU" sz="1100" b="1" dirty="0">
              <a:solidFill>
                <a:srgbClr val="333333"/>
              </a:solidFill>
              <a:latin typeface="+mj-lt"/>
            </a:endParaRPr>
          </a:p>
          <a:p>
            <a:r>
              <a:rPr lang="en-US" sz="1000" dirty="0">
                <a:solidFill>
                  <a:srgbClr val="333333"/>
                </a:solidFill>
                <a:latin typeface="+mj-lt"/>
              </a:rPr>
              <a:t>While Safe Work Australia makes every effort to ensure information is accurate and up-to-date, Safe Work Australia does not provide any warranty regarding</a:t>
            </a:r>
          </a:p>
          <a:p>
            <a:r>
              <a:rPr lang="en-US" sz="1000" dirty="0">
                <a:solidFill>
                  <a:srgbClr val="333333"/>
                </a:solidFill>
                <a:latin typeface="+mj-lt"/>
              </a:rPr>
              <a:t>the accuracy, currency or completeness of the information contained in this publication and will not be held liable for any loss, damage, cost or expense</a:t>
            </a:r>
          </a:p>
          <a:p>
            <a:r>
              <a:rPr lang="en-US" sz="1000" dirty="0">
                <a:solidFill>
                  <a:srgbClr val="333333"/>
                </a:solidFill>
                <a:latin typeface="+mj-lt"/>
              </a:rPr>
              <a:t>incurred or arising by reason of any person using or relying on the information in this publication.</a:t>
            </a:r>
          </a:p>
          <a:p>
            <a:r>
              <a:rPr lang="en-US" sz="1000" dirty="0">
                <a:solidFill>
                  <a:srgbClr val="333333"/>
                </a:solidFill>
                <a:latin typeface="+mj-lt"/>
              </a:rPr>
              <a:t>This publication may incorporate views or information from third parties, which do not necessarily reflect the views of Safe Work Australia. The inclusion of such</a:t>
            </a:r>
          </a:p>
          <a:p>
            <a:r>
              <a:rPr lang="en-US" sz="1000" dirty="0">
                <a:solidFill>
                  <a:srgbClr val="333333"/>
                </a:solidFill>
                <a:latin typeface="+mj-lt"/>
              </a:rPr>
              <a:t>material does not indicate an endorsement of that material or a commitment to any particular course of action. The views in this publication should not be taken</a:t>
            </a:r>
          </a:p>
          <a:p>
            <a:r>
              <a:rPr lang="en-US" sz="1000" dirty="0">
                <a:solidFill>
                  <a:srgbClr val="333333"/>
                </a:solidFill>
                <a:latin typeface="+mj-lt"/>
              </a:rPr>
              <a:t>to represent the views of Safe Work Australia unless otherwise expressly stated.</a:t>
            </a:r>
          </a:p>
          <a:p>
            <a:endParaRPr lang="en-AU" sz="1100" dirty="0" smtClean="0">
              <a:solidFill>
                <a:srgbClr val="333333"/>
              </a:solidFill>
              <a:latin typeface="+mj-lt"/>
            </a:endParaRPr>
          </a:p>
          <a:p>
            <a:r>
              <a:rPr lang="en-AU" sz="1100" b="1" dirty="0" smtClean="0">
                <a:solidFill>
                  <a:srgbClr val="333333"/>
                </a:solidFill>
                <a:latin typeface="+mj-lt"/>
              </a:rPr>
              <a:t>Creative </a:t>
            </a:r>
            <a:r>
              <a:rPr lang="en-AU" sz="1100" b="1" dirty="0">
                <a:solidFill>
                  <a:srgbClr val="333333"/>
                </a:solidFill>
                <a:latin typeface="+mj-lt"/>
              </a:rPr>
              <a:t>Commons</a:t>
            </a:r>
          </a:p>
          <a:p>
            <a:r>
              <a:rPr lang="en-US" sz="1000" dirty="0">
                <a:solidFill>
                  <a:srgbClr val="333333"/>
                </a:solidFill>
                <a:latin typeface="+mj-lt"/>
              </a:rPr>
              <a:t>This copyright work is licensed under a Creative Commons Attribution-Non-commercial 4.0 Australia </a:t>
            </a:r>
            <a:r>
              <a:rPr lang="en-US" sz="1000" dirty="0" err="1">
                <a:solidFill>
                  <a:srgbClr val="333333"/>
                </a:solidFill>
                <a:latin typeface="+mj-lt"/>
              </a:rPr>
              <a:t>licence</a:t>
            </a:r>
            <a:r>
              <a:rPr lang="en-US" sz="1000" dirty="0">
                <a:solidFill>
                  <a:srgbClr val="333333"/>
                </a:solidFill>
                <a:latin typeface="+mj-lt"/>
              </a:rPr>
              <a:t>. To view a copy of this </a:t>
            </a:r>
            <a:r>
              <a:rPr lang="en-US" sz="1000" dirty="0" err="1">
                <a:solidFill>
                  <a:srgbClr val="333333"/>
                </a:solidFill>
                <a:latin typeface="+mj-lt"/>
              </a:rPr>
              <a:t>licence</a:t>
            </a:r>
            <a:r>
              <a:rPr lang="en-US" sz="1000" dirty="0">
                <a:solidFill>
                  <a:srgbClr val="333333"/>
                </a:solidFill>
                <a:latin typeface="+mj-lt"/>
              </a:rPr>
              <a:t>, visit</a:t>
            </a:r>
          </a:p>
          <a:p>
            <a:r>
              <a:rPr lang="en-US" sz="1000" dirty="0">
                <a:solidFill>
                  <a:srgbClr val="333333"/>
                </a:solidFill>
                <a:latin typeface="+mj-lt"/>
              </a:rPr>
              <a:t>creativecommons.org/licenses. In essence, you are free to copy, communicate and adapt the work for non-commercial purposes, as long as you attribute the</a:t>
            </a:r>
          </a:p>
          <a:p>
            <a:r>
              <a:rPr lang="en-US" sz="1000" dirty="0">
                <a:solidFill>
                  <a:srgbClr val="333333"/>
                </a:solidFill>
                <a:latin typeface="+mj-lt"/>
              </a:rPr>
              <a:t>work to Safe Work Australia and abide by the other </a:t>
            </a:r>
            <a:r>
              <a:rPr lang="en-US" sz="1000" dirty="0" err="1">
                <a:solidFill>
                  <a:srgbClr val="333333"/>
                </a:solidFill>
                <a:latin typeface="+mj-lt"/>
              </a:rPr>
              <a:t>licence</a:t>
            </a:r>
            <a:r>
              <a:rPr lang="en-US" sz="1000" dirty="0">
                <a:solidFill>
                  <a:srgbClr val="333333"/>
                </a:solidFill>
                <a:latin typeface="+mj-lt"/>
              </a:rPr>
              <a:t> terms. Enquiries regarding the </a:t>
            </a:r>
            <a:r>
              <a:rPr lang="en-US" sz="1000" dirty="0" err="1">
                <a:solidFill>
                  <a:srgbClr val="333333"/>
                </a:solidFill>
                <a:latin typeface="+mj-lt"/>
              </a:rPr>
              <a:t>licence</a:t>
            </a:r>
            <a:r>
              <a:rPr lang="en-US" sz="1000" dirty="0">
                <a:solidFill>
                  <a:srgbClr val="333333"/>
                </a:solidFill>
                <a:latin typeface="+mj-lt"/>
              </a:rPr>
              <a:t> and any use of the report are welcome at:</a:t>
            </a:r>
          </a:p>
          <a:p>
            <a:endParaRPr lang="en-AU" sz="1000" dirty="0" smtClean="0">
              <a:solidFill>
                <a:srgbClr val="333333"/>
              </a:solidFill>
              <a:latin typeface="+mj-lt"/>
            </a:endParaRPr>
          </a:p>
          <a:p>
            <a:r>
              <a:rPr lang="en-AU" sz="1000" dirty="0" smtClean="0">
                <a:solidFill>
                  <a:srgbClr val="333333"/>
                </a:solidFill>
                <a:latin typeface="+mj-lt"/>
              </a:rPr>
              <a:t>Copyright </a:t>
            </a:r>
            <a:r>
              <a:rPr lang="en-AU" sz="1000" dirty="0">
                <a:solidFill>
                  <a:srgbClr val="333333"/>
                </a:solidFill>
                <a:latin typeface="+mj-lt"/>
              </a:rPr>
              <a:t>Officer</a:t>
            </a:r>
          </a:p>
          <a:p>
            <a:r>
              <a:rPr lang="en-AU" sz="1000" dirty="0">
                <a:solidFill>
                  <a:srgbClr val="333333"/>
                </a:solidFill>
                <a:latin typeface="+mj-lt"/>
              </a:rPr>
              <a:t>Safe Work Australia</a:t>
            </a:r>
          </a:p>
          <a:p>
            <a:r>
              <a:rPr lang="pt-BR" sz="1000" dirty="0">
                <a:solidFill>
                  <a:srgbClr val="333333"/>
                </a:solidFill>
                <a:latin typeface="+mj-lt"/>
              </a:rPr>
              <a:t>GPO Box 641 Canberra ACT 2601</a:t>
            </a:r>
          </a:p>
          <a:p>
            <a:r>
              <a:rPr lang="en-AU" sz="1000" dirty="0">
                <a:solidFill>
                  <a:srgbClr val="333333"/>
                </a:solidFill>
                <a:latin typeface="+mj-lt"/>
              </a:rPr>
              <a:t>Email: </a:t>
            </a:r>
            <a:r>
              <a:rPr lang="en-AU" sz="1000" dirty="0">
                <a:solidFill>
                  <a:srgbClr val="2B7785"/>
                </a:solidFill>
                <a:latin typeface="+mj-lt"/>
              </a:rPr>
              <a:t>info@swa.gov.au</a:t>
            </a:r>
          </a:p>
          <a:p>
            <a:endParaRPr lang="en-AU" sz="1100" dirty="0" smtClean="0">
              <a:solidFill>
                <a:srgbClr val="333333"/>
              </a:solidFill>
              <a:latin typeface="+mj-lt"/>
            </a:endParaRPr>
          </a:p>
          <a:p>
            <a:r>
              <a:rPr lang="en-AU" sz="1100" b="1" dirty="0" smtClean="0">
                <a:solidFill>
                  <a:srgbClr val="333333"/>
                </a:solidFill>
                <a:latin typeface="+mj-lt"/>
              </a:rPr>
              <a:t>Important </a:t>
            </a:r>
            <a:r>
              <a:rPr lang="en-AU" sz="1100" b="1" dirty="0">
                <a:solidFill>
                  <a:srgbClr val="333333"/>
                </a:solidFill>
                <a:latin typeface="+mj-lt"/>
              </a:rPr>
              <a:t>Notice</a:t>
            </a:r>
          </a:p>
          <a:p>
            <a:r>
              <a:rPr lang="en-US" sz="1000" dirty="0">
                <a:solidFill>
                  <a:srgbClr val="333333"/>
                </a:solidFill>
                <a:latin typeface="+mj-lt"/>
              </a:rPr>
              <a:t>Safe Work Australia provides the information given in this document to improve public access to information about work health and safety information generally.</a:t>
            </a:r>
          </a:p>
          <a:p>
            <a:r>
              <a:rPr lang="en-US" sz="1000" dirty="0">
                <a:solidFill>
                  <a:srgbClr val="333333"/>
                </a:solidFill>
                <a:latin typeface="+mj-lt"/>
              </a:rPr>
              <a:t>The vision of Safe Work Australia is Australian workplaces free from injury and disease. Its mission is to lead and coordinate national efforts to prevent</a:t>
            </a:r>
          </a:p>
          <a:p>
            <a:r>
              <a:rPr lang="en-US" sz="1000" dirty="0">
                <a:solidFill>
                  <a:srgbClr val="333333"/>
                </a:solidFill>
                <a:latin typeface="+mj-lt"/>
              </a:rPr>
              <a:t>workplace death, injury and disease in Australia.</a:t>
            </a:r>
            <a:endParaRPr lang="en-AU" dirty="0">
              <a:latin typeface="+mj-lt"/>
            </a:endParaRPr>
          </a:p>
        </p:txBody>
      </p:sp>
    </p:spTree>
    <p:extLst>
      <p:ext uri="{BB962C8B-B14F-4D97-AF65-F5344CB8AC3E}">
        <p14:creationId xmlns:p14="http://schemas.microsoft.com/office/powerpoint/2010/main" val="1966312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4BD2989-D842-41EA-AD5B-8C595B6E54AC}"/>
              </a:ext>
            </a:extLst>
          </p:cNvPr>
          <p:cNvSpPr>
            <a:spLocks noGrp="1"/>
          </p:cNvSpPr>
          <p:nvPr>
            <p:ph sz="quarter" idx="11"/>
          </p:nvPr>
        </p:nvSpPr>
        <p:spPr>
          <a:xfrm>
            <a:off x="381000" y="536043"/>
            <a:ext cx="3530600" cy="6273800"/>
          </a:xfrm>
        </p:spPr>
        <p:txBody>
          <a:bodyPr vert="horz" lIns="0" tIns="0" rIns="0" bIns="0" rtlCol="0" anchor="t">
            <a:noAutofit/>
          </a:bodyPr>
          <a:lstStyle/>
          <a:p>
            <a:r>
              <a:rPr lang="en-AU" sz="1800" b="1" dirty="0" smtClean="0">
                <a:cs typeface="Arial"/>
              </a:rPr>
              <a:t>‘It’s </a:t>
            </a:r>
            <a:r>
              <a:rPr lang="en-AU" sz="1800" b="1" dirty="0">
                <a:cs typeface="Arial"/>
              </a:rPr>
              <a:t>not about if people will get ill, it’s when… because everyone is now working with these engineered stones</a:t>
            </a:r>
            <a:r>
              <a:rPr lang="en-AU" sz="1800" b="1">
                <a:cs typeface="Arial"/>
              </a:rPr>
              <a:t>. </a:t>
            </a:r>
            <a:endParaRPr lang="en-US" b="1" dirty="0">
              <a:solidFill>
                <a:schemeClr val="tx1"/>
              </a:solidFill>
            </a:endParaRPr>
          </a:p>
          <a:p>
            <a:r>
              <a:rPr lang="en-AU" sz="1800" b="1" dirty="0">
                <a:cs typeface="Arial"/>
              </a:rPr>
              <a:t>For MDF you need to put a sign up, with stone you don't have to. There's nothing saying you're working with a hazardous material. </a:t>
            </a:r>
            <a:endParaRPr lang="en-AU" b="1" dirty="0">
              <a:solidFill>
                <a:schemeClr val="tx1"/>
              </a:solidFill>
            </a:endParaRPr>
          </a:p>
          <a:p>
            <a:r>
              <a:rPr lang="en-AU" sz="1800" b="1" dirty="0" smtClean="0">
                <a:cs typeface="Arial"/>
              </a:rPr>
              <a:t>What's </a:t>
            </a:r>
            <a:r>
              <a:rPr lang="en-AU" sz="1800" b="1" dirty="0">
                <a:cs typeface="Arial"/>
              </a:rPr>
              <a:t>needed is more awareness, to know what you're working with</a:t>
            </a:r>
            <a:r>
              <a:rPr lang="en-AU" sz="1800" b="1" dirty="0" smtClean="0">
                <a:cs typeface="Arial"/>
              </a:rPr>
              <a:t>.’</a:t>
            </a:r>
            <a:endParaRPr lang="en-AU" sz="1800" b="1" dirty="0">
              <a:cs typeface="Arial"/>
            </a:endParaRPr>
          </a:p>
          <a:p>
            <a:r>
              <a:rPr lang="en-AU" sz="1400" dirty="0">
                <a:cs typeface="Arial"/>
              </a:rPr>
              <a:t>- D6 The Veteran</a:t>
            </a:r>
          </a:p>
        </p:txBody>
      </p:sp>
      <p:pic>
        <p:nvPicPr>
          <p:cNvPr id="22" name="Picture Placeholder 21">
            <a:extLst>
              <a:ext uri="{FF2B5EF4-FFF2-40B4-BE49-F238E27FC236}">
                <a16:creationId xmlns:a16="http://schemas.microsoft.com/office/drawing/2014/main" id="{6E7F42AF-90D6-40F7-B52B-00BBCF2D90A3}"/>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a:stretch/>
        </p:blipFill>
        <p:spPr>
          <a:xfrm>
            <a:off x="4330700" y="-1"/>
            <a:ext cx="6362700" cy="7561264"/>
          </a:xfrm>
          <a:prstGeom prst="rect">
            <a:avLst/>
          </a:prstGeom>
        </p:spPr>
      </p:pic>
    </p:spTree>
    <p:extLst>
      <p:ext uri="{BB962C8B-B14F-4D97-AF65-F5344CB8AC3E}">
        <p14:creationId xmlns:p14="http://schemas.microsoft.com/office/powerpoint/2010/main" val="2293451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58D053-E524-4FB3-8CFF-19108CED5A67}"/>
              </a:ext>
            </a:extLst>
          </p:cNvPr>
          <p:cNvSpPr>
            <a:spLocks noGrp="1"/>
          </p:cNvSpPr>
          <p:nvPr>
            <p:ph type="title"/>
          </p:nvPr>
        </p:nvSpPr>
        <p:spPr>
          <a:xfrm>
            <a:off x="898525" y="964713"/>
            <a:ext cx="676275" cy="587448"/>
          </a:xfrm>
        </p:spPr>
        <p:txBody>
          <a:bodyPr/>
          <a:lstStyle/>
          <a:p>
            <a:r>
              <a:rPr lang="en-AU" dirty="0"/>
              <a:t>03</a:t>
            </a:r>
          </a:p>
        </p:txBody>
      </p:sp>
      <p:sp>
        <p:nvSpPr>
          <p:cNvPr id="5" name="Text Placeholder 4">
            <a:extLst>
              <a:ext uri="{FF2B5EF4-FFF2-40B4-BE49-F238E27FC236}">
                <a16:creationId xmlns:a16="http://schemas.microsoft.com/office/drawing/2014/main" id="{0A340969-F97C-437D-A447-C7FB9D42DC91}"/>
              </a:ext>
            </a:extLst>
          </p:cNvPr>
          <p:cNvSpPr>
            <a:spLocks noGrp="1"/>
          </p:cNvSpPr>
          <p:nvPr>
            <p:ph type="body" sz="quarter" idx="10"/>
          </p:nvPr>
        </p:nvSpPr>
        <p:spPr>
          <a:xfrm>
            <a:off x="1574800" y="2944663"/>
            <a:ext cx="5463529" cy="1131974"/>
          </a:xfrm>
          <a:noFill/>
        </p:spPr>
        <p:txBody>
          <a:bodyPr vert="horz" lIns="0" tIns="0" rIns="0" bIns="0" rtlCol="0" anchor="t">
            <a:noAutofit/>
          </a:bodyPr>
          <a:lstStyle/>
          <a:p>
            <a:r>
              <a:rPr lang="en-AU" sz="1200" dirty="0">
                <a:cs typeface="Arial"/>
              </a:rPr>
              <a:t>There is apprehension </a:t>
            </a:r>
            <a:r>
              <a:rPr lang="en-AU" sz="1200" dirty="0" smtClean="0">
                <a:cs typeface="Arial"/>
              </a:rPr>
              <a:t>about </a:t>
            </a:r>
            <a:r>
              <a:rPr lang="en-AU" sz="1200" dirty="0">
                <a:cs typeface="Arial"/>
              </a:rPr>
              <a:t>the use of imported composite stone, which has largely replaced natural stone. They are seen as </a:t>
            </a:r>
            <a:r>
              <a:rPr lang="en-AU" sz="1200" dirty="0" smtClean="0">
                <a:cs typeface="Arial"/>
              </a:rPr>
              <a:t>a ‘stronger </a:t>
            </a:r>
            <a:r>
              <a:rPr lang="en-AU" sz="1200" dirty="0">
                <a:cs typeface="Arial"/>
              </a:rPr>
              <a:t>slab’ than natural stone, with better resistance properties </a:t>
            </a:r>
            <a:r>
              <a:rPr lang="en-AU" sz="1200" dirty="0" smtClean="0">
                <a:cs typeface="Arial"/>
              </a:rPr>
              <a:t>that require </a:t>
            </a:r>
            <a:r>
              <a:rPr lang="en-AU" sz="1200" dirty="0">
                <a:cs typeface="Arial"/>
              </a:rPr>
              <a:t>less technical skill to handle. For the industry, composite stone introduces efficiencies, such as shorter installation times and mass production of benchtop cut-outs. But they also appear to lead to the disappearance of skills, which in </a:t>
            </a:r>
            <a:r>
              <a:rPr lang="en-AU" sz="1200" dirty="0" smtClean="0">
                <a:cs typeface="Arial"/>
              </a:rPr>
              <a:t>turn, </a:t>
            </a:r>
            <a:r>
              <a:rPr lang="en-AU" sz="1200" dirty="0">
                <a:cs typeface="Arial"/>
              </a:rPr>
              <a:t>appears to result in lower professional and safety standards and awareness of risk. </a:t>
            </a:r>
            <a:endParaRPr lang="en-US" dirty="0"/>
          </a:p>
        </p:txBody>
      </p:sp>
      <p:sp>
        <p:nvSpPr>
          <p:cNvPr id="6" name="Text Placeholder 5">
            <a:extLst>
              <a:ext uri="{FF2B5EF4-FFF2-40B4-BE49-F238E27FC236}">
                <a16:creationId xmlns:a16="http://schemas.microsoft.com/office/drawing/2014/main" id="{954F06B4-84C5-474B-BE1D-281E79FC2AB1}"/>
              </a:ext>
            </a:extLst>
          </p:cNvPr>
          <p:cNvSpPr>
            <a:spLocks noGrp="1"/>
          </p:cNvSpPr>
          <p:nvPr>
            <p:ph type="body" sz="quarter" idx="11"/>
          </p:nvPr>
        </p:nvSpPr>
        <p:spPr>
          <a:xfrm>
            <a:off x="1585472" y="898452"/>
            <a:ext cx="5580714" cy="1910988"/>
          </a:xfrm>
        </p:spPr>
        <p:txBody>
          <a:bodyPr/>
          <a:lstStyle/>
          <a:p>
            <a:r>
              <a:rPr lang="en-AU" dirty="0"/>
              <a:t>The dread of composite materials</a:t>
            </a:r>
            <a:r>
              <a:rPr lang="en-AU" dirty="0">
                <a:cs typeface="Arial"/>
              </a:rPr>
              <a:t> leaves a feeling that the industry has been overlooked</a:t>
            </a:r>
            <a:endParaRPr lang="en-AU" dirty="0"/>
          </a:p>
        </p:txBody>
      </p:sp>
      <p:sp>
        <p:nvSpPr>
          <p:cNvPr id="7" name="Text Placeholder 6">
            <a:extLst>
              <a:ext uri="{FF2B5EF4-FFF2-40B4-BE49-F238E27FC236}">
                <a16:creationId xmlns:a16="http://schemas.microsoft.com/office/drawing/2014/main" id="{080EFCBF-62B5-42EE-8445-F84B2BCDBDEE}"/>
              </a:ext>
            </a:extLst>
          </p:cNvPr>
          <p:cNvSpPr>
            <a:spLocks noGrp="1"/>
          </p:cNvSpPr>
          <p:nvPr>
            <p:ph type="body" sz="quarter" idx="12"/>
          </p:nvPr>
        </p:nvSpPr>
        <p:spPr>
          <a:xfrm>
            <a:off x="7595703" y="1326740"/>
            <a:ext cx="2527300" cy="542969"/>
          </a:xfrm>
        </p:spPr>
        <p:txBody>
          <a:bodyPr vert="horz" wrap="square" lIns="0" tIns="0" rIns="0" bIns="0" rtlCol="0" anchor="t">
            <a:spAutoFit/>
          </a:bodyPr>
          <a:lstStyle/>
          <a:p>
            <a:r>
              <a:rPr lang="en-AU" dirty="0" smtClean="0">
                <a:cs typeface="Arial"/>
              </a:rPr>
              <a:t>You </a:t>
            </a:r>
            <a:r>
              <a:rPr lang="en-AU" dirty="0">
                <a:cs typeface="Arial"/>
              </a:rPr>
              <a:t>know it's not good for you</a:t>
            </a:r>
            <a:endParaRPr lang="en-AU" dirty="0"/>
          </a:p>
          <a:p>
            <a:r>
              <a:rPr lang="en-AU" sz="1050" dirty="0"/>
              <a:t>- D4 The Small Business Owner</a:t>
            </a:r>
          </a:p>
        </p:txBody>
      </p:sp>
      <p:sp>
        <p:nvSpPr>
          <p:cNvPr id="9" name="Text Placeholder 8">
            <a:extLst>
              <a:ext uri="{FF2B5EF4-FFF2-40B4-BE49-F238E27FC236}">
                <a16:creationId xmlns:a16="http://schemas.microsoft.com/office/drawing/2014/main" id="{2220AD18-04AC-42BF-9CA9-9FF888642A8C}"/>
              </a:ext>
            </a:extLst>
          </p:cNvPr>
          <p:cNvSpPr>
            <a:spLocks noGrp="1"/>
          </p:cNvSpPr>
          <p:nvPr>
            <p:ph type="body" sz="quarter" idx="14"/>
          </p:nvPr>
        </p:nvSpPr>
        <p:spPr>
          <a:xfrm>
            <a:off x="7595703" y="4586493"/>
            <a:ext cx="2527300" cy="1499385"/>
          </a:xfrm>
        </p:spPr>
        <p:txBody>
          <a:bodyPr/>
          <a:lstStyle/>
          <a:p>
            <a:r>
              <a:rPr lang="en-AU" dirty="0"/>
              <a:t>The biggest issue is from composites … It is putrid … </a:t>
            </a:r>
            <a:r>
              <a:rPr lang="en-AU" dirty="0" smtClean="0"/>
              <a:t>[they] were </a:t>
            </a:r>
            <a:r>
              <a:rPr lang="en-AU" dirty="0"/>
              <a:t>brought into Australia real cheap … we no longer work with composites</a:t>
            </a:r>
          </a:p>
          <a:p>
            <a:r>
              <a:rPr lang="en-AU" sz="1100" dirty="0"/>
              <a:t>- D8 The Old Guard</a:t>
            </a:r>
          </a:p>
        </p:txBody>
      </p:sp>
      <p:sp>
        <p:nvSpPr>
          <p:cNvPr id="2" name="Text Placeholder 4">
            <a:extLst>
              <a:ext uri="{FF2B5EF4-FFF2-40B4-BE49-F238E27FC236}">
                <a16:creationId xmlns:a16="http://schemas.microsoft.com/office/drawing/2014/main" id="{433C6CA8-718E-402B-925F-3FBCB7FEEA05}"/>
              </a:ext>
            </a:extLst>
          </p:cNvPr>
          <p:cNvSpPr txBox="1">
            <a:spLocks/>
          </p:cNvSpPr>
          <p:nvPr/>
        </p:nvSpPr>
        <p:spPr>
          <a:xfrm>
            <a:off x="2417732" y="4705129"/>
            <a:ext cx="1157684" cy="396111"/>
          </a:xfrm>
          <a:prstGeom prst="rect">
            <a:avLst/>
          </a:prstGeom>
          <a:noFill/>
        </p:spPr>
        <p:txBody>
          <a:bodyPr vert="horz" lIns="0" tIns="0" rIns="0" bIns="0" rtlCol="0" anchor="t">
            <a:noAutofit/>
          </a:bodyPr>
          <a:lstStyle>
            <a:lvl1pPr marL="0" indent="0" algn="l" defTabSz="1043056" rtl="0" eaLnBrk="1" latinLnBrk="0" hangingPunct="1">
              <a:lnSpc>
                <a:spcPct val="110000"/>
              </a:lnSpc>
              <a:spcBef>
                <a:spcPts val="1000"/>
              </a:spcBef>
              <a:buFont typeface="Arial" pitchFamily="34" charset="0"/>
              <a:buNone/>
              <a:defRPr sz="1000" kern="1200">
                <a:solidFill>
                  <a:schemeClr val="tx1"/>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AU" sz="1200" b="1" dirty="0">
                <a:cs typeface="Arial"/>
              </a:rPr>
              <a:t>Key insights</a:t>
            </a:r>
            <a:endParaRPr lang="en-US" sz="1200" b="1" dirty="0"/>
          </a:p>
        </p:txBody>
      </p:sp>
      <p:pic>
        <p:nvPicPr>
          <p:cNvPr id="3" name="Picture 9" descr="A close up of a logo&#10;&#10;Description generated with very high confidence">
            <a:extLst>
              <a:ext uri="{FF2B5EF4-FFF2-40B4-BE49-F238E27FC236}">
                <a16:creationId xmlns:a16="http://schemas.microsoft.com/office/drawing/2014/main" id="{E15A5786-585F-4D03-A323-773530E758A3}"/>
              </a:ext>
            </a:extLst>
          </p:cNvPr>
          <p:cNvPicPr>
            <a:picLocks noChangeAspect="1"/>
          </p:cNvPicPr>
          <p:nvPr/>
        </p:nvPicPr>
        <p:blipFill>
          <a:blip r:embed="rId2"/>
          <a:stretch>
            <a:fillRect/>
          </a:stretch>
        </p:blipFill>
        <p:spPr>
          <a:xfrm>
            <a:off x="1585472" y="4512457"/>
            <a:ext cx="657679" cy="523875"/>
          </a:xfrm>
          <a:prstGeom prst="rect">
            <a:avLst/>
          </a:prstGeom>
        </p:spPr>
      </p:pic>
      <p:sp>
        <p:nvSpPr>
          <p:cNvPr id="16" name="Text Placeholder 4">
            <a:extLst>
              <a:ext uri="{FF2B5EF4-FFF2-40B4-BE49-F238E27FC236}">
                <a16:creationId xmlns:a16="http://schemas.microsoft.com/office/drawing/2014/main" id="{EA8946E1-8B50-4EC2-B5DE-D96C5F9EDFDF}"/>
              </a:ext>
            </a:extLst>
          </p:cNvPr>
          <p:cNvSpPr txBox="1">
            <a:spLocks/>
          </p:cNvSpPr>
          <p:nvPr/>
        </p:nvSpPr>
        <p:spPr>
          <a:xfrm>
            <a:off x="1574800" y="5230448"/>
            <a:ext cx="2628000" cy="1857172"/>
          </a:xfrm>
          <a:prstGeom prst="rect">
            <a:avLst/>
          </a:prstGeom>
          <a:noFill/>
        </p:spPr>
        <p:txBody>
          <a:bodyPr vert="horz" lIns="0" tIns="0" rIns="0" bIns="0" rtlCol="0" anchor="t">
            <a:noAutofit/>
          </a:bodyPr>
          <a:lstStyle>
            <a:lvl1pPr marL="0" indent="0" algn="l" defTabSz="1043056" rtl="0" eaLnBrk="1" latinLnBrk="0" hangingPunct="1">
              <a:lnSpc>
                <a:spcPct val="110000"/>
              </a:lnSpc>
              <a:spcBef>
                <a:spcPts val="1000"/>
              </a:spcBef>
              <a:buFont typeface="Arial" pitchFamily="34" charset="0"/>
              <a:buNone/>
              <a:defRPr sz="1000" kern="1200">
                <a:solidFill>
                  <a:schemeClr val="tx1"/>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171450" indent="-171450">
              <a:buChar char="•"/>
            </a:pPr>
            <a:r>
              <a:rPr lang="en-AU" dirty="0">
                <a:cs typeface="Arial"/>
              </a:rPr>
              <a:t>Almost everyone we talked to had the sense that people in the industry are being exposed to </a:t>
            </a:r>
            <a:r>
              <a:rPr lang="en-AU" dirty="0" smtClean="0">
                <a:cs typeface="Arial"/>
              </a:rPr>
              <a:t>potentially harmful </a:t>
            </a:r>
            <a:r>
              <a:rPr lang="en-AU" dirty="0">
                <a:cs typeface="Arial"/>
              </a:rPr>
              <a:t>gases and vapours, but that the effects will only reveal themselves when it's too late.</a:t>
            </a:r>
          </a:p>
          <a:p>
            <a:pPr marL="171450" indent="-171450">
              <a:buChar char="•"/>
            </a:pPr>
            <a:r>
              <a:rPr lang="en-AU" dirty="0">
                <a:cs typeface="Arial"/>
              </a:rPr>
              <a:t>The lack of ‘visible’ regulation or penalties creates the impression that </a:t>
            </a:r>
            <a:r>
              <a:rPr lang="en-AU" dirty="0" smtClean="0">
                <a:cs typeface="Arial"/>
              </a:rPr>
              <a:t>‘no </a:t>
            </a:r>
            <a:r>
              <a:rPr lang="en-AU" dirty="0">
                <a:cs typeface="Arial"/>
              </a:rPr>
              <a:t>one </a:t>
            </a:r>
            <a:r>
              <a:rPr lang="en-AU" dirty="0" smtClean="0">
                <a:cs typeface="Arial"/>
              </a:rPr>
              <a:t>cares’ </a:t>
            </a:r>
            <a:r>
              <a:rPr lang="en-AU" dirty="0">
                <a:cs typeface="Arial"/>
              </a:rPr>
              <a:t>and that everything goes.</a:t>
            </a:r>
            <a:endParaRPr lang="en-AU" dirty="0"/>
          </a:p>
        </p:txBody>
      </p:sp>
      <p:sp>
        <p:nvSpPr>
          <p:cNvPr id="17" name="Text Placeholder 4">
            <a:extLst>
              <a:ext uri="{FF2B5EF4-FFF2-40B4-BE49-F238E27FC236}">
                <a16:creationId xmlns:a16="http://schemas.microsoft.com/office/drawing/2014/main" id="{140E0100-677E-4603-BE2A-BD9AC1C410D7}"/>
              </a:ext>
            </a:extLst>
          </p:cNvPr>
          <p:cNvSpPr txBox="1">
            <a:spLocks/>
          </p:cNvSpPr>
          <p:nvPr/>
        </p:nvSpPr>
        <p:spPr>
          <a:xfrm>
            <a:off x="4353955" y="5230448"/>
            <a:ext cx="2628000" cy="1857172"/>
          </a:xfrm>
          <a:prstGeom prst="rect">
            <a:avLst/>
          </a:prstGeom>
          <a:noFill/>
        </p:spPr>
        <p:txBody>
          <a:bodyPr vert="horz" lIns="0" tIns="0" rIns="0" bIns="0" rtlCol="0" anchor="t">
            <a:noAutofit/>
          </a:bodyPr>
          <a:lstStyle>
            <a:lvl1pPr marL="0" indent="0" algn="l" defTabSz="1043056" rtl="0" eaLnBrk="1" latinLnBrk="0" hangingPunct="1">
              <a:lnSpc>
                <a:spcPct val="110000"/>
              </a:lnSpc>
              <a:spcBef>
                <a:spcPts val="1000"/>
              </a:spcBef>
              <a:buFont typeface="Arial" pitchFamily="34" charset="0"/>
              <a:buNone/>
              <a:defRPr sz="1000" kern="1200">
                <a:solidFill>
                  <a:schemeClr val="tx1"/>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171450" indent="-171450">
              <a:buChar char="•"/>
            </a:pPr>
            <a:r>
              <a:rPr lang="en-US" dirty="0">
                <a:cs typeface="Arial"/>
              </a:rPr>
              <a:t>There is a lack of targeted practical and health information about the risks of working with natural and composite stone in the industry.</a:t>
            </a:r>
            <a:endParaRPr lang="en-AU" dirty="0">
              <a:cs typeface="Arial"/>
            </a:endParaRPr>
          </a:p>
          <a:p>
            <a:pPr marL="171450" indent="-171450">
              <a:buChar char="•"/>
            </a:pPr>
            <a:r>
              <a:rPr lang="en-AU" dirty="0">
                <a:cs typeface="Arial"/>
              </a:rPr>
              <a:t>The pervasive fear of the unknown impact of vapours released when working on composite stone appears to drown out other concerns, perhaps leading to a more relaxed approach to other hazards. </a:t>
            </a:r>
          </a:p>
        </p:txBody>
      </p:sp>
      <p:sp>
        <p:nvSpPr>
          <p:cNvPr id="10" name="TextBox 9">
            <a:extLst>
              <a:ext uri="{FF2B5EF4-FFF2-40B4-BE49-F238E27FC236}">
                <a16:creationId xmlns:a16="http://schemas.microsoft.com/office/drawing/2014/main" id="{31ED7C52-C7FC-48A8-B193-95C5E6263FC0}"/>
              </a:ext>
            </a:extLst>
          </p:cNvPr>
          <p:cNvSpPr txBox="1"/>
          <p:nvPr/>
        </p:nvSpPr>
        <p:spPr>
          <a:xfrm>
            <a:off x="-4552332" y="2986748"/>
            <a:ext cx="5346700" cy="17177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10000"/>
              </a:lnSpc>
              <a:spcBef>
                <a:spcPts val="1000"/>
              </a:spcBef>
            </a:pPr>
            <a:endParaRPr lang="en-US" sz="1100" dirty="0">
              <a:cs typeface="Arial"/>
            </a:endParaRPr>
          </a:p>
        </p:txBody>
      </p:sp>
      <p:sp>
        <p:nvSpPr>
          <p:cNvPr id="11" name="Text Placeholder 6">
            <a:extLst>
              <a:ext uri="{FF2B5EF4-FFF2-40B4-BE49-F238E27FC236}">
                <a16:creationId xmlns:a16="http://schemas.microsoft.com/office/drawing/2014/main" id="{8D5B8F4A-B368-4032-8FDA-EF1C99CE8E88}"/>
              </a:ext>
            </a:extLst>
          </p:cNvPr>
          <p:cNvSpPr txBox="1">
            <a:spLocks/>
          </p:cNvSpPr>
          <p:nvPr/>
        </p:nvSpPr>
        <p:spPr>
          <a:xfrm>
            <a:off x="7590378" y="2600285"/>
            <a:ext cx="2527300" cy="1484958"/>
          </a:xfrm>
          <a:prstGeom prst="rect">
            <a:avLst/>
          </a:prstGeom>
          <a:noFill/>
        </p:spPr>
        <p:txBody>
          <a:bodyPr vert="horz" wrap="square" lIns="0" tIns="0" rIns="0" bIns="0" rtlCol="0" anchor="t">
            <a:spAutoFit/>
          </a:bodyPr>
          <a:lstStyle>
            <a:lvl1pPr marL="0" indent="0" algn="l" defTabSz="1043056" rtl="0" eaLnBrk="1" latinLnBrk="0" hangingPunct="1">
              <a:lnSpc>
                <a:spcPct val="110000"/>
              </a:lnSpc>
              <a:spcBef>
                <a:spcPts val="1000"/>
              </a:spcBef>
              <a:buFont typeface="Arial" pitchFamily="34" charset="0"/>
              <a:buNone/>
              <a:defRPr lang="en-US" sz="1400" i="1" kern="1200" dirty="0" smtClean="0">
                <a:solidFill>
                  <a:schemeClr val="accent5">
                    <a:lumMod val="75000"/>
                  </a:schemeClr>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US"/>
              <a:t>I think people are informing each other, are aware of the dangers</a:t>
            </a:r>
            <a:r>
              <a:rPr lang="en-US" dirty="0">
                <a:cs typeface="Arial"/>
              </a:rPr>
              <a:t>, but nothing is done to improve the situation. No real effort is made to target the trade</a:t>
            </a:r>
            <a:endParaRPr lang="en-AU" dirty="0">
              <a:cs typeface="Arial"/>
            </a:endParaRPr>
          </a:p>
          <a:p>
            <a:r>
              <a:rPr lang="en-AU" sz="1100" dirty="0"/>
              <a:t>- D</a:t>
            </a:r>
            <a:r>
              <a:rPr lang="en-AU" sz="1100" dirty="0">
                <a:cs typeface="Arial"/>
              </a:rPr>
              <a:t>3 The Carpenter</a:t>
            </a:r>
            <a:endParaRPr lang="en-AU" sz="1100" dirty="0"/>
          </a:p>
        </p:txBody>
      </p:sp>
      <p:pic>
        <p:nvPicPr>
          <p:cNvPr id="14" name="Picture Placeholder 21">
            <a:extLst>
              <a:ext uri="{FF2B5EF4-FFF2-40B4-BE49-F238E27FC236}">
                <a16:creationId xmlns:a16="http://schemas.microsoft.com/office/drawing/2014/main" id="{8E3FECFA-092C-47F7-970D-48A99CDC3C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723228" cy="7561264"/>
          </a:xfrm>
          <a:prstGeom prst="rect">
            <a:avLst/>
          </a:prstGeom>
        </p:spPr>
      </p:pic>
      <p:sp>
        <p:nvSpPr>
          <p:cNvPr id="15" name="Text Placeholder 2">
            <a:extLst>
              <a:ext uri="{FF2B5EF4-FFF2-40B4-BE49-F238E27FC236}">
                <a16:creationId xmlns:a16="http://schemas.microsoft.com/office/drawing/2014/main" id="{FA43304D-96BD-4E8E-A453-8F78A24891C9}"/>
              </a:ext>
            </a:extLst>
          </p:cNvPr>
          <p:cNvSpPr txBox="1">
            <a:spLocks/>
          </p:cNvSpPr>
          <p:nvPr/>
        </p:nvSpPr>
        <p:spPr>
          <a:xfrm>
            <a:off x="7202130" y="977517"/>
            <a:ext cx="682625" cy="1062037"/>
          </a:xfrm>
          <a:prstGeom prst="rect">
            <a:avLst/>
          </a:prstGeom>
        </p:spPr>
        <p:txBody>
          <a:bodyPr vert="horz" lIns="0" tIns="0" rIns="0" bIns="0" rtlCol="0">
            <a:noAutofit/>
          </a:bodyPr>
          <a:lstStyle>
            <a:lvl1pPr marL="0" indent="0" algn="l" defTabSz="1043056" rtl="0" eaLnBrk="1" latinLnBrk="0" hangingPunct="1">
              <a:lnSpc>
                <a:spcPct val="110000"/>
              </a:lnSpc>
              <a:spcBef>
                <a:spcPts val="1000"/>
              </a:spcBef>
              <a:buFont typeface="Arial" pitchFamily="34" charset="0"/>
              <a:buNone/>
              <a:defRPr sz="8800" kern="1200">
                <a:solidFill>
                  <a:schemeClr val="accent5">
                    <a:lumMod val="60000"/>
                    <a:lumOff val="40000"/>
                  </a:schemeClr>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US" dirty="0">
                <a:solidFill>
                  <a:schemeClr val="tx2">
                    <a:lumMod val="40000"/>
                    <a:lumOff val="60000"/>
                  </a:schemeClr>
                </a:solidFill>
              </a:rPr>
              <a:t>“ </a:t>
            </a:r>
          </a:p>
        </p:txBody>
      </p:sp>
      <p:sp>
        <p:nvSpPr>
          <p:cNvPr id="18" name="Text Placeholder 2">
            <a:extLst>
              <a:ext uri="{FF2B5EF4-FFF2-40B4-BE49-F238E27FC236}">
                <a16:creationId xmlns:a16="http://schemas.microsoft.com/office/drawing/2014/main" id="{1631AA14-B393-4C36-A8E7-438AAB57FEAB}"/>
              </a:ext>
            </a:extLst>
          </p:cNvPr>
          <p:cNvSpPr txBox="1">
            <a:spLocks/>
          </p:cNvSpPr>
          <p:nvPr/>
        </p:nvSpPr>
        <p:spPr>
          <a:xfrm>
            <a:off x="7202130" y="2238665"/>
            <a:ext cx="682625" cy="1062037"/>
          </a:xfrm>
          <a:prstGeom prst="rect">
            <a:avLst/>
          </a:prstGeom>
        </p:spPr>
        <p:txBody>
          <a:bodyPr vert="horz" lIns="0" tIns="0" rIns="0" bIns="0" rtlCol="0">
            <a:noAutofit/>
          </a:bodyPr>
          <a:lstStyle>
            <a:lvl1pPr marL="0" indent="0" algn="l" defTabSz="1043056" rtl="0" eaLnBrk="1" latinLnBrk="0" hangingPunct="1">
              <a:lnSpc>
                <a:spcPct val="110000"/>
              </a:lnSpc>
              <a:spcBef>
                <a:spcPts val="1000"/>
              </a:spcBef>
              <a:buFont typeface="Arial" pitchFamily="34" charset="0"/>
              <a:buNone/>
              <a:defRPr sz="8800" kern="1200">
                <a:solidFill>
                  <a:schemeClr val="accent5">
                    <a:lumMod val="60000"/>
                    <a:lumOff val="40000"/>
                  </a:schemeClr>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US" dirty="0">
                <a:solidFill>
                  <a:schemeClr val="tx2">
                    <a:lumMod val="40000"/>
                    <a:lumOff val="60000"/>
                  </a:schemeClr>
                </a:solidFill>
              </a:rPr>
              <a:t>“ </a:t>
            </a:r>
          </a:p>
        </p:txBody>
      </p:sp>
      <p:sp>
        <p:nvSpPr>
          <p:cNvPr id="20" name="Text Placeholder 2">
            <a:extLst>
              <a:ext uri="{FF2B5EF4-FFF2-40B4-BE49-F238E27FC236}">
                <a16:creationId xmlns:a16="http://schemas.microsoft.com/office/drawing/2014/main" id="{F591D28D-9C1A-467A-8AA0-AF7C8E753D85}"/>
              </a:ext>
            </a:extLst>
          </p:cNvPr>
          <p:cNvSpPr txBox="1">
            <a:spLocks/>
          </p:cNvSpPr>
          <p:nvPr/>
        </p:nvSpPr>
        <p:spPr>
          <a:xfrm>
            <a:off x="7202130" y="4222595"/>
            <a:ext cx="682625" cy="1062037"/>
          </a:xfrm>
          <a:prstGeom prst="rect">
            <a:avLst/>
          </a:prstGeom>
        </p:spPr>
        <p:txBody>
          <a:bodyPr vert="horz" lIns="0" tIns="0" rIns="0" bIns="0" rtlCol="0">
            <a:noAutofit/>
          </a:bodyPr>
          <a:lstStyle>
            <a:lvl1pPr marL="0" indent="0" algn="l" defTabSz="1043056" rtl="0" eaLnBrk="1" latinLnBrk="0" hangingPunct="1">
              <a:lnSpc>
                <a:spcPct val="110000"/>
              </a:lnSpc>
              <a:spcBef>
                <a:spcPts val="1000"/>
              </a:spcBef>
              <a:buFont typeface="Arial" pitchFamily="34" charset="0"/>
              <a:buNone/>
              <a:defRPr sz="8800" kern="1200">
                <a:solidFill>
                  <a:schemeClr val="accent5">
                    <a:lumMod val="60000"/>
                    <a:lumOff val="40000"/>
                  </a:schemeClr>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US" dirty="0">
                <a:solidFill>
                  <a:schemeClr val="tx2">
                    <a:lumMod val="40000"/>
                    <a:lumOff val="60000"/>
                  </a:schemeClr>
                </a:solidFill>
              </a:rPr>
              <a:t>“ </a:t>
            </a:r>
          </a:p>
        </p:txBody>
      </p:sp>
    </p:spTree>
    <p:extLst>
      <p:ext uri="{BB962C8B-B14F-4D97-AF65-F5344CB8AC3E}">
        <p14:creationId xmlns:p14="http://schemas.microsoft.com/office/powerpoint/2010/main" val="3682123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FCD264-4F3A-47CD-B0AD-498BCCB750EC}"/>
              </a:ext>
            </a:extLst>
          </p:cNvPr>
          <p:cNvSpPr>
            <a:spLocks noGrp="1"/>
          </p:cNvSpPr>
          <p:nvPr>
            <p:ph sz="quarter" idx="11"/>
          </p:nvPr>
        </p:nvSpPr>
        <p:spPr/>
        <p:txBody>
          <a:bodyPr vert="horz" lIns="0" tIns="0" rIns="0" bIns="0" rtlCol="0" anchor="t">
            <a:noAutofit/>
          </a:bodyPr>
          <a:lstStyle/>
          <a:p>
            <a:r>
              <a:rPr lang="en-AU" sz="1800" b="1" dirty="0" smtClean="0">
                <a:cs typeface="Arial"/>
              </a:rPr>
              <a:t>‘For </a:t>
            </a:r>
            <a:r>
              <a:rPr lang="en-AU" sz="1800" b="1" dirty="0">
                <a:cs typeface="Arial"/>
              </a:rPr>
              <a:t>the first few years [of your business] you're scared to stand up for yourself, you don't want to p*** off the builder. You're facing tight deadlines, the start date is delayed, but you're still expected to meet the same deadline, especially with commercial work. That's when you start cutting corners, both safety and quality. </a:t>
            </a:r>
            <a:endParaRPr lang="en-US" sz="1800" b="1" dirty="0"/>
          </a:p>
          <a:p>
            <a:r>
              <a:rPr lang="en-AU" sz="1800" b="1" dirty="0">
                <a:cs typeface="Arial"/>
              </a:rPr>
              <a:t>You can't delay, they don't like it, everyone is trying to get their bit finished, it's costing everyone money if you go over. </a:t>
            </a:r>
          </a:p>
          <a:p>
            <a:r>
              <a:rPr lang="en-AU" sz="1800" b="1" dirty="0">
                <a:cs typeface="Arial"/>
              </a:rPr>
              <a:t>If you make their life difficult they won't use you again</a:t>
            </a:r>
            <a:r>
              <a:rPr lang="en-AU" sz="1800" b="1" dirty="0" smtClean="0">
                <a:cs typeface="Arial"/>
              </a:rPr>
              <a:t>.’</a:t>
            </a:r>
            <a:endParaRPr lang="en-AU" sz="1800" b="1" dirty="0">
              <a:cs typeface="Arial"/>
            </a:endParaRPr>
          </a:p>
          <a:p>
            <a:r>
              <a:rPr lang="en-AU" sz="1400" dirty="0">
                <a:solidFill>
                  <a:schemeClr val="tx1"/>
                </a:solidFill>
                <a:cs typeface="Arial"/>
              </a:rPr>
              <a:t>- D3 The Carpenter</a:t>
            </a:r>
            <a:endParaRPr lang="en-AU" sz="1000" dirty="0">
              <a:solidFill>
                <a:schemeClr val="tx1"/>
              </a:solidFill>
            </a:endParaRPr>
          </a:p>
        </p:txBody>
      </p:sp>
      <p:sp>
        <p:nvSpPr>
          <p:cNvPr id="2" name="Picture Placeholder 1">
            <a:extLst>
              <a:ext uri="{FF2B5EF4-FFF2-40B4-BE49-F238E27FC236}">
                <a16:creationId xmlns:a16="http://schemas.microsoft.com/office/drawing/2014/main" id="{0B5A079C-29AE-42E3-B7A9-785E381F2A15}"/>
              </a:ext>
            </a:extLst>
          </p:cNvPr>
          <p:cNvSpPr>
            <a:spLocks noGrp="1"/>
          </p:cNvSpPr>
          <p:nvPr>
            <p:ph type="pic" sz="quarter" idx="10"/>
          </p:nvPr>
        </p:nvSpPr>
        <p:spPr/>
      </p:sp>
      <p:pic>
        <p:nvPicPr>
          <p:cNvPr id="7" name="Picture Placeholder 11" descr="A picture containing chair, indoor, wall, table&#10;&#10;Description generated with very high confidence">
            <a:extLst>
              <a:ext uri="{FF2B5EF4-FFF2-40B4-BE49-F238E27FC236}">
                <a16:creationId xmlns:a16="http://schemas.microsoft.com/office/drawing/2014/main" id="{A7F68FB6-B4E9-4ED4-9A9F-29ED9A82639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a:off x="4328228" y="0"/>
            <a:ext cx="6362700" cy="7561263"/>
          </a:xfrm>
          <a:prstGeom prst="rect">
            <a:avLst/>
          </a:prstGeom>
        </p:spPr>
      </p:pic>
    </p:spTree>
    <p:extLst>
      <p:ext uri="{BB962C8B-B14F-4D97-AF65-F5344CB8AC3E}">
        <p14:creationId xmlns:p14="http://schemas.microsoft.com/office/powerpoint/2010/main" val="3416939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84AEF9-7D74-4B71-B907-26D7014E7D5B}"/>
              </a:ext>
            </a:extLst>
          </p:cNvPr>
          <p:cNvSpPr>
            <a:spLocks noGrp="1"/>
          </p:cNvSpPr>
          <p:nvPr>
            <p:ph type="title"/>
          </p:nvPr>
        </p:nvSpPr>
        <p:spPr>
          <a:xfrm>
            <a:off x="898525" y="972676"/>
            <a:ext cx="676275" cy="587448"/>
          </a:xfrm>
        </p:spPr>
        <p:txBody>
          <a:bodyPr/>
          <a:lstStyle/>
          <a:p>
            <a:r>
              <a:rPr lang="en-AU" dirty="0"/>
              <a:t>04</a:t>
            </a:r>
          </a:p>
        </p:txBody>
      </p:sp>
      <p:sp>
        <p:nvSpPr>
          <p:cNvPr id="7" name="Text Placeholder 6">
            <a:extLst>
              <a:ext uri="{FF2B5EF4-FFF2-40B4-BE49-F238E27FC236}">
                <a16:creationId xmlns:a16="http://schemas.microsoft.com/office/drawing/2014/main" id="{95EE0ECB-A788-4E5A-9751-0D9B12ACCE27}"/>
              </a:ext>
            </a:extLst>
          </p:cNvPr>
          <p:cNvSpPr>
            <a:spLocks noGrp="1"/>
          </p:cNvSpPr>
          <p:nvPr>
            <p:ph type="body" sz="quarter" idx="11"/>
          </p:nvPr>
        </p:nvSpPr>
        <p:spPr/>
        <p:txBody>
          <a:bodyPr/>
          <a:lstStyle/>
          <a:p>
            <a:r>
              <a:rPr lang="en-AU" dirty="0"/>
              <a:t>Personal health</a:t>
            </a:r>
            <a:r>
              <a:rPr lang="en-AU" dirty="0">
                <a:solidFill>
                  <a:srgbClr val="B0BA36"/>
                </a:solidFill>
                <a:cs typeface="Arial"/>
              </a:rPr>
              <a:t>, safety and reasonable timelines are sacrificed under the pressure to take on a job</a:t>
            </a:r>
            <a:endParaRPr lang="en-US" dirty="0">
              <a:solidFill>
                <a:schemeClr val="tx1"/>
              </a:solidFill>
            </a:endParaRPr>
          </a:p>
        </p:txBody>
      </p:sp>
      <p:sp>
        <p:nvSpPr>
          <p:cNvPr id="8" name="Text Placeholder 7">
            <a:extLst>
              <a:ext uri="{FF2B5EF4-FFF2-40B4-BE49-F238E27FC236}">
                <a16:creationId xmlns:a16="http://schemas.microsoft.com/office/drawing/2014/main" id="{3677CBDE-21CA-4AA2-B582-FAE5A14CB4F8}"/>
              </a:ext>
            </a:extLst>
          </p:cNvPr>
          <p:cNvSpPr>
            <a:spLocks noGrp="1"/>
          </p:cNvSpPr>
          <p:nvPr>
            <p:ph type="body" sz="quarter" idx="12"/>
          </p:nvPr>
        </p:nvSpPr>
        <p:spPr>
          <a:xfrm>
            <a:off x="7569201" y="1309942"/>
            <a:ext cx="2527300" cy="2201885"/>
          </a:xfrm>
        </p:spPr>
        <p:txBody>
          <a:bodyPr vert="horz" wrap="square" lIns="0" tIns="0" rIns="0" bIns="0" rtlCol="0" anchor="t">
            <a:spAutoFit/>
          </a:bodyPr>
          <a:lstStyle/>
          <a:p>
            <a:r>
              <a:rPr lang="en-AU" dirty="0">
                <a:cs typeface="Arial"/>
              </a:rPr>
              <a:t>OHS is on the individual … I know it's [dust] not good for me, but it's up to me to put it [mask] on and when I'm focussed on a job to do I just need to get it done … when you're in a hurry you're generally doing something silly</a:t>
            </a:r>
          </a:p>
          <a:p>
            <a:r>
              <a:rPr lang="en-AU" sz="1050" dirty="0">
                <a:cs typeface="Arial"/>
              </a:rPr>
              <a:t>- D3 The Carpenter</a:t>
            </a:r>
          </a:p>
        </p:txBody>
      </p:sp>
      <p:sp>
        <p:nvSpPr>
          <p:cNvPr id="9" name="Text Placeholder 8">
            <a:extLst>
              <a:ext uri="{FF2B5EF4-FFF2-40B4-BE49-F238E27FC236}">
                <a16:creationId xmlns:a16="http://schemas.microsoft.com/office/drawing/2014/main" id="{6A748ABD-C065-40C3-811E-2F3E3C6C9A20}"/>
              </a:ext>
            </a:extLst>
          </p:cNvPr>
          <p:cNvSpPr>
            <a:spLocks noGrp="1"/>
          </p:cNvSpPr>
          <p:nvPr>
            <p:ph type="body" sz="quarter" idx="13"/>
          </p:nvPr>
        </p:nvSpPr>
        <p:spPr>
          <a:xfrm>
            <a:off x="7600474" y="3859082"/>
            <a:ext cx="2527300" cy="3188822"/>
          </a:xfrm>
        </p:spPr>
        <p:txBody>
          <a:bodyPr vert="horz" wrap="square" lIns="0" tIns="0" rIns="0" bIns="0" rtlCol="0" anchor="t">
            <a:spAutoFit/>
          </a:bodyPr>
          <a:lstStyle/>
          <a:p>
            <a:r>
              <a:rPr lang="en-AU" dirty="0">
                <a:cs typeface="Arial"/>
              </a:rPr>
              <a:t>The trouble is the stone changes colour when wet, so you have to wait until it’s dry to see the finish, so at the end of a job you’re minimising the wet work so you can get out quicker</a:t>
            </a:r>
            <a:endParaRPr lang="en-US" i="0" dirty="0">
              <a:cs typeface="Arial"/>
            </a:endParaRPr>
          </a:p>
          <a:p>
            <a:r>
              <a:rPr lang="en-AU" sz="1050" dirty="0">
                <a:cs typeface="Arial"/>
              </a:rPr>
              <a:t>– D4 The Small Business Owner</a:t>
            </a:r>
            <a:endParaRPr lang="en-US" sz="1050" i="0" dirty="0">
              <a:cs typeface="Arial"/>
            </a:endParaRPr>
          </a:p>
          <a:p>
            <a:endParaRPr lang="en-AU" i="0" dirty="0">
              <a:cs typeface="Arial"/>
            </a:endParaRPr>
          </a:p>
          <a:p>
            <a:endParaRPr lang="en-AU" i="0" dirty="0">
              <a:cs typeface="Arial"/>
            </a:endParaRPr>
          </a:p>
          <a:p>
            <a:endParaRPr lang="en-AU" i="0" dirty="0">
              <a:cs typeface="Arial"/>
            </a:endParaRPr>
          </a:p>
          <a:p>
            <a:endParaRPr lang="en-AU" dirty="0">
              <a:cs typeface="Arial"/>
            </a:endParaRPr>
          </a:p>
        </p:txBody>
      </p:sp>
      <p:sp>
        <p:nvSpPr>
          <p:cNvPr id="2" name="Text Placeholder 4">
            <a:extLst>
              <a:ext uri="{FF2B5EF4-FFF2-40B4-BE49-F238E27FC236}">
                <a16:creationId xmlns:a16="http://schemas.microsoft.com/office/drawing/2014/main" id="{91892FE9-9D68-4D1A-A6AA-2593BCDC45AD}"/>
              </a:ext>
            </a:extLst>
          </p:cNvPr>
          <p:cNvSpPr>
            <a:spLocks noGrp="1"/>
          </p:cNvSpPr>
          <p:nvPr>
            <p:ph type="body" sz="quarter" idx="10"/>
          </p:nvPr>
        </p:nvSpPr>
        <p:spPr>
          <a:xfrm>
            <a:off x="1574800" y="3023197"/>
            <a:ext cx="5087257" cy="945794"/>
          </a:xfrm>
          <a:noFill/>
        </p:spPr>
        <p:txBody>
          <a:bodyPr vert="horz" lIns="0" tIns="0" rIns="0" bIns="0" rtlCol="0" anchor="t">
            <a:noAutofit/>
          </a:bodyPr>
          <a:lstStyle/>
          <a:p>
            <a:r>
              <a:rPr lang="en-AU" sz="1200" dirty="0">
                <a:cs typeface="Arial"/>
              </a:rPr>
              <a:t>There are many small businesses with little redundancy in their operations. They often feel strong pressure to </a:t>
            </a:r>
            <a:r>
              <a:rPr lang="en-AU" sz="1200" dirty="0" smtClean="0">
                <a:cs typeface="Arial"/>
              </a:rPr>
              <a:t>‘take </a:t>
            </a:r>
            <a:r>
              <a:rPr lang="en-AU" sz="1200" dirty="0">
                <a:cs typeface="Arial"/>
              </a:rPr>
              <a:t>the </a:t>
            </a:r>
            <a:r>
              <a:rPr lang="en-AU" sz="1200" dirty="0" smtClean="0">
                <a:cs typeface="Arial"/>
              </a:rPr>
              <a:t>job’, </a:t>
            </a:r>
            <a:r>
              <a:rPr lang="en-AU" sz="1200" dirty="0">
                <a:cs typeface="Arial"/>
              </a:rPr>
              <a:t>and rush through a high number of jobs. They are in no position to turn down jobs, or negotiate about the conditions in which they take place. </a:t>
            </a:r>
          </a:p>
        </p:txBody>
      </p:sp>
      <p:sp>
        <p:nvSpPr>
          <p:cNvPr id="3" name="Text Placeholder 4">
            <a:extLst>
              <a:ext uri="{FF2B5EF4-FFF2-40B4-BE49-F238E27FC236}">
                <a16:creationId xmlns:a16="http://schemas.microsoft.com/office/drawing/2014/main" id="{8BE9F280-E9B2-453B-BEDD-D3283AF39E5B}"/>
              </a:ext>
            </a:extLst>
          </p:cNvPr>
          <p:cNvSpPr txBox="1">
            <a:spLocks/>
          </p:cNvSpPr>
          <p:nvPr/>
        </p:nvSpPr>
        <p:spPr>
          <a:xfrm>
            <a:off x="2406485" y="4285678"/>
            <a:ext cx="1157684" cy="396111"/>
          </a:xfrm>
          <a:prstGeom prst="rect">
            <a:avLst/>
          </a:prstGeom>
          <a:noFill/>
        </p:spPr>
        <p:txBody>
          <a:bodyPr vert="horz" lIns="0" tIns="0" rIns="0" bIns="0" rtlCol="0" anchor="t">
            <a:noAutofit/>
          </a:bodyPr>
          <a:lstStyle>
            <a:lvl1pPr marL="0" indent="0" algn="l" defTabSz="1043056" rtl="0" eaLnBrk="1" latinLnBrk="0" hangingPunct="1">
              <a:lnSpc>
                <a:spcPct val="110000"/>
              </a:lnSpc>
              <a:spcBef>
                <a:spcPts val="1000"/>
              </a:spcBef>
              <a:buFont typeface="Arial" pitchFamily="34" charset="0"/>
              <a:buNone/>
              <a:defRPr sz="1000" kern="1200">
                <a:solidFill>
                  <a:schemeClr val="tx1"/>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AU" sz="1200" b="1" dirty="0">
                <a:cs typeface="Arial"/>
              </a:rPr>
              <a:t>Key insights</a:t>
            </a:r>
            <a:endParaRPr lang="en-US" sz="1200" b="1" dirty="0"/>
          </a:p>
        </p:txBody>
      </p:sp>
      <p:sp>
        <p:nvSpPr>
          <p:cNvPr id="4" name="Text Placeholder 4">
            <a:extLst>
              <a:ext uri="{FF2B5EF4-FFF2-40B4-BE49-F238E27FC236}">
                <a16:creationId xmlns:a16="http://schemas.microsoft.com/office/drawing/2014/main" id="{3EBD425D-1462-4EED-9492-58475C407B2C}"/>
              </a:ext>
            </a:extLst>
          </p:cNvPr>
          <p:cNvSpPr txBox="1">
            <a:spLocks/>
          </p:cNvSpPr>
          <p:nvPr/>
        </p:nvSpPr>
        <p:spPr>
          <a:xfrm>
            <a:off x="1574800" y="4929822"/>
            <a:ext cx="2628000" cy="1857172"/>
          </a:xfrm>
          <a:prstGeom prst="rect">
            <a:avLst/>
          </a:prstGeom>
          <a:noFill/>
        </p:spPr>
        <p:txBody>
          <a:bodyPr vert="horz" lIns="0" tIns="0" rIns="0" bIns="0" rtlCol="0" anchor="t">
            <a:noAutofit/>
          </a:bodyPr>
          <a:lstStyle>
            <a:lvl1pPr marL="0" indent="0" algn="l" defTabSz="1043056" rtl="0" eaLnBrk="1" latinLnBrk="0" hangingPunct="1">
              <a:lnSpc>
                <a:spcPct val="110000"/>
              </a:lnSpc>
              <a:spcBef>
                <a:spcPts val="1000"/>
              </a:spcBef>
              <a:buFont typeface="Arial" pitchFamily="34" charset="0"/>
              <a:buNone/>
              <a:defRPr sz="1000" kern="1200">
                <a:solidFill>
                  <a:schemeClr val="tx1"/>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171450" indent="-171450">
              <a:buChar char="•"/>
            </a:pPr>
            <a:r>
              <a:rPr lang="en-AU" dirty="0">
                <a:cs typeface="Arial"/>
              </a:rPr>
              <a:t>The value proposition of ‘health’ is not part of the efficiency equation.</a:t>
            </a:r>
          </a:p>
          <a:p>
            <a:pPr marL="171450" indent="-171450">
              <a:buChar char="•"/>
            </a:pPr>
            <a:r>
              <a:rPr lang="en-AU" dirty="0">
                <a:cs typeface="Arial"/>
              </a:rPr>
              <a:t>Getting the job done is far more important than doing something in the right way.</a:t>
            </a:r>
          </a:p>
          <a:p>
            <a:pPr marL="171450" indent="-171450">
              <a:buChar char="•"/>
            </a:pPr>
            <a:r>
              <a:rPr lang="en-AU" dirty="0">
                <a:cs typeface="Arial"/>
              </a:rPr>
              <a:t>Because so many different people can now install benchtops, there is a reluctance to say no to jobs – even when conditions are less than optimal.</a:t>
            </a:r>
          </a:p>
          <a:p>
            <a:pPr marL="171450" indent="-171450">
              <a:buChar char="•"/>
            </a:pPr>
            <a:endParaRPr lang="en-AU" dirty="0">
              <a:cs typeface="Arial"/>
            </a:endParaRPr>
          </a:p>
        </p:txBody>
      </p:sp>
      <p:pic>
        <p:nvPicPr>
          <p:cNvPr id="15" name="Picture 9" descr="A close up of a logo&#10;&#10;Description generated with very high confidence">
            <a:extLst>
              <a:ext uri="{FF2B5EF4-FFF2-40B4-BE49-F238E27FC236}">
                <a16:creationId xmlns:a16="http://schemas.microsoft.com/office/drawing/2014/main" id="{E3E59D55-4B8B-4BF5-9CD8-DACE5E05F0A1}"/>
              </a:ext>
            </a:extLst>
          </p:cNvPr>
          <p:cNvPicPr>
            <a:picLocks noChangeAspect="1"/>
          </p:cNvPicPr>
          <p:nvPr/>
        </p:nvPicPr>
        <p:blipFill>
          <a:blip r:embed="rId2"/>
          <a:stretch>
            <a:fillRect/>
          </a:stretch>
        </p:blipFill>
        <p:spPr>
          <a:xfrm>
            <a:off x="1574800" y="4093007"/>
            <a:ext cx="657679" cy="523875"/>
          </a:xfrm>
          <a:prstGeom prst="rect">
            <a:avLst/>
          </a:prstGeom>
        </p:spPr>
      </p:pic>
      <p:pic>
        <p:nvPicPr>
          <p:cNvPr id="11" name="Picture Placeholder 11" descr="A picture containing chair, indoor, wall, table&#10;&#10;Description generated with very high confidence">
            <a:extLst>
              <a:ext uri="{FF2B5EF4-FFF2-40B4-BE49-F238E27FC236}">
                <a16:creationId xmlns:a16="http://schemas.microsoft.com/office/drawing/2014/main" id="{CA4235E8-A0F7-41FC-B669-E91D30D8AF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flipH="1">
            <a:off x="-1" y="-3"/>
            <a:ext cx="810187" cy="7561263"/>
          </a:xfrm>
          <a:prstGeom prst="rect">
            <a:avLst/>
          </a:prstGeom>
        </p:spPr>
      </p:pic>
      <p:sp>
        <p:nvSpPr>
          <p:cNvPr id="12" name="Text Placeholder 4">
            <a:extLst>
              <a:ext uri="{FF2B5EF4-FFF2-40B4-BE49-F238E27FC236}">
                <a16:creationId xmlns:a16="http://schemas.microsoft.com/office/drawing/2014/main" id="{71AB0633-A378-4A99-B932-E9C1AACA9520}"/>
              </a:ext>
            </a:extLst>
          </p:cNvPr>
          <p:cNvSpPr txBox="1">
            <a:spLocks/>
          </p:cNvSpPr>
          <p:nvPr/>
        </p:nvSpPr>
        <p:spPr>
          <a:xfrm>
            <a:off x="4372637" y="4929822"/>
            <a:ext cx="2628000" cy="1857172"/>
          </a:xfrm>
          <a:prstGeom prst="rect">
            <a:avLst/>
          </a:prstGeom>
          <a:noFill/>
        </p:spPr>
        <p:txBody>
          <a:bodyPr vert="horz" lIns="0" tIns="0" rIns="0" bIns="0" rtlCol="0" anchor="t">
            <a:noAutofit/>
          </a:bodyPr>
          <a:lstStyle>
            <a:lvl1pPr marL="0" indent="0" algn="l" defTabSz="1043056" rtl="0" eaLnBrk="1" latinLnBrk="0" hangingPunct="1">
              <a:lnSpc>
                <a:spcPct val="110000"/>
              </a:lnSpc>
              <a:spcBef>
                <a:spcPts val="1000"/>
              </a:spcBef>
              <a:buFont typeface="Arial" pitchFamily="34" charset="0"/>
              <a:buNone/>
              <a:defRPr sz="1000" kern="1200">
                <a:solidFill>
                  <a:schemeClr val="tx1"/>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171450" indent="-171450">
              <a:buChar char="•"/>
            </a:pPr>
            <a:r>
              <a:rPr lang="en-AU" dirty="0">
                <a:cs typeface="Arial"/>
              </a:rPr>
              <a:t>The cost-benefit analyses that are made tend to underestimate the long term costs to health, and are biased towards short-term benefits in terms of immediate, visible safety and the financial rewards of finishing a job.</a:t>
            </a:r>
            <a:endParaRPr lang="en-US" dirty="0"/>
          </a:p>
          <a:p>
            <a:pPr marL="171450" indent="-171450">
              <a:buChar char="•"/>
            </a:pPr>
            <a:r>
              <a:rPr lang="en-AU" dirty="0">
                <a:cs typeface="Arial"/>
              </a:rPr>
              <a:t>Due to the pressures that almost everyone we contacted was under, the response rate to our initial call for interviews was extremely low. They were simply too busy.</a:t>
            </a:r>
            <a:endParaRPr lang="en-AU" dirty="0"/>
          </a:p>
        </p:txBody>
      </p:sp>
      <p:sp>
        <p:nvSpPr>
          <p:cNvPr id="13" name="Text Placeholder 2">
            <a:extLst>
              <a:ext uri="{FF2B5EF4-FFF2-40B4-BE49-F238E27FC236}">
                <a16:creationId xmlns:a16="http://schemas.microsoft.com/office/drawing/2014/main" id="{8A6ABD72-8D19-40BE-95FD-CE511D82CE32}"/>
              </a:ext>
            </a:extLst>
          </p:cNvPr>
          <p:cNvSpPr txBox="1">
            <a:spLocks/>
          </p:cNvSpPr>
          <p:nvPr/>
        </p:nvSpPr>
        <p:spPr>
          <a:xfrm>
            <a:off x="7202130" y="977517"/>
            <a:ext cx="682625" cy="1062037"/>
          </a:xfrm>
          <a:prstGeom prst="rect">
            <a:avLst/>
          </a:prstGeom>
        </p:spPr>
        <p:txBody>
          <a:bodyPr vert="horz" lIns="0" tIns="0" rIns="0" bIns="0" rtlCol="0">
            <a:noAutofit/>
          </a:bodyPr>
          <a:lstStyle>
            <a:lvl1pPr marL="0" indent="0" algn="l" defTabSz="1043056" rtl="0" eaLnBrk="1" latinLnBrk="0" hangingPunct="1">
              <a:lnSpc>
                <a:spcPct val="110000"/>
              </a:lnSpc>
              <a:spcBef>
                <a:spcPts val="1000"/>
              </a:spcBef>
              <a:buFont typeface="Arial" pitchFamily="34" charset="0"/>
              <a:buNone/>
              <a:defRPr sz="8800" kern="1200">
                <a:solidFill>
                  <a:schemeClr val="accent5">
                    <a:lumMod val="60000"/>
                    <a:lumOff val="40000"/>
                  </a:schemeClr>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US" dirty="0">
                <a:solidFill>
                  <a:schemeClr val="tx2">
                    <a:lumMod val="40000"/>
                    <a:lumOff val="60000"/>
                  </a:schemeClr>
                </a:solidFill>
              </a:rPr>
              <a:t>“ </a:t>
            </a:r>
          </a:p>
        </p:txBody>
      </p:sp>
      <p:sp>
        <p:nvSpPr>
          <p:cNvPr id="14" name="Text Placeholder 2">
            <a:extLst>
              <a:ext uri="{FF2B5EF4-FFF2-40B4-BE49-F238E27FC236}">
                <a16:creationId xmlns:a16="http://schemas.microsoft.com/office/drawing/2014/main" id="{C6DEC7BF-21C9-41D8-8D92-F62ADFF1F4C0}"/>
              </a:ext>
            </a:extLst>
          </p:cNvPr>
          <p:cNvSpPr txBox="1">
            <a:spLocks/>
          </p:cNvSpPr>
          <p:nvPr/>
        </p:nvSpPr>
        <p:spPr>
          <a:xfrm>
            <a:off x="7202130" y="3511827"/>
            <a:ext cx="682625" cy="1062037"/>
          </a:xfrm>
          <a:prstGeom prst="rect">
            <a:avLst/>
          </a:prstGeom>
        </p:spPr>
        <p:txBody>
          <a:bodyPr vert="horz" lIns="0" tIns="0" rIns="0" bIns="0" rtlCol="0">
            <a:noAutofit/>
          </a:bodyPr>
          <a:lstStyle>
            <a:lvl1pPr marL="0" indent="0" algn="l" defTabSz="1043056" rtl="0" eaLnBrk="1" latinLnBrk="0" hangingPunct="1">
              <a:lnSpc>
                <a:spcPct val="110000"/>
              </a:lnSpc>
              <a:spcBef>
                <a:spcPts val="1000"/>
              </a:spcBef>
              <a:buFont typeface="Arial" pitchFamily="34" charset="0"/>
              <a:buNone/>
              <a:defRPr sz="8800" kern="1200">
                <a:solidFill>
                  <a:schemeClr val="accent5">
                    <a:lumMod val="60000"/>
                    <a:lumOff val="40000"/>
                  </a:schemeClr>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US" dirty="0">
                <a:solidFill>
                  <a:schemeClr val="tx2">
                    <a:lumMod val="40000"/>
                    <a:lumOff val="60000"/>
                  </a:schemeClr>
                </a:solidFill>
              </a:rPr>
              <a:t>“ </a:t>
            </a:r>
          </a:p>
        </p:txBody>
      </p:sp>
    </p:spTree>
    <p:extLst>
      <p:ext uri="{BB962C8B-B14F-4D97-AF65-F5344CB8AC3E}">
        <p14:creationId xmlns:p14="http://schemas.microsoft.com/office/powerpoint/2010/main" val="140716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FCD264-4F3A-47CD-B0AD-498BCCB750EC}"/>
              </a:ext>
            </a:extLst>
          </p:cNvPr>
          <p:cNvSpPr>
            <a:spLocks noGrp="1"/>
          </p:cNvSpPr>
          <p:nvPr>
            <p:ph sz="quarter" idx="11"/>
          </p:nvPr>
        </p:nvSpPr>
        <p:spPr>
          <a:xfrm>
            <a:off x="381000" y="643731"/>
            <a:ext cx="3714590" cy="6273800"/>
          </a:xfrm>
        </p:spPr>
        <p:txBody>
          <a:bodyPr vert="horz" lIns="0" tIns="0" rIns="0" bIns="0" rtlCol="0" anchor="t">
            <a:noAutofit/>
          </a:bodyPr>
          <a:lstStyle/>
          <a:p>
            <a:r>
              <a:rPr lang="en-AU" sz="1800" b="1" dirty="0" smtClean="0">
                <a:cs typeface="Arial"/>
              </a:rPr>
              <a:t>‘We're </a:t>
            </a:r>
            <a:r>
              <a:rPr lang="en-AU" sz="1800" b="1" dirty="0">
                <a:cs typeface="Arial"/>
              </a:rPr>
              <a:t>constantly being undercut, so we have to put out twice as much as before, the old square metre rate of a stonemason has reduced significantly. </a:t>
            </a:r>
            <a:endParaRPr lang="en-US" b="1" dirty="0"/>
          </a:p>
          <a:p>
            <a:r>
              <a:rPr lang="en-AU" sz="1800" b="1" dirty="0">
                <a:cs typeface="Arial"/>
              </a:rPr>
              <a:t>People can come in and say they're installers, but they don't know as much. They don't know stonemasonry. Machines do it all in the factory, and because you don't need to know everything, they can charge less … </a:t>
            </a:r>
            <a:endParaRPr lang="en-AU" b="1" dirty="0">
              <a:solidFill>
                <a:srgbClr val="333333"/>
              </a:solidFill>
              <a:cs typeface="Arial"/>
            </a:endParaRPr>
          </a:p>
          <a:p>
            <a:r>
              <a:rPr lang="en-AU" sz="1800" b="1" dirty="0">
                <a:cs typeface="Arial"/>
              </a:rPr>
              <a:t>They've made it so easy any Tom, Dick and Harry can do it, they don't have dust masks, they wouldn't know about it. Many bosses would just say wear a dust mask, but that's not enough</a:t>
            </a:r>
            <a:r>
              <a:rPr lang="en-AU" sz="1800" b="1" dirty="0" smtClean="0">
                <a:cs typeface="Arial"/>
              </a:rPr>
              <a:t>.’</a:t>
            </a:r>
            <a:endParaRPr lang="en-AU" sz="1800" b="1" dirty="0">
              <a:cs typeface="Arial"/>
            </a:endParaRPr>
          </a:p>
          <a:p>
            <a:r>
              <a:rPr lang="en-AU" sz="1400" dirty="0">
                <a:solidFill>
                  <a:schemeClr val="tx1"/>
                </a:solidFill>
                <a:cs typeface="Arial"/>
              </a:rPr>
              <a:t>- D5 The Master Mason Business Owner</a:t>
            </a:r>
            <a:endParaRPr lang="en-AU" sz="1000" dirty="0">
              <a:solidFill>
                <a:schemeClr val="tx1"/>
              </a:solidFill>
              <a:cs typeface="Arial"/>
            </a:endParaRPr>
          </a:p>
        </p:txBody>
      </p:sp>
      <p:sp>
        <p:nvSpPr>
          <p:cNvPr id="4" name="Picture Placeholder 3">
            <a:extLst>
              <a:ext uri="{FF2B5EF4-FFF2-40B4-BE49-F238E27FC236}">
                <a16:creationId xmlns:a16="http://schemas.microsoft.com/office/drawing/2014/main" id="{AE8C37D4-62B1-4A7C-9C2F-56EA4637B1CA}"/>
              </a:ext>
            </a:extLst>
          </p:cNvPr>
          <p:cNvSpPr>
            <a:spLocks noGrp="1"/>
          </p:cNvSpPr>
          <p:nvPr>
            <p:ph type="pic" sz="quarter" idx="10"/>
          </p:nvPr>
        </p:nvSpPr>
        <p:spPr/>
      </p:sp>
      <p:pic>
        <p:nvPicPr>
          <p:cNvPr id="6" name="Picture Placeholder 5">
            <a:extLst>
              <a:ext uri="{FF2B5EF4-FFF2-40B4-BE49-F238E27FC236}">
                <a16:creationId xmlns:a16="http://schemas.microsoft.com/office/drawing/2014/main" id="{50FE0259-9D48-4F0A-95DF-E019B1FC039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a:off x="4330700" y="0"/>
            <a:ext cx="6362700" cy="7561263"/>
          </a:xfrm>
          <a:prstGeom prst="rect">
            <a:avLst/>
          </a:prstGeom>
        </p:spPr>
      </p:pic>
    </p:spTree>
    <p:extLst>
      <p:ext uri="{BB962C8B-B14F-4D97-AF65-F5344CB8AC3E}">
        <p14:creationId xmlns:p14="http://schemas.microsoft.com/office/powerpoint/2010/main" val="2742671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84AEF9-7D74-4B71-B907-26D7014E7D5B}"/>
              </a:ext>
            </a:extLst>
          </p:cNvPr>
          <p:cNvSpPr>
            <a:spLocks noGrp="1"/>
          </p:cNvSpPr>
          <p:nvPr>
            <p:ph type="title"/>
          </p:nvPr>
        </p:nvSpPr>
        <p:spPr>
          <a:xfrm>
            <a:off x="898525" y="952381"/>
            <a:ext cx="676275" cy="587448"/>
          </a:xfrm>
        </p:spPr>
        <p:txBody>
          <a:bodyPr/>
          <a:lstStyle/>
          <a:p>
            <a:r>
              <a:rPr lang="en-AU" dirty="0"/>
              <a:t>05</a:t>
            </a:r>
          </a:p>
        </p:txBody>
      </p:sp>
      <p:sp>
        <p:nvSpPr>
          <p:cNvPr id="7" name="Text Placeholder 6">
            <a:extLst>
              <a:ext uri="{FF2B5EF4-FFF2-40B4-BE49-F238E27FC236}">
                <a16:creationId xmlns:a16="http://schemas.microsoft.com/office/drawing/2014/main" id="{95EE0ECB-A788-4E5A-9751-0D9B12ACCE27}"/>
              </a:ext>
            </a:extLst>
          </p:cNvPr>
          <p:cNvSpPr>
            <a:spLocks noGrp="1"/>
          </p:cNvSpPr>
          <p:nvPr>
            <p:ph type="body" sz="quarter" idx="11"/>
          </p:nvPr>
        </p:nvSpPr>
        <p:spPr/>
        <p:txBody>
          <a:bodyPr/>
          <a:lstStyle/>
          <a:p>
            <a:r>
              <a:rPr lang="en-AU" dirty="0"/>
              <a:t>Learning and skills are being eroded</a:t>
            </a:r>
            <a:r>
              <a:rPr lang="en-AU" dirty="0">
                <a:cs typeface="Arial"/>
              </a:rPr>
              <a:t>, stone workers are no longer trained stonemasons</a:t>
            </a:r>
            <a:endParaRPr lang="en-AU" dirty="0"/>
          </a:p>
        </p:txBody>
      </p:sp>
      <p:sp>
        <p:nvSpPr>
          <p:cNvPr id="8" name="Text Placeholder 7">
            <a:extLst>
              <a:ext uri="{FF2B5EF4-FFF2-40B4-BE49-F238E27FC236}">
                <a16:creationId xmlns:a16="http://schemas.microsoft.com/office/drawing/2014/main" id="{3677CBDE-21CA-4AA2-B582-FAE5A14CB4F8}"/>
              </a:ext>
            </a:extLst>
          </p:cNvPr>
          <p:cNvSpPr>
            <a:spLocks noGrp="1"/>
          </p:cNvSpPr>
          <p:nvPr>
            <p:ph type="body" sz="quarter" idx="12"/>
          </p:nvPr>
        </p:nvSpPr>
        <p:spPr>
          <a:xfrm>
            <a:off x="7586011" y="1168402"/>
            <a:ext cx="2611352" cy="1964897"/>
          </a:xfrm>
        </p:spPr>
        <p:txBody>
          <a:bodyPr vert="horz" wrap="square" lIns="0" tIns="0" rIns="0" bIns="0" rtlCol="0" anchor="t">
            <a:spAutoFit/>
          </a:bodyPr>
          <a:lstStyle/>
          <a:p>
            <a:r>
              <a:rPr lang="en-AU" dirty="0">
                <a:cs typeface="Arial"/>
              </a:rPr>
              <a:t>I'm a trained cabinet maker .. I'm not </a:t>
            </a:r>
            <a:r>
              <a:rPr lang="en-AU" dirty="0" smtClean="0">
                <a:cs typeface="Arial"/>
              </a:rPr>
              <a:t>"qualified</a:t>
            </a:r>
            <a:r>
              <a:rPr lang="en-AU" dirty="0">
                <a:cs typeface="Arial"/>
              </a:rPr>
              <a:t>" [stonemason], I'm sure I could get recognition of prior learning, I have a stone company, for f***'s sake. But what we do is not traditional, we cut rectangles</a:t>
            </a:r>
          </a:p>
          <a:p>
            <a:r>
              <a:rPr lang="en-AU" sz="1050" dirty="0">
                <a:cs typeface="Arial"/>
              </a:rPr>
              <a:t>- D3 The Carpenter</a:t>
            </a:r>
          </a:p>
        </p:txBody>
      </p:sp>
      <p:sp>
        <p:nvSpPr>
          <p:cNvPr id="9" name="Text Placeholder 8">
            <a:extLst>
              <a:ext uri="{FF2B5EF4-FFF2-40B4-BE49-F238E27FC236}">
                <a16:creationId xmlns:a16="http://schemas.microsoft.com/office/drawing/2014/main" id="{6A748ABD-C065-40C3-811E-2F3E3C6C9A20}"/>
              </a:ext>
            </a:extLst>
          </p:cNvPr>
          <p:cNvSpPr>
            <a:spLocks noGrp="1"/>
          </p:cNvSpPr>
          <p:nvPr>
            <p:ph type="body" sz="quarter" idx="13"/>
          </p:nvPr>
        </p:nvSpPr>
        <p:spPr>
          <a:xfrm>
            <a:off x="7559278" y="3301714"/>
            <a:ext cx="2611352" cy="2829493"/>
          </a:xfrm>
        </p:spPr>
        <p:txBody>
          <a:bodyPr vert="horz" wrap="square" lIns="0" tIns="0" rIns="0" bIns="0" rtlCol="0" anchor="t">
            <a:spAutoFit/>
          </a:bodyPr>
          <a:lstStyle/>
          <a:p>
            <a:r>
              <a:rPr lang="en-AU" dirty="0">
                <a:cs typeface="Arial"/>
              </a:rPr>
              <a:t>We try to do most of our work in the factory, it’s where you do the best work and you have all the safe equipment, this means taking down a lot of dimension measurements, but being able to do that depends on the quality of the people measuring, some people just can’t do it</a:t>
            </a:r>
            <a:endParaRPr lang="en-US" dirty="0">
              <a:solidFill>
                <a:schemeClr val="tx1"/>
              </a:solidFill>
            </a:endParaRPr>
          </a:p>
          <a:p>
            <a:r>
              <a:rPr lang="en-AU" sz="1050" dirty="0">
                <a:cs typeface="Arial"/>
              </a:rPr>
              <a:t>- D4</a:t>
            </a:r>
            <a:r>
              <a:rPr lang="en-AU" sz="1050" dirty="0">
                <a:solidFill>
                  <a:srgbClr val="757F6B"/>
                </a:solidFill>
                <a:cs typeface="Arial"/>
              </a:rPr>
              <a:t> The Small Business Owner</a:t>
            </a:r>
            <a:endParaRPr lang="en-AU" sz="1050" dirty="0">
              <a:solidFill>
                <a:schemeClr val="tx1"/>
              </a:solidFill>
            </a:endParaRPr>
          </a:p>
          <a:p>
            <a:endParaRPr lang="en-AU" dirty="0">
              <a:cs typeface="Arial"/>
            </a:endParaRPr>
          </a:p>
        </p:txBody>
      </p:sp>
      <p:sp>
        <p:nvSpPr>
          <p:cNvPr id="10" name="Text Placeholder 9">
            <a:extLst>
              <a:ext uri="{FF2B5EF4-FFF2-40B4-BE49-F238E27FC236}">
                <a16:creationId xmlns:a16="http://schemas.microsoft.com/office/drawing/2014/main" id="{0083A284-E7E6-4E01-A5DD-7614551510EA}"/>
              </a:ext>
            </a:extLst>
          </p:cNvPr>
          <p:cNvSpPr>
            <a:spLocks noGrp="1"/>
          </p:cNvSpPr>
          <p:nvPr>
            <p:ph type="body" sz="quarter" idx="14"/>
          </p:nvPr>
        </p:nvSpPr>
        <p:spPr>
          <a:xfrm>
            <a:off x="7590304" y="5891052"/>
            <a:ext cx="2611352" cy="1016945"/>
          </a:xfrm>
        </p:spPr>
        <p:txBody>
          <a:bodyPr vert="horz" wrap="square" lIns="0" tIns="0" rIns="0" bIns="0" rtlCol="0" anchor="t">
            <a:spAutoFit/>
          </a:bodyPr>
          <a:lstStyle/>
          <a:p>
            <a:r>
              <a:rPr lang="en-AU" dirty="0">
                <a:cs typeface="Arial"/>
              </a:rPr>
              <a:t>Our industry has been removed to India and China, 95% is now benchtops and </a:t>
            </a:r>
            <a:r>
              <a:rPr lang="en-AU" dirty="0">
                <a:solidFill>
                  <a:srgbClr val="757F6B"/>
                </a:solidFill>
                <a:cs typeface="Arial"/>
              </a:rPr>
              <a:t>tiling</a:t>
            </a:r>
          </a:p>
          <a:p>
            <a:r>
              <a:rPr lang="en-AU" sz="1050" dirty="0">
                <a:solidFill>
                  <a:srgbClr val="757F6B"/>
                </a:solidFill>
                <a:cs typeface="Arial"/>
              </a:rPr>
              <a:t>- D9 The Artisanal</a:t>
            </a:r>
          </a:p>
        </p:txBody>
      </p:sp>
      <p:sp>
        <p:nvSpPr>
          <p:cNvPr id="2" name="Text Placeholder 4">
            <a:extLst>
              <a:ext uri="{FF2B5EF4-FFF2-40B4-BE49-F238E27FC236}">
                <a16:creationId xmlns:a16="http://schemas.microsoft.com/office/drawing/2014/main" id="{2541E6F4-E12A-43B0-9314-F4BE42B0B58C}"/>
              </a:ext>
            </a:extLst>
          </p:cNvPr>
          <p:cNvSpPr>
            <a:spLocks noGrp="1"/>
          </p:cNvSpPr>
          <p:nvPr>
            <p:ph type="body" sz="quarter" idx="10"/>
          </p:nvPr>
        </p:nvSpPr>
        <p:spPr>
          <a:xfrm>
            <a:off x="1543773" y="2512054"/>
            <a:ext cx="5157933" cy="1131974"/>
          </a:xfrm>
          <a:noFill/>
        </p:spPr>
        <p:txBody>
          <a:bodyPr vert="horz" lIns="0" tIns="0" rIns="0" bIns="0" rtlCol="0" anchor="t">
            <a:noAutofit/>
          </a:bodyPr>
          <a:lstStyle/>
          <a:p>
            <a:r>
              <a:rPr lang="en-AU" sz="1200" dirty="0">
                <a:cs typeface="Arial"/>
              </a:rPr>
              <a:t>Certified masons are a dying breed. Most of their work is now being done by other tradies that </a:t>
            </a:r>
            <a:r>
              <a:rPr lang="en-AU" sz="1200" dirty="0" smtClean="0">
                <a:cs typeface="Arial"/>
              </a:rPr>
              <a:t>happen </a:t>
            </a:r>
            <a:r>
              <a:rPr lang="en-AU" sz="1200" dirty="0">
                <a:cs typeface="Arial"/>
              </a:rPr>
              <a:t>to end up doing the work. Although this might introduce efficiencies at some level of the system, it also leads to a loss of professional identity, complex skills and the often intuitive understanding of safety issues that emerges through deep experience with a trade.</a:t>
            </a:r>
          </a:p>
        </p:txBody>
      </p:sp>
      <p:sp>
        <p:nvSpPr>
          <p:cNvPr id="3" name="Text Placeholder 4">
            <a:extLst>
              <a:ext uri="{FF2B5EF4-FFF2-40B4-BE49-F238E27FC236}">
                <a16:creationId xmlns:a16="http://schemas.microsoft.com/office/drawing/2014/main" id="{4280CD6F-38F7-4C46-A5C8-1E194E9B3422}"/>
              </a:ext>
            </a:extLst>
          </p:cNvPr>
          <p:cNvSpPr txBox="1">
            <a:spLocks/>
          </p:cNvSpPr>
          <p:nvPr/>
        </p:nvSpPr>
        <p:spPr>
          <a:xfrm>
            <a:off x="2374883" y="3860684"/>
            <a:ext cx="1157684" cy="396111"/>
          </a:xfrm>
          <a:prstGeom prst="rect">
            <a:avLst/>
          </a:prstGeom>
          <a:noFill/>
        </p:spPr>
        <p:txBody>
          <a:bodyPr vert="horz" lIns="0" tIns="0" rIns="0" bIns="0" rtlCol="0" anchor="t">
            <a:noAutofit/>
          </a:bodyPr>
          <a:lstStyle>
            <a:lvl1pPr marL="0" indent="0" algn="l" defTabSz="1043056" rtl="0" eaLnBrk="1" latinLnBrk="0" hangingPunct="1">
              <a:lnSpc>
                <a:spcPct val="110000"/>
              </a:lnSpc>
              <a:spcBef>
                <a:spcPts val="1000"/>
              </a:spcBef>
              <a:buFont typeface="Arial" pitchFamily="34" charset="0"/>
              <a:buNone/>
              <a:defRPr sz="1000" kern="1200">
                <a:solidFill>
                  <a:schemeClr val="tx1"/>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AU" sz="1200" b="1" dirty="0">
                <a:cs typeface="Arial"/>
              </a:rPr>
              <a:t>Key insights</a:t>
            </a:r>
            <a:endParaRPr lang="en-US" sz="1200" b="1" dirty="0"/>
          </a:p>
        </p:txBody>
      </p:sp>
      <p:sp>
        <p:nvSpPr>
          <p:cNvPr id="4" name="Text Placeholder 4">
            <a:extLst>
              <a:ext uri="{FF2B5EF4-FFF2-40B4-BE49-F238E27FC236}">
                <a16:creationId xmlns:a16="http://schemas.microsoft.com/office/drawing/2014/main" id="{48F5B0AF-DAB5-40A4-9995-E2129CA4B7A3}"/>
              </a:ext>
            </a:extLst>
          </p:cNvPr>
          <p:cNvSpPr txBox="1">
            <a:spLocks/>
          </p:cNvSpPr>
          <p:nvPr/>
        </p:nvSpPr>
        <p:spPr>
          <a:xfrm>
            <a:off x="1543773" y="4514103"/>
            <a:ext cx="2628000" cy="1857172"/>
          </a:xfrm>
          <a:prstGeom prst="rect">
            <a:avLst/>
          </a:prstGeom>
          <a:noFill/>
        </p:spPr>
        <p:txBody>
          <a:bodyPr vert="horz" lIns="0" tIns="0" rIns="0" bIns="0" rtlCol="0" anchor="t">
            <a:noAutofit/>
          </a:bodyPr>
          <a:lstStyle>
            <a:lvl1pPr marL="0" indent="0" algn="l" defTabSz="1043056" rtl="0" eaLnBrk="1" latinLnBrk="0" hangingPunct="1">
              <a:lnSpc>
                <a:spcPct val="110000"/>
              </a:lnSpc>
              <a:spcBef>
                <a:spcPts val="1000"/>
              </a:spcBef>
              <a:buFont typeface="Arial" pitchFamily="34" charset="0"/>
              <a:buNone/>
              <a:defRPr sz="1000" kern="1200">
                <a:solidFill>
                  <a:schemeClr val="tx1"/>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171450" indent="-171450">
              <a:buChar char="•"/>
            </a:pPr>
            <a:r>
              <a:rPr lang="en-AU" dirty="0">
                <a:cs typeface="Arial"/>
              </a:rPr>
              <a:t>TAFE certificates and communication coming from government is seen to be largely out of step with the industry, as it is often still targeted at ‘stonemasons’ or ‘stone cutters’.</a:t>
            </a:r>
          </a:p>
          <a:p>
            <a:pPr marL="171450" indent="-171450">
              <a:buChar char="•"/>
            </a:pPr>
            <a:r>
              <a:rPr lang="en-AU" dirty="0">
                <a:cs typeface="Arial"/>
              </a:rPr>
              <a:t>Getting the job done is far more important than doing something in the right way.</a:t>
            </a:r>
          </a:p>
          <a:p>
            <a:pPr marL="171450" indent="-171450">
              <a:buChar char="•"/>
            </a:pPr>
            <a:r>
              <a:rPr lang="en-AU" dirty="0">
                <a:cs typeface="Arial"/>
              </a:rPr>
              <a:t>Training is linked to acquiring the skills to do the job, rather than skills to manage safety and risk.</a:t>
            </a:r>
          </a:p>
        </p:txBody>
      </p:sp>
      <p:pic>
        <p:nvPicPr>
          <p:cNvPr id="15" name="Picture 9" descr="A close up of a logo&#10;&#10;Description generated with very high confidence">
            <a:extLst>
              <a:ext uri="{FF2B5EF4-FFF2-40B4-BE49-F238E27FC236}">
                <a16:creationId xmlns:a16="http://schemas.microsoft.com/office/drawing/2014/main" id="{4395BBD1-2047-4116-B956-3028E99DCB17}"/>
              </a:ext>
            </a:extLst>
          </p:cNvPr>
          <p:cNvPicPr>
            <a:picLocks noChangeAspect="1"/>
          </p:cNvPicPr>
          <p:nvPr/>
        </p:nvPicPr>
        <p:blipFill>
          <a:blip r:embed="rId2"/>
          <a:stretch>
            <a:fillRect/>
          </a:stretch>
        </p:blipFill>
        <p:spPr>
          <a:xfrm>
            <a:off x="1543773" y="3668013"/>
            <a:ext cx="657679" cy="523875"/>
          </a:xfrm>
          <a:prstGeom prst="rect">
            <a:avLst/>
          </a:prstGeom>
        </p:spPr>
      </p:pic>
      <p:sp>
        <p:nvSpPr>
          <p:cNvPr id="11" name="Text Placeholder 4">
            <a:extLst>
              <a:ext uri="{FF2B5EF4-FFF2-40B4-BE49-F238E27FC236}">
                <a16:creationId xmlns:a16="http://schemas.microsoft.com/office/drawing/2014/main" id="{8D0DC6B7-12A5-42A0-9C14-E5C39CE87FDE}"/>
              </a:ext>
            </a:extLst>
          </p:cNvPr>
          <p:cNvSpPr txBox="1">
            <a:spLocks/>
          </p:cNvSpPr>
          <p:nvPr/>
        </p:nvSpPr>
        <p:spPr>
          <a:xfrm>
            <a:off x="4224666" y="4514104"/>
            <a:ext cx="2698648" cy="1857172"/>
          </a:xfrm>
          <a:prstGeom prst="rect">
            <a:avLst/>
          </a:prstGeom>
          <a:noFill/>
        </p:spPr>
        <p:txBody>
          <a:bodyPr vert="horz" lIns="0" tIns="0" rIns="0" bIns="0" rtlCol="0" anchor="t">
            <a:noAutofit/>
          </a:bodyPr>
          <a:lstStyle>
            <a:lvl1pPr marL="0" indent="0" algn="l" defTabSz="1043056" rtl="0" eaLnBrk="1" latinLnBrk="0" hangingPunct="1">
              <a:lnSpc>
                <a:spcPct val="110000"/>
              </a:lnSpc>
              <a:spcBef>
                <a:spcPts val="1000"/>
              </a:spcBef>
              <a:buFont typeface="Arial" pitchFamily="34" charset="0"/>
              <a:buNone/>
              <a:defRPr sz="1000" kern="1200">
                <a:solidFill>
                  <a:schemeClr val="tx1"/>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171450" indent="-171450">
              <a:buChar char="•"/>
            </a:pPr>
            <a:r>
              <a:rPr lang="en-AU" dirty="0">
                <a:cs typeface="Arial"/>
              </a:rPr>
              <a:t>People doing the installing aren’t necessarily stone trades – they can be carpenters, joiners, plumbers, home DIY people etc. </a:t>
            </a:r>
            <a:endParaRPr lang="en-US" dirty="0">
              <a:cs typeface="Arial"/>
            </a:endParaRPr>
          </a:p>
          <a:p>
            <a:pPr marL="171450" indent="-171450">
              <a:buChar char="•"/>
            </a:pPr>
            <a:r>
              <a:rPr lang="en-AU" dirty="0">
                <a:cs typeface="Arial"/>
              </a:rPr>
              <a:t>There appears to be a sense in the industry that ‘stonemasons’ have been left off the radar, and that they have not been supported in their trade. This has had a knock-on effect on the standards within the industry.</a:t>
            </a:r>
          </a:p>
          <a:p>
            <a:pPr marL="171450" indent="-171450">
              <a:buFont typeface="Arial" pitchFamily="34" charset="0"/>
              <a:buChar char="•"/>
            </a:pPr>
            <a:r>
              <a:rPr lang="en-US" dirty="0">
                <a:cs typeface="Arial"/>
              </a:rPr>
              <a:t>There is a lack of targeted practical and health information about the risks of working with natural and composite stone in the industry.</a:t>
            </a:r>
            <a:endParaRPr lang="en-AU" dirty="0">
              <a:cs typeface="Arial"/>
            </a:endParaRPr>
          </a:p>
          <a:p>
            <a:pPr marL="171450" indent="-171450">
              <a:buChar char="•"/>
            </a:pPr>
            <a:endParaRPr lang="en-AU" dirty="0">
              <a:cs typeface="Arial"/>
            </a:endParaRPr>
          </a:p>
          <a:p>
            <a:pPr marL="171450" indent="-171450">
              <a:buChar char="•"/>
            </a:pPr>
            <a:endParaRPr lang="en-AU" dirty="0">
              <a:cs typeface="Arial"/>
            </a:endParaRPr>
          </a:p>
        </p:txBody>
      </p:sp>
      <p:pic>
        <p:nvPicPr>
          <p:cNvPr id="12" name="Picture Placeholder 5">
            <a:extLst>
              <a:ext uri="{FF2B5EF4-FFF2-40B4-BE49-F238E27FC236}">
                <a16:creationId xmlns:a16="http://schemas.microsoft.com/office/drawing/2014/main" id="{95CDA08C-EFA8-4381-9C2C-F3BA7A5E5F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flipH="1">
            <a:off x="1" y="-3"/>
            <a:ext cx="734036" cy="7561263"/>
          </a:xfrm>
          <a:prstGeom prst="rect">
            <a:avLst/>
          </a:prstGeom>
        </p:spPr>
      </p:pic>
      <p:sp>
        <p:nvSpPr>
          <p:cNvPr id="13" name="Text Placeholder 2">
            <a:extLst>
              <a:ext uri="{FF2B5EF4-FFF2-40B4-BE49-F238E27FC236}">
                <a16:creationId xmlns:a16="http://schemas.microsoft.com/office/drawing/2014/main" id="{EA4BFEAF-9D07-4ECE-8E4A-D1A316CCB113}"/>
              </a:ext>
            </a:extLst>
          </p:cNvPr>
          <p:cNvSpPr txBox="1">
            <a:spLocks/>
          </p:cNvSpPr>
          <p:nvPr/>
        </p:nvSpPr>
        <p:spPr>
          <a:xfrm>
            <a:off x="7202130" y="852215"/>
            <a:ext cx="682625" cy="1062037"/>
          </a:xfrm>
          <a:prstGeom prst="rect">
            <a:avLst/>
          </a:prstGeom>
        </p:spPr>
        <p:txBody>
          <a:bodyPr vert="horz" lIns="0" tIns="0" rIns="0" bIns="0" rtlCol="0">
            <a:noAutofit/>
          </a:bodyPr>
          <a:lstStyle>
            <a:lvl1pPr marL="0" indent="0" algn="l" defTabSz="1043056" rtl="0" eaLnBrk="1" latinLnBrk="0" hangingPunct="1">
              <a:lnSpc>
                <a:spcPct val="110000"/>
              </a:lnSpc>
              <a:spcBef>
                <a:spcPts val="1000"/>
              </a:spcBef>
              <a:buFont typeface="Arial" pitchFamily="34" charset="0"/>
              <a:buNone/>
              <a:defRPr sz="8800" kern="1200">
                <a:solidFill>
                  <a:schemeClr val="accent5">
                    <a:lumMod val="60000"/>
                    <a:lumOff val="40000"/>
                  </a:schemeClr>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US" dirty="0">
                <a:solidFill>
                  <a:schemeClr val="tx2">
                    <a:lumMod val="40000"/>
                    <a:lumOff val="60000"/>
                  </a:schemeClr>
                </a:solidFill>
              </a:rPr>
              <a:t>“ </a:t>
            </a:r>
          </a:p>
        </p:txBody>
      </p:sp>
      <p:sp>
        <p:nvSpPr>
          <p:cNvPr id="14" name="Text Placeholder 2">
            <a:extLst>
              <a:ext uri="{FF2B5EF4-FFF2-40B4-BE49-F238E27FC236}">
                <a16:creationId xmlns:a16="http://schemas.microsoft.com/office/drawing/2014/main" id="{13E6849F-5891-413C-9DD8-53E3BF8BAE8F}"/>
              </a:ext>
            </a:extLst>
          </p:cNvPr>
          <p:cNvSpPr txBox="1">
            <a:spLocks/>
          </p:cNvSpPr>
          <p:nvPr/>
        </p:nvSpPr>
        <p:spPr>
          <a:xfrm>
            <a:off x="7202130" y="2964884"/>
            <a:ext cx="682625" cy="1062037"/>
          </a:xfrm>
          <a:prstGeom prst="rect">
            <a:avLst/>
          </a:prstGeom>
        </p:spPr>
        <p:txBody>
          <a:bodyPr vert="horz" lIns="0" tIns="0" rIns="0" bIns="0" rtlCol="0">
            <a:noAutofit/>
          </a:bodyPr>
          <a:lstStyle>
            <a:lvl1pPr marL="0" indent="0" algn="l" defTabSz="1043056" rtl="0" eaLnBrk="1" latinLnBrk="0" hangingPunct="1">
              <a:lnSpc>
                <a:spcPct val="110000"/>
              </a:lnSpc>
              <a:spcBef>
                <a:spcPts val="1000"/>
              </a:spcBef>
              <a:buFont typeface="Arial" pitchFamily="34" charset="0"/>
              <a:buNone/>
              <a:defRPr sz="8800" kern="1200">
                <a:solidFill>
                  <a:schemeClr val="accent5">
                    <a:lumMod val="60000"/>
                    <a:lumOff val="40000"/>
                  </a:schemeClr>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US" dirty="0">
                <a:solidFill>
                  <a:schemeClr val="tx2">
                    <a:lumMod val="40000"/>
                    <a:lumOff val="60000"/>
                  </a:schemeClr>
                </a:solidFill>
              </a:rPr>
              <a:t>“ </a:t>
            </a:r>
          </a:p>
        </p:txBody>
      </p:sp>
      <p:sp>
        <p:nvSpPr>
          <p:cNvPr id="16" name="Text Placeholder 2">
            <a:extLst>
              <a:ext uri="{FF2B5EF4-FFF2-40B4-BE49-F238E27FC236}">
                <a16:creationId xmlns:a16="http://schemas.microsoft.com/office/drawing/2014/main" id="{B420ACA2-A2ED-4DEC-8FB7-A08517366058}"/>
              </a:ext>
            </a:extLst>
          </p:cNvPr>
          <p:cNvSpPr txBox="1">
            <a:spLocks/>
          </p:cNvSpPr>
          <p:nvPr/>
        </p:nvSpPr>
        <p:spPr>
          <a:xfrm>
            <a:off x="7202130" y="5555234"/>
            <a:ext cx="682625" cy="1062037"/>
          </a:xfrm>
          <a:prstGeom prst="rect">
            <a:avLst/>
          </a:prstGeom>
        </p:spPr>
        <p:txBody>
          <a:bodyPr vert="horz" lIns="0" tIns="0" rIns="0" bIns="0" rtlCol="0">
            <a:noAutofit/>
          </a:bodyPr>
          <a:lstStyle>
            <a:lvl1pPr marL="0" indent="0" algn="l" defTabSz="1043056" rtl="0" eaLnBrk="1" latinLnBrk="0" hangingPunct="1">
              <a:lnSpc>
                <a:spcPct val="110000"/>
              </a:lnSpc>
              <a:spcBef>
                <a:spcPts val="1000"/>
              </a:spcBef>
              <a:buFont typeface="Arial" pitchFamily="34" charset="0"/>
              <a:buNone/>
              <a:defRPr sz="8800" kern="1200">
                <a:solidFill>
                  <a:schemeClr val="accent5">
                    <a:lumMod val="60000"/>
                    <a:lumOff val="40000"/>
                  </a:schemeClr>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US" dirty="0">
                <a:solidFill>
                  <a:schemeClr val="tx2">
                    <a:lumMod val="40000"/>
                    <a:lumOff val="60000"/>
                  </a:schemeClr>
                </a:solidFill>
              </a:rPr>
              <a:t>“ </a:t>
            </a:r>
          </a:p>
        </p:txBody>
      </p:sp>
    </p:spTree>
    <p:extLst>
      <p:ext uri="{BB962C8B-B14F-4D97-AF65-F5344CB8AC3E}">
        <p14:creationId xmlns:p14="http://schemas.microsoft.com/office/powerpoint/2010/main" val="2892125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C953E0E-F666-4107-B79F-09CFC4DCE540}"/>
              </a:ext>
            </a:extLst>
          </p:cNvPr>
          <p:cNvSpPr>
            <a:spLocks noGrp="1"/>
          </p:cNvSpPr>
          <p:nvPr>
            <p:ph sz="quarter" idx="11"/>
          </p:nvPr>
        </p:nvSpPr>
        <p:spPr/>
        <p:txBody>
          <a:bodyPr vert="horz" lIns="0" tIns="0" rIns="0" bIns="0" rtlCol="0" anchor="t">
            <a:noAutofit/>
          </a:bodyPr>
          <a:lstStyle/>
          <a:p>
            <a:r>
              <a:rPr lang="en-AU" sz="1800" b="1" dirty="0" smtClean="0">
                <a:solidFill>
                  <a:srgbClr val="4E5447"/>
                </a:solidFill>
                <a:cs typeface="Arial"/>
              </a:rPr>
              <a:t>‘It's </a:t>
            </a:r>
            <a:r>
              <a:rPr lang="en-AU" sz="1800" b="1" dirty="0">
                <a:solidFill>
                  <a:srgbClr val="4E5447"/>
                </a:solidFill>
                <a:cs typeface="Arial"/>
              </a:rPr>
              <a:t>all well and good to put a mask on, but with goggles, the goggles start fogging up, if you have lots of cutting to do you end up taking your goggles off.</a:t>
            </a:r>
          </a:p>
          <a:p>
            <a:r>
              <a:rPr lang="en-AU" sz="1800" b="1" dirty="0">
                <a:solidFill>
                  <a:srgbClr val="4E5447"/>
                </a:solidFill>
                <a:cs typeface="Arial"/>
              </a:rPr>
              <a:t>I'd rather see so I don't cut my hand off, and get stone in my eye. That happens every day. I deem it safer at the time.</a:t>
            </a:r>
          </a:p>
          <a:p>
            <a:r>
              <a:rPr lang="en-AU" sz="1800" b="1" dirty="0">
                <a:solidFill>
                  <a:srgbClr val="4E5447"/>
                </a:solidFill>
                <a:cs typeface="Arial"/>
              </a:rPr>
              <a:t>I know the silly things I do are silly, but it's easier to do it this way, for me</a:t>
            </a:r>
            <a:r>
              <a:rPr lang="en-AU" sz="1800" b="1" dirty="0" smtClean="0">
                <a:solidFill>
                  <a:srgbClr val="4E5447"/>
                </a:solidFill>
                <a:cs typeface="Arial"/>
              </a:rPr>
              <a:t>.’</a:t>
            </a:r>
            <a:endParaRPr lang="en-AU" sz="1800" b="1" dirty="0">
              <a:solidFill>
                <a:srgbClr val="4E5447"/>
              </a:solidFill>
              <a:cs typeface="Arial"/>
            </a:endParaRPr>
          </a:p>
          <a:p>
            <a:r>
              <a:rPr lang="en-AU" sz="1400" dirty="0">
                <a:solidFill>
                  <a:srgbClr val="4E5447"/>
                </a:solidFill>
                <a:cs typeface="Arial"/>
              </a:rPr>
              <a:t>- D3 The Carpenter</a:t>
            </a:r>
          </a:p>
        </p:txBody>
      </p:sp>
      <p:pic>
        <p:nvPicPr>
          <p:cNvPr id="4" name="Picture 4" descr="A picture containing table, ground, sitting&#10;&#10;Description generated with high confidence">
            <a:extLst>
              <a:ext uri="{FF2B5EF4-FFF2-40B4-BE49-F238E27FC236}">
                <a16:creationId xmlns:a16="http://schemas.microsoft.com/office/drawing/2014/main" id="{B8AA318C-5D83-4498-808C-3BD1FD39E81D}"/>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b="-177"/>
          <a:stretch/>
        </p:blipFill>
        <p:spPr>
          <a:xfrm rot="10800000">
            <a:off x="4325758" y="0"/>
            <a:ext cx="6366679" cy="7561278"/>
          </a:xfrm>
          <a:prstGeom prst="rect">
            <a:avLst/>
          </a:prstGeom>
        </p:spPr>
      </p:pic>
    </p:spTree>
    <p:extLst>
      <p:ext uri="{BB962C8B-B14F-4D97-AF65-F5344CB8AC3E}">
        <p14:creationId xmlns:p14="http://schemas.microsoft.com/office/powerpoint/2010/main" val="2315155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84AEF9-7D74-4B71-B907-26D7014E7D5B}"/>
              </a:ext>
            </a:extLst>
          </p:cNvPr>
          <p:cNvSpPr>
            <a:spLocks noGrp="1"/>
          </p:cNvSpPr>
          <p:nvPr>
            <p:ph type="title"/>
          </p:nvPr>
        </p:nvSpPr>
        <p:spPr>
          <a:xfrm>
            <a:off x="898525" y="976084"/>
            <a:ext cx="676275" cy="587448"/>
          </a:xfrm>
        </p:spPr>
        <p:txBody>
          <a:bodyPr/>
          <a:lstStyle/>
          <a:p>
            <a:r>
              <a:rPr lang="en-AU" dirty="0"/>
              <a:t>06</a:t>
            </a:r>
          </a:p>
        </p:txBody>
      </p:sp>
      <p:sp>
        <p:nvSpPr>
          <p:cNvPr id="7" name="Text Placeholder 6">
            <a:extLst>
              <a:ext uri="{FF2B5EF4-FFF2-40B4-BE49-F238E27FC236}">
                <a16:creationId xmlns:a16="http://schemas.microsoft.com/office/drawing/2014/main" id="{95EE0ECB-A788-4E5A-9751-0D9B12ACCE27}"/>
              </a:ext>
            </a:extLst>
          </p:cNvPr>
          <p:cNvSpPr>
            <a:spLocks noGrp="1"/>
          </p:cNvSpPr>
          <p:nvPr>
            <p:ph type="body" sz="quarter" idx="11"/>
          </p:nvPr>
        </p:nvSpPr>
        <p:spPr/>
        <p:txBody>
          <a:bodyPr/>
          <a:lstStyle/>
          <a:p>
            <a:r>
              <a:rPr lang="en-AU" dirty="0"/>
              <a:t>There's little practical guidance and influence in weighing up competing risks</a:t>
            </a:r>
          </a:p>
        </p:txBody>
      </p:sp>
      <p:sp>
        <p:nvSpPr>
          <p:cNvPr id="8" name="Text Placeholder 7">
            <a:extLst>
              <a:ext uri="{FF2B5EF4-FFF2-40B4-BE49-F238E27FC236}">
                <a16:creationId xmlns:a16="http://schemas.microsoft.com/office/drawing/2014/main" id="{3677CBDE-21CA-4AA2-B582-FAE5A14CB4F8}"/>
              </a:ext>
            </a:extLst>
          </p:cNvPr>
          <p:cNvSpPr>
            <a:spLocks noGrp="1"/>
          </p:cNvSpPr>
          <p:nvPr>
            <p:ph type="body" sz="quarter" idx="12"/>
          </p:nvPr>
        </p:nvSpPr>
        <p:spPr>
          <a:xfrm>
            <a:off x="7598229" y="1309942"/>
            <a:ext cx="2527300" cy="788421"/>
          </a:xfrm>
        </p:spPr>
        <p:txBody>
          <a:bodyPr vert="horz" wrap="square" lIns="0" tIns="0" rIns="0" bIns="0" rtlCol="0" anchor="t">
            <a:spAutoFit/>
          </a:bodyPr>
          <a:lstStyle/>
          <a:p>
            <a:r>
              <a:rPr lang="en-AU" dirty="0">
                <a:cs typeface="Arial"/>
              </a:rPr>
              <a:t>If you can smell it you should be wearing a mask</a:t>
            </a:r>
          </a:p>
          <a:p>
            <a:r>
              <a:rPr lang="en-AU" sz="1050" dirty="0">
                <a:cs typeface="Arial"/>
              </a:rPr>
              <a:t>- D7 The Junior</a:t>
            </a:r>
          </a:p>
        </p:txBody>
      </p:sp>
      <p:sp>
        <p:nvSpPr>
          <p:cNvPr id="9" name="Text Placeholder 8">
            <a:extLst>
              <a:ext uri="{FF2B5EF4-FFF2-40B4-BE49-F238E27FC236}">
                <a16:creationId xmlns:a16="http://schemas.microsoft.com/office/drawing/2014/main" id="{6A748ABD-C065-40C3-811E-2F3E3C6C9A20}"/>
              </a:ext>
            </a:extLst>
          </p:cNvPr>
          <p:cNvSpPr>
            <a:spLocks noGrp="1"/>
          </p:cNvSpPr>
          <p:nvPr>
            <p:ph type="body" sz="quarter" idx="13"/>
          </p:nvPr>
        </p:nvSpPr>
        <p:spPr>
          <a:xfrm>
            <a:off x="7618404" y="2380181"/>
            <a:ext cx="2527300" cy="2242730"/>
          </a:xfrm>
        </p:spPr>
        <p:txBody>
          <a:bodyPr vert="horz" wrap="square" lIns="0" tIns="0" rIns="0" bIns="0" rtlCol="0" anchor="t">
            <a:spAutoFit/>
          </a:bodyPr>
          <a:lstStyle/>
          <a:p>
            <a:r>
              <a:rPr lang="en-AU" dirty="0">
                <a:solidFill>
                  <a:srgbClr val="757F6B"/>
                </a:solidFill>
                <a:cs typeface="Arial"/>
              </a:rPr>
              <a:t>I take a common sense approach … I try to work outside, I try to minimise angle grinder work, I try to cut wet ... but with</a:t>
            </a:r>
            <a:r>
              <a:rPr lang="en-AU" dirty="0">
                <a:cs typeface="Arial"/>
              </a:rPr>
              <a:t> stone grinders you need to use them dry, it throws up a lot of dust – does it also cause silicosis?</a:t>
            </a:r>
            <a:endParaRPr lang="en-AU" i="0" dirty="0">
              <a:cs typeface="Arial"/>
            </a:endParaRPr>
          </a:p>
          <a:p>
            <a:r>
              <a:rPr lang="en-AU" sz="1050" dirty="0">
                <a:cs typeface="Arial"/>
              </a:rPr>
              <a:t>- D9 The Artisanal</a:t>
            </a:r>
          </a:p>
        </p:txBody>
      </p:sp>
      <p:sp>
        <p:nvSpPr>
          <p:cNvPr id="10" name="Text Placeholder 9">
            <a:extLst>
              <a:ext uri="{FF2B5EF4-FFF2-40B4-BE49-F238E27FC236}">
                <a16:creationId xmlns:a16="http://schemas.microsoft.com/office/drawing/2014/main" id="{0083A284-E7E6-4E01-A5DD-7614551510EA}"/>
              </a:ext>
            </a:extLst>
          </p:cNvPr>
          <p:cNvSpPr>
            <a:spLocks noGrp="1"/>
          </p:cNvSpPr>
          <p:nvPr>
            <p:ph type="body" sz="quarter" idx="14"/>
          </p:nvPr>
        </p:nvSpPr>
        <p:spPr>
          <a:xfrm>
            <a:off x="7602596" y="4799274"/>
            <a:ext cx="2527300" cy="2370970"/>
          </a:xfrm>
        </p:spPr>
        <p:txBody>
          <a:bodyPr vert="horz" wrap="square" lIns="0" tIns="0" rIns="0" bIns="0" rtlCol="0" anchor="t">
            <a:spAutoFit/>
          </a:bodyPr>
          <a:lstStyle/>
          <a:p>
            <a:r>
              <a:rPr lang="en-AU" dirty="0">
                <a:cs typeface="Arial"/>
              </a:rPr>
              <a:t>You need to have your own procedures e.g. I stand upwind, but this doesn’t work in a unit or backyard ... e.g. take your overalls off, then get in to the car … these take a long time to learn</a:t>
            </a:r>
            <a:endParaRPr lang="en-US" dirty="0">
              <a:solidFill>
                <a:schemeClr val="tx1"/>
              </a:solidFill>
              <a:cs typeface="Arial"/>
            </a:endParaRPr>
          </a:p>
          <a:p>
            <a:r>
              <a:rPr lang="en-AU" sz="1050" dirty="0">
                <a:solidFill>
                  <a:srgbClr val="757F6B"/>
                </a:solidFill>
                <a:cs typeface="Arial"/>
              </a:rPr>
              <a:t>- D1 The Ex-Mason Educator</a:t>
            </a:r>
          </a:p>
          <a:p>
            <a:endParaRPr lang="en-AU" dirty="0">
              <a:cs typeface="Arial"/>
            </a:endParaRPr>
          </a:p>
        </p:txBody>
      </p:sp>
      <p:sp>
        <p:nvSpPr>
          <p:cNvPr id="2" name="Text Placeholder 4">
            <a:extLst>
              <a:ext uri="{FF2B5EF4-FFF2-40B4-BE49-F238E27FC236}">
                <a16:creationId xmlns:a16="http://schemas.microsoft.com/office/drawing/2014/main" id="{F50E0052-311B-405B-8961-6DE167054A74}"/>
              </a:ext>
            </a:extLst>
          </p:cNvPr>
          <p:cNvSpPr>
            <a:spLocks noGrp="1"/>
          </p:cNvSpPr>
          <p:nvPr>
            <p:ph type="body" sz="quarter" idx="10"/>
          </p:nvPr>
        </p:nvSpPr>
        <p:spPr>
          <a:xfrm>
            <a:off x="1565145" y="2517667"/>
            <a:ext cx="5179751" cy="886687"/>
          </a:xfrm>
          <a:noFill/>
        </p:spPr>
        <p:txBody>
          <a:bodyPr vert="horz" lIns="0" tIns="0" rIns="0" bIns="0" rtlCol="0" anchor="t">
            <a:noAutofit/>
          </a:bodyPr>
          <a:lstStyle/>
          <a:p>
            <a:r>
              <a:rPr lang="en-AU" sz="1200" dirty="0">
                <a:cs typeface="Arial"/>
              </a:rPr>
              <a:t>There are no easy to follow, practical guidelines to help make decisions in terms of </a:t>
            </a:r>
            <a:r>
              <a:rPr lang="en-AU" sz="1200" i="1" dirty="0">
                <a:cs typeface="Arial"/>
              </a:rPr>
              <a:t>competing</a:t>
            </a:r>
            <a:r>
              <a:rPr lang="en-AU" sz="1200" dirty="0">
                <a:cs typeface="Arial"/>
              </a:rPr>
              <a:t> risks. There is a sense that the choice is not between safe and unsafe, but rather between one option being somewhat less risky than another. How those decisions compound over time is unclear.</a:t>
            </a:r>
          </a:p>
        </p:txBody>
      </p:sp>
      <p:sp>
        <p:nvSpPr>
          <p:cNvPr id="3" name="Text Placeholder 4">
            <a:extLst>
              <a:ext uri="{FF2B5EF4-FFF2-40B4-BE49-F238E27FC236}">
                <a16:creationId xmlns:a16="http://schemas.microsoft.com/office/drawing/2014/main" id="{DF6F7FED-ADD3-4ECA-A89F-F3CF2AF08FDF}"/>
              </a:ext>
            </a:extLst>
          </p:cNvPr>
          <p:cNvSpPr txBox="1">
            <a:spLocks/>
          </p:cNvSpPr>
          <p:nvPr/>
        </p:nvSpPr>
        <p:spPr>
          <a:xfrm>
            <a:off x="2396255" y="3860684"/>
            <a:ext cx="1157684" cy="396111"/>
          </a:xfrm>
          <a:prstGeom prst="rect">
            <a:avLst/>
          </a:prstGeom>
          <a:noFill/>
        </p:spPr>
        <p:txBody>
          <a:bodyPr vert="horz" lIns="0" tIns="0" rIns="0" bIns="0" rtlCol="0" anchor="t">
            <a:noAutofit/>
          </a:bodyPr>
          <a:lstStyle>
            <a:lvl1pPr marL="0" indent="0" algn="l" defTabSz="1043056" rtl="0" eaLnBrk="1" latinLnBrk="0" hangingPunct="1">
              <a:lnSpc>
                <a:spcPct val="110000"/>
              </a:lnSpc>
              <a:spcBef>
                <a:spcPts val="1000"/>
              </a:spcBef>
              <a:buFont typeface="Arial" pitchFamily="34" charset="0"/>
              <a:buNone/>
              <a:defRPr sz="1000" kern="1200">
                <a:solidFill>
                  <a:schemeClr val="tx1"/>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AU" sz="1200" b="1" dirty="0">
                <a:cs typeface="Arial"/>
              </a:rPr>
              <a:t>Key insights</a:t>
            </a:r>
            <a:endParaRPr lang="en-US" sz="1200" b="1" dirty="0"/>
          </a:p>
        </p:txBody>
      </p:sp>
      <p:sp>
        <p:nvSpPr>
          <p:cNvPr id="4" name="Text Placeholder 4">
            <a:extLst>
              <a:ext uri="{FF2B5EF4-FFF2-40B4-BE49-F238E27FC236}">
                <a16:creationId xmlns:a16="http://schemas.microsoft.com/office/drawing/2014/main" id="{3114E60D-E5A2-43BD-A707-6DC0C871380E}"/>
              </a:ext>
            </a:extLst>
          </p:cNvPr>
          <p:cNvSpPr txBox="1">
            <a:spLocks/>
          </p:cNvSpPr>
          <p:nvPr/>
        </p:nvSpPr>
        <p:spPr>
          <a:xfrm>
            <a:off x="1565145" y="4358490"/>
            <a:ext cx="2628000" cy="1857172"/>
          </a:xfrm>
          <a:prstGeom prst="rect">
            <a:avLst/>
          </a:prstGeom>
          <a:noFill/>
        </p:spPr>
        <p:txBody>
          <a:bodyPr vert="horz" lIns="0" tIns="0" rIns="0" bIns="0" rtlCol="0" anchor="t">
            <a:noAutofit/>
          </a:bodyPr>
          <a:lstStyle>
            <a:lvl1pPr marL="0" indent="0" algn="l" defTabSz="1043056" rtl="0" eaLnBrk="1" latinLnBrk="0" hangingPunct="1">
              <a:lnSpc>
                <a:spcPct val="110000"/>
              </a:lnSpc>
              <a:spcBef>
                <a:spcPts val="1000"/>
              </a:spcBef>
              <a:buFont typeface="Arial" pitchFamily="34" charset="0"/>
              <a:buNone/>
              <a:defRPr sz="1000" kern="1200">
                <a:solidFill>
                  <a:schemeClr val="tx1"/>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171450" indent="-171450">
              <a:buChar char="•"/>
            </a:pPr>
            <a:r>
              <a:rPr lang="en-AU" dirty="0">
                <a:cs typeface="Arial"/>
              </a:rPr>
              <a:t>There are no useful mental models of how efficiency and safety can go hand in hand. Instead they are often seen as incompatible parts of a zero-sum framework, with one going at the expense of the other.</a:t>
            </a:r>
            <a:endParaRPr lang="en-US" dirty="0"/>
          </a:p>
          <a:p>
            <a:pPr marL="171450" indent="-171450">
              <a:buChar char="•"/>
            </a:pPr>
            <a:r>
              <a:rPr lang="en-AU" dirty="0">
                <a:cs typeface="Arial"/>
              </a:rPr>
              <a:t>Decisions are often not about eliminating hazards or managing risks in absolute terms, but more about which is the most acute, visible risk within a given context.</a:t>
            </a:r>
          </a:p>
          <a:p>
            <a:pPr marL="171450" indent="-171450">
              <a:buFont typeface="Arial" pitchFamily="34" charset="0"/>
              <a:buChar char="•"/>
            </a:pPr>
            <a:r>
              <a:rPr lang="en-AU" dirty="0">
                <a:cs typeface="Arial"/>
              </a:rPr>
              <a:t>There is a lack of clear conceptualisations around ‘risk’ that can guide decision around what meaningful levels of </a:t>
            </a:r>
            <a:r>
              <a:rPr lang="en-AU" i="1" dirty="0">
                <a:cs typeface="Arial"/>
              </a:rPr>
              <a:t>acceptable </a:t>
            </a:r>
            <a:r>
              <a:rPr lang="en-AU" dirty="0">
                <a:cs typeface="Arial"/>
              </a:rPr>
              <a:t>risk are.</a:t>
            </a:r>
            <a:endParaRPr lang="en-US" dirty="0"/>
          </a:p>
          <a:p>
            <a:pPr marL="171450" indent="-171450">
              <a:buChar char="•"/>
            </a:pPr>
            <a:endParaRPr lang="en-US" dirty="0"/>
          </a:p>
          <a:p>
            <a:pPr marL="171450" indent="-171450">
              <a:buChar char="•"/>
            </a:pPr>
            <a:endParaRPr lang="en-AU" dirty="0">
              <a:cs typeface="Arial"/>
            </a:endParaRPr>
          </a:p>
          <a:p>
            <a:endParaRPr lang="en-AU" dirty="0">
              <a:cs typeface="Arial"/>
            </a:endParaRPr>
          </a:p>
        </p:txBody>
      </p:sp>
      <p:pic>
        <p:nvPicPr>
          <p:cNvPr id="15" name="Picture 9" descr="A close up of a logo&#10;&#10;Description generated with very high confidence">
            <a:extLst>
              <a:ext uri="{FF2B5EF4-FFF2-40B4-BE49-F238E27FC236}">
                <a16:creationId xmlns:a16="http://schemas.microsoft.com/office/drawing/2014/main" id="{DB11E244-F994-4031-9C76-57FAB9C2D8CC}"/>
              </a:ext>
            </a:extLst>
          </p:cNvPr>
          <p:cNvPicPr>
            <a:picLocks noChangeAspect="1"/>
          </p:cNvPicPr>
          <p:nvPr/>
        </p:nvPicPr>
        <p:blipFill>
          <a:blip r:embed="rId2"/>
          <a:stretch>
            <a:fillRect/>
          </a:stretch>
        </p:blipFill>
        <p:spPr>
          <a:xfrm>
            <a:off x="1565145" y="3668013"/>
            <a:ext cx="657679" cy="523875"/>
          </a:xfrm>
          <a:prstGeom prst="rect">
            <a:avLst/>
          </a:prstGeom>
        </p:spPr>
      </p:pic>
      <p:sp>
        <p:nvSpPr>
          <p:cNvPr id="16" name="Text Placeholder 4">
            <a:extLst>
              <a:ext uri="{FF2B5EF4-FFF2-40B4-BE49-F238E27FC236}">
                <a16:creationId xmlns:a16="http://schemas.microsoft.com/office/drawing/2014/main" id="{4849733E-9284-4203-8881-8F82EA5DCADC}"/>
              </a:ext>
            </a:extLst>
          </p:cNvPr>
          <p:cNvSpPr txBox="1">
            <a:spLocks/>
          </p:cNvSpPr>
          <p:nvPr/>
        </p:nvSpPr>
        <p:spPr>
          <a:xfrm>
            <a:off x="4414780" y="4358491"/>
            <a:ext cx="2628000" cy="1857172"/>
          </a:xfrm>
          <a:prstGeom prst="rect">
            <a:avLst/>
          </a:prstGeom>
          <a:noFill/>
        </p:spPr>
        <p:txBody>
          <a:bodyPr vert="horz" lIns="0" tIns="0" rIns="0" bIns="0" rtlCol="0" anchor="t">
            <a:noAutofit/>
          </a:bodyPr>
          <a:lstStyle>
            <a:lvl1pPr marL="0" indent="0" algn="l" defTabSz="1043056" rtl="0" eaLnBrk="1" latinLnBrk="0" hangingPunct="1">
              <a:lnSpc>
                <a:spcPct val="110000"/>
              </a:lnSpc>
              <a:spcBef>
                <a:spcPts val="1000"/>
              </a:spcBef>
              <a:buFont typeface="Arial" pitchFamily="34" charset="0"/>
              <a:buNone/>
              <a:defRPr sz="1000" kern="1200">
                <a:solidFill>
                  <a:schemeClr val="tx1"/>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171450" indent="-171450">
              <a:buChar char="•"/>
            </a:pPr>
            <a:r>
              <a:rPr lang="en-AU" dirty="0">
                <a:cs typeface="Arial"/>
              </a:rPr>
              <a:t>The housing construction industry usually involves different individuals and teams working on the same sites. Formulating and maintaining clear safety objectives in such a fluid environment is complex, and often </a:t>
            </a:r>
            <a:r>
              <a:rPr lang="en-AU" dirty="0" smtClean="0">
                <a:cs typeface="Arial"/>
              </a:rPr>
              <a:t>‘too hard’.</a:t>
            </a:r>
            <a:endParaRPr lang="en-AU" dirty="0">
              <a:cs typeface="Arial"/>
            </a:endParaRPr>
          </a:p>
          <a:p>
            <a:pPr marL="171450" indent="-171450">
              <a:buChar char="•"/>
            </a:pPr>
            <a:r>
              <a:rPr lang="en-AU" dirty="0"/>
              <a:t>There is no ‘visible’ information available to the industry about the expectations of managing the risks of exposure from regulators and there is a perception that there is no information about how to protect workers from exposure to workplace dust.</a:t>
            </a:r>
            <a:endParaRPr lang="en-AU" dirty="0">
              <a:cs typeface="Arial"/>
            </a:endParaRPr>
          </a:p>
          <a:p>
            <a:pPr marL="171450" indent="-171450">
              <a:buChar char="•"/>
            </a:pPr>
            <a:endParaRPr lang="en-AU" dirty="0">
              <a:cs typeface="Arial"/>
            </a:endParaRPr>
          </a:p>
        </p:txBody>
      </p:sp>
      <p:pic>
        <p:nvPicPr>
          <p:cNvPr id="12" name="Picture 4" descr="A picture containing table, ground, sitting&#10;&#10;Description generated with high confidence">
            <a:extLst>
              <a:ext uri="{FF2B5EF4-FFF2-40B4-BE49-F238E27FC236}">
                <a16:creationId xmlns:a16="http://schemas.microsoft.com/office/drawing/2014/main" id="{EABD935D-22C9-498E-B669-F969B09576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77"/>
          <a:stretch/>
        </p:blipFill>
        <p:spPr>
          <a:xfrm rot="10800000">
            <a:off x="-1" y="0"/>
            <a:ext cx="720667" cy="7561278"/>
          </a:xfrm>
          <a:prstGeom prst="rect">
            <a:avLst/>
          </a:prstGeom>
        </p:spPr>
      </p:pic>
      <p:sp>
        <p:nvSpPr>
          <p:cNvPr id="13" name="Text Placeholder 2">
            <a:extLst>
              <a:ext uri="{FF2B5EF4-FFF2-40B4-BE49-F238E27FC236}">
                <a16:creationId xmlns:a16="http://schemas.microsoft.com/office/drawing/2014/main" id="{B881380D-43CA-4523-A99E-0CD0B32CBE9D}"/>
              </a:ext>
            </a:extLst>
          </p:cNvPr>
          <p:cNvSpPr txBox="1">
            <a:spLocks/>
          </p:cNvSpPr>
          <p:nvPr/>
        </p:nvSpPr>
        <p:spPr>
          <a:xfrm>
            <a:off x="7202130" y="977517"/>
            <a:ext cx="682625" cy="1062037"/>
          </a:xfrm>
          <a:prstGeom prst="rect">
            <a:avLst/>
          </a:prstGeom>
        </p:spPr>
        <p:txBody>
          <a:bodyPr vert="horz" lIns="0" tIns="0" rIns="0" bIns="0" rtlCol="0">
            <a:noAutofit/>
          </a:bodyPr>
          <a:lstStyle>
            <a:lvl1pPr marL="0" indent="0" algn="l" defTabSz="1043056" rtl="0" eaLnBrk="1" latinLnBrk="0" hangingPunct="1">
              <a:lnSpc>
                <a:spcPct val="110000"/>
              </a:lnSpc>
              <a:spcBef>
                <a:spcPts val="1000"/>
              </a:spcBef>
              <a:buFont typeface="Arial" pitchFamily="34" charset="0"/>
              <a:buNone/>
              <a:defRPr sz="8800" kern="1200">
                <a:solidFill>
                  <a:schemeClr val="accent5">
                    <a:lumMod val="60000"/>
                    <a:lumOff val="40000"/>
                  </a:schemeClr>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US" dirty="0">
                <a:solidFill>
                  <a:schemeClr val="tx2">
                    <a:lumMod val="40000"/>
                    <a:lumOff val="60000"/>
                  </a:schemeClr>
                </a:solidFill>
              </a:rPr>
              <a:t>“ </a:t>
            </a:r>
          </a:p>
        </p:txBody>
      </p:sp>
      <p:sp>
        <p:nvSpPr>
          <p:cNvPr id="14" name="Text Placeholder 2">
            <a:extLst>
              <a:ext uri="{FF2B5EF4-FFF2-40B4-BE49-F238E27FC236}">
                <a16:creationId xmlns:a16="http://schemas.microsoft.com/office/drawing/2014/main" id="{E39B67E6-A4D8-42C8-8554-986177CA6EFD}"/>
              </a:ext>
            </a:extLst>
          </p:cNvPr>
          <p:cNvSpPr txBox="1">
            <a:spLocks/>
          </p:cNvSpPr>
          <p:nvPr/>
        </p:nvSpPr>
        <p:spPr>
          <a:xfrm>
            <a:off x="7202130" y="2069037"/>
            <a:ext cx="682625" cy="1062037"/>
          </a:xfrm>
          <a:prstGeom prst="rect">
            <a:avLst/>
          </a:prstGeom>
        </p:spPr>
        <p:txBody>
          <a:bodyPr vert="horz" lIns="0" tIns="0" rIns="0" bIns="0" rtlCol="0">
            <a:noAutofit/>
          </a:bodyPr>
          <a:lstStyle>
            <a:lvl1pPr marL="0" indent="0" algn="l" defTabSz="1043056" rtl="0" eaLnBrk="1" latinLnBrk="0" hangingPunct="1">
              <a:lnSpc>
                <a:spcPct val="110000"/>
              </a:lnSpc>
              <a:spcBef>
                <a:spcPts val="1000"/>
              </a:spcBef>
              <a:buFont typeface="Arial" pitchFamily="34" charset="0"/>
              <a:buNone/>
              <a:defRPr sz="8800" kern="1200">
                <a:solidFill>
                  <a:schemeClr val="accent5">
                    <a:lumMod val="60000"/>
                    <a:lumOff val="40000"/>
                  </a:schemeClr>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US" dirty="0">
                <a:solidFill>
                  <a:schemeClr val="tx2">
                    <a:lumMod val="40000"/>
                    <a:lumOff val="60000"/>
                  </a:schemeClr>
                </a:solidFill>
              </a:rPr>
              <a:t>“ </a:t>
            </a:r>
          </a:p>
        </p:txBody>
      </p:sp>
      <p:sp>
        <p:nvSpPr>
          <p:cNvPr id="17" name="Text Placeholder 2">
            <a:extLst>
              <a:ext uri="{FF2B5EF4-FFF2-40B4-BE49-F238E27FC236}">
                <a16:creationId xmlns:a16="http://schemas.microsoft.com/office/drawing/2014/main" id="{61EAF4A3-6B03-4F0D-BDC6-77B20A9867B3}"/>
              </a:ext>
            </a:extLst>
          </p:cNvPr>
          <p:cNvSpPr txBox="1">
            <a:spLocks/>
          </p:cNvSpPr>
          <p:nvPr/>
        </p:nvSpPr>
        <p:spPr>
          <a:xfrm>
            <a:off x="7202130" y="4489119"/>
            <a:ext cx="682625" cy="1062037"/>
          </a:xfrm>
          <a:prstGeom prst="rect">
            <a:avLst/>
          </a:prstGeom>
        </p:spPr>
        <p:txBody>
          <a:bodyPr vert="horz" lIns="0" tIns="0" rIns="0" bIns="0" rtlCol="0">
            <a:noAutofit/>
          </a:bodyPr>
          <a:lstStyle>
            <a:lvl1pPr marL="0" indent="0" algn="l" defTabSz="1043056" rtl="0" eaLnBrk="1" latinLnBrk="0" hangingPunct="1">
              <a:lnSpc>
                <a:spcPct val="110000"/>
              </a:lnSpc>
              <a:spcBef>
                <a:spcPts val="1000"/>
              </a:spcBef>
              <a:buFont typeface="Arial" pitchFamily="34" charset="0"/>
              <a:buNone/>
              <a:defRPr sz="8800" kern="1200">
                <a:solidFill>
                  <a:schemeClr val="accent5">
                    <a:lumMod val="60000"/>
                    <a:lumOff val="40000"/>
                  </a:schemeClr>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US" dirty="0">
                <a:solidFill>
                  <a:schemeClr val="tx2">
                    <a:lumMod val="40000"/>
                    <a:lumOff val="60000"/>
                  </a:schemeClr>
                </a:solidFill>
              </a:rPr>
              <a:t>“ </a:t>
            </a:r>
          </a:p>
        </p:txBody>
      </p:sp>
    </p:spTree>
    <p:extLst>
      <p:ext uri="{BB962C8B-B14F-4D97-AF65-F5344CB8AC3E}">
        <p14:creationId xmlns:p14="http://schemas.microsoft.com/office/powerpoint/2010/main" val="2606978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FCD264-4F3A-47CD-B0AD-498BCCB750EC}"/>
              </a:ext>
            </a:extLst>
          </p:cNvPr>
          <p:cNvSpPr>
            <a:spLocks noGrp="1"/>
          </p:cNvSpPr>
          <p:nvPr>
            <p:ph sz="quarter" idx="11"/>
          </p:nvPr>
        </p:nvSpPr>
        <p:spPr/>
        <p:txBody>
          <a:bodyPr vert="horz" lIns="0" tIns="0" rIns="0" bIns="0" rtlCol="0" anchor="t">
            <a:noAutofit/>
          </a:bodyPr>
          <a:lstStyle/>
          <a:p>
            <a:r>
              <a:rPr lang="en-US" sz="1800" b="1" dirty="0" smtClean="0">
                <a:cs typeface="Arial"/>
              </a:rPr>
              <a:t>‘The </a:t>
            </a:r>
            <a:r>
              <a:rPr lang="en-US" sz="1800" b="1" dirty="0">
                <a:cs typeface="Arial"/>
              </a:rPr>
              <a:t>only inspector I saw was from </a:t>
            </a:r>
            <a:r>
              <a:rPr lang="en-US" sz="1800" b="1" dirty="0" err="1">
                <a:cs typeface="Arial"/>
              </a:rPr>
              <a:t>WorkCover</a:t>
            </a:r>
            <a:r>
              <a:rPr lang="en-US" sz="1800" b="1" dirty="0">
                <a:cs typeface="Arial"/>
              </a:rPr>
              <a:t>, he came out and asked about my dust mask and how often the filters are changed.</a:t>
            </a:r>
          </a:p>
          <a:p>
            <a:r>
              <a:rPr lang="en-US" sz="1800" b="1" dirty="0">
                <a:cs typeface="Arial"/>
              </a:rPr>
              <a:t>I was </a:t>
            </a:r>
            <a:r>
              <a:rPr lang="en-US" sz="1800" b="1" dirty="0" smtClean="0">
                <a:cs typeface="Arial"/>
              </a:rPr>
              <a:t>[once] working </a:t>
            </a:r>
            <a:r>
              <a:rPr lang="en-US" sz="1800" b="1" dirty="0">
                <a:cs typeface="Arial"/>
              </a:rPr>
              <a:t>for someone who only changed it every 6 months, it’s meant to be every 3 months, so I lied to cover for him</a:t>
            </a:r>
            <a:r>
              <a:rPr lang="en-US" sz="1800" b="1" dirty="0" smtClean="0">
                <a:cs typeface="Arial"/>
              </a:rPr>
              <a:t>.’</a:t>
            </a:r>
            <a:endParaRPr lang="en-US" sz="1800" b="1" dirty="0">
              <a:cs typeface="Arial"/>
            </a:endParaRPr>
          </a:p>
          <a:p>
            <a:r>
              <a:rPr lang="en-US" sz="1400" dirty="0">
                <a:cs typeface="Arial"/>
              </a:rPr>
              <a:t>- D5 The Master Mason Business Owner</a:t>
            </a:r>
          </a:p>
        </p:txBody>
      </p:sp>
      <p:pic>
        <p:nvPicPr>
          <p:cNvPr id="7" name="Picture 7" descr="A picture containing floor, table, ground, sitting&#10;&#10;Description generated with high confidence">
            <a:extLst>
              <a:ext uri="{FF2B5EF4-FFF2-40B4-BE49-F238E27FC236}">
                <a16:creationId xmlns:a16="http://schemas.microsoft.com/office/drawing/2014/main" id="{452EB57C-C1C1-44F5-BDB3-D290F7F5D03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rot="10800000">
            <a:off x="4330700" y="0"/>
            <a:ext cx="6362700" cy="7561263"/>
          </a:xfrm>
          <a:prstGeom prst="rect">
            <a:avLst/>
          </a:prstGeom>
        </p:spPr>
      </p:pic>
    </p:spTree>
    <p:extLst>
      <p:ext uri="{BB962C8B-B14F-4D97-AF65-F5344CB8AC3E}">
        <p14:creationId xmlns:p14="http://schemas.microsoft.com/office/powerpoint/2010/main" val="4052812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84AEF9-7D74-4B71-B907-26D7014E7D5B}"/>
              </a:ext>
            </a:extLst>
          </p:cNvPr>
          <p:cNvSpPr>
            <a:spLocks noGrp="1"/>
          </p:cNvSpPr>
          <p:nvPr>
            <p:ph type="title"/>
          </p:nvPr>
        </p:nvSpPr>
        <p:spPr>
          <a:xfrm>
            <a:off x="898525" y="977711"/>
            <a:ext cx="676275" cy="587448"/>
          </a:xfrm>
        </p:spPr>
        <p:txBody>
          <a:bodyPr/>
          <a:lstStyle/>
          <a:p>
            <a:r>
              <a:rPr lang="en-AU" dirty="0"/>
              <a:t>07</a:t>
            </a:r>
          </a:p>
        </p:txBody>
      </p:sp>
      <p:sp>
        <p:nvSpPr>
          <p:cNvPr id="7" name="Text Placeholder 6">
            <a:extLst>
              <a:ext uri="{FF2B5EF4-FFF2-40B4-BE49-F238E27FC236}">
                <a16:creationId xmlns:a16="http://schemas.microsoft.com/office/drawing/2014/main" id="{95EE0ECB-A788-4E5A-9751-0D9B12ACCE27}"/>
              </a:ext>
            </a:extLst>
          </p:cNvPr>
          <p:cNvSpPr>
            <a:spLocks noGrp="1"/>
          </p:cNvSpPr>
          <p:nvPr>
            <p:ph type="body" sz="quarter" idx="11"/>
          </p:nvPr>
        </p:nvSpPr>
        <p:spPr>
          <a:xfrm>
            <a:off x="1564128" y="898452"/>
            <a:ext cx="5273161" cy="1921652"/>
          </a:xfrm>
        </p:spPr>
        <p:txBody>
          <a:bodyPr/>
          <a:lstStyle/>
          <a:p>
            <a:r>
              <a:rPr lang="en-AU" dirty="0">
                <a:cs typeface="Arial"/>
              </a:rPr>
              <a:t>It can be costly and difficult</a:t>
            </a:r>
            <a:r>
              <a:rPr lang="en-AU" dirty="0">
                <a:solidFill>
                  <a:srgbClr val="B0BA36"/>
                </a:solidFill>
                <a:cs typeface="Arial"/>
              </a:rPr>
              <a:t> to engage with the broader safety, support and regulatory system</a:t>
            </a:r>
            <a:endParaRPr lang="en-US" dirty="0">
              <a:cs typeface="Arial"/>
            </a:endParaRPr>
          </a:p>
        </p:txBody>
      </p:sp>
      <p:sp>
        <p:nvSpPr>
          <p:cNvPr id="9" name="Text Placeholder 8">
            <a:extLst>
              <a:ext uri="{FF2B5EF4-FFF2-40B4-BE49-F238E27FC236}">
                <a16:creationId xmlns:a16="http://schemas.microsoft.com/office/drawing/2014/main" id="{6A748ABD-C065-40C3-811E-2F3E3C6C9A20}"/>
              </a:ext>
            </a:extLst>
          </p:cNvPr>
          <p:cNvSpPr>
            <a:spLocks noGrp="1"/>
          </p:cNvSpPr>
          <p:nvPr>
            <p:ph type="body" sz="quarter" idx="13"/>
          </p:nvPr>
        </p:nvSpPr>
        <p:spPr>
          <a:xfrm>
            <a:off x="7598230" y="3130543"/>
            <a:ext cx="2693356" cy="1240148"/>
          </a:xfrm>
        </p:spPr>
        <p:txBody>
          <a:bodyPr vert="horz" wrap="square" lIns="0" tIns="0" rIns="0" bIns="0" rtlCol="0" anchor="t">
            <a:spAutoFit/>
          </a:bodyPr>
          <a:lstStyle/>
          <a:p>
            <a:r>
              <a:rPr lang="en-AU" dirty="0"/>
              <a:t>It’s become a big impost on the business, aspirational Australians are scared … it’s destroying </a:t>
            </a:r>
            <a:r>
              <a:rPr lang="en-AU" dirty="0" smtClean="0"/>
              <a:t>opportunities</a:t>
            </a:r>
            <a:endParaRPr lang="en-US" dirty="0">
              <a:cs typeface="Arial"/>
            </a:endParaRPr>
          </a:p>
          <a:p>
            <a:r>
              <a:rPr lang="en-AU" sz="1050" dirty="0" smtClean="0">
                <a:cs typeface="Arial"/>
              </a:rPr>
              <a:t>- </a:t>
            </a:r>
            <a:r>
              <a:rPr lang="en-AU" sz="1050" dirty="0">
                <a:cs typeface="Arial"/>
              </a:rPr>
              <a:t>D8 The Old Guard</a:t>
            </a:r>
          </a:p>
        </p:txBody>
      </p:sp>
      <p:sp>
        <p:nvSpPr>
          <p:cNvPr id="10" name="Text Placeholder 9">
            <a:extLst>
              <a:ext uri="{FF2B5EF4-FFF2-40B4-BE49-F238E27FC236}">
                <a16:creationId xmlns:a16="http://schemas.microsoft.com/office/drawing/2014/main" id="{0083A284-E7E6-4E01-A5DD-7614551510EA}"/>
              </a:ext>
            </a:extLst>
          </p:cNvPr>
          <p:cNvSpPr>
            <a:spLocks noGrp="1"/>
          </p:cNvSpPr>
          <p:nvPr>
            <p:ph type="body" sz="quarter" idx="14"/>
          </p:nvPr>
        </p:nvSpPr>
        <p:spPr>
          <a:xfrm>
            <a:off x="7598230" y="4728328"/>
            <a:ext cx="2693356" cy="1619161"/>
          </a:xfrm>
        </p:spPr>
        <p:txBody>
          <a:bodyPr vert="horz" wrap="square" lIns="0" tIns="0" rIns="0" bIns="0" rtlCol="0" anchor="t">
            <a:spAutoFit/>
          </a:bodyPr>
          <a:lstStyle/>
          <a:p>
            <a:r>
              <a:rPr lang="en-AU" dirty="0">
                <a:cs typeface="Arial"/>
              </a:rPr>
              <a:t>Unless you're in a big company there's not going to be a union presence, not in the stone </a:t>
            </a:r>
            <a:r>
              <a:rPr lang="en-AU" dirty="0" smtClean="0">
                <a:cs typeface="Arial"/>
              </a:rPr>
              <a:t>industry</a:t>
            </a:r>
            <a:endParaRPr lang="en-AU" dirty="0">
              <a:cs typeface="Arial"/>
            </a:endParaRPr>
          </a:p>
          <a:p>
            <a:r>
              <a:rPr lang="en-AU" sz="1050" dirty="0">
                <a:cs typeface="Arial"/>
              </a:rPr>
              <a:t>- D5 The Master Mason Business Owner</a:t>
            </a:r>
          </a:p>
          <a:p>
            <a:endParaRPr lang="en-AU" dirty="0">
              <a:cs typeface="Arial"/>
            </a:endParaRPr>
          </a:p>
        </p:txBody>
      </p:sp>
      <p:sp>
        <p:nvSpPr>
          <p:cNvPr id="2" name="Text Placeholder 4">
            <a:extLst>
              <a:ext uri="{FF2B5EF4-FFF2-40B4-BE49-F238E27FC236}">
                <a16:creationId xmlns:a16="http://schemas.microsoft.com/office/drawing/2014/main" id="{5F7F7A84-F273-4545-AE37-156685641BA9}"/>
              </a:ext>
            </a:extLst>
          </p:cNvPr>
          <p:cNvSpPr>
            <a:spLocks noGrp="1"/>
          </p:cNvSpPr>
          <p:nvPr>
            <p:ph type="body" sz="quarter" idx="10"/>
          </p:nvPr>
        </p:nvSpPr>
        <p:spPr>
          <a:xfrm>
            <a:off x="1564128" y="3039772"/>
            <a:ext cx="5402419" cy="1131974"/>
          </a:xfrm>
          <a:noFill/>
        </p:spPr>
        <p:txBody>
          <a:bodyPr vert="horz" lIns="0" tIns="0" rIns="0" bIns="0" rtlCol="0" anchor="t">
            <a:noAutofit/>
          </a:bodyPr>
          <a:lstStyle/>
          <a:p>
            <a:r>
              <a:rPr lang="en-AU" sz="1200" dirty="0">
                <a:cs typeface="Arial"/>
              </a:rPr>
              <a:t>There appears to be a reluctance to make insurance claims or statements around safety, out of fear of the burden it could bring to small companies that are often already struggling with a lack of resources. As part of a vicious circle, that same perceived burden leads to a reluctance to hire additional staff.</a:t>
            </a:r>
          </a:p>
        </p:txBody>
      </p:sp>
      <p:sp>
        <p:nvSpPr>
          <p:cNvPr id="3" name="Text Placeholder 4">
            <a:extLst>
              <a:ext uri="{FF2B5EF4-FFF2-40B4-BE49-F238E27FC236}">
                <a16:creationId xmlns:a16="http://schemas.microsoft.com/office/drawing/2014/main" id="{70407DFD-4208-48A8-87E4-B93D6291886B}"/>
              </a:ext>
            </a:extLst>
          </p:cNvPr>
          <p:cNvSpPr txBox="1">
            <a:spLocks/>
          </p:cNvSpPr>
          <p:nvPr/>
        </p:nvSpPr>
        <p:spPr>
          <a:xfrm>
            <a:off x="2405910" y="4271424"/>
            <a:ext cx="1157684" cy="396111"/>
          </a:xfrm>
          <a:prstGeom prst="rect">
            <a:avLst/>
          </a:prstGeom>
          <a:noFill/>
        </p:spPr>
        <p:txBody>
          <a:bodyPr vert="horz" lIns="0" tIns="0" rIns="0" bIns="0" rtlCol="0" anchor="t">
            <a:noAutofit/>
          </a:bodyPr>
          <a:lstStyle>
            <a:lvl1pPr marL="0" indent="0" algn="l" defTabSz="1043056" rtl="0" eaLnBrk="1" latinLnBrk="0" hangingPunct="1">
              <a:lnSpc>
                <a:spcPct val="110000"/>
              </a:lnSpc>
              <a:spcBef>
                <a:spcPts val="1000"/>
              </a:spcBef>
              <a:buFont typeface="Arial" pitchFamily="34" charset="0"/>
              <a:buNone/>
              <a:defRPr sz="1000" kern="1200">
                <a:solidFill>
                  <a:schemeClr val="tx1"/>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AU" sz="1200" b="1" dirty="0">
                <a:cs typeface="Arial"/>
              </a:rPr>
              <a:t>Key insights</a:t>
            </a:r>
            <a:endParaRPr lang="en-US" sz="1200" b="1" dirty="0"/>
          </a:p>
        </p:txBody>
      </p:sp>
      <p:sp>
        <p:nvSpPr>
          <p:cNvPr id="4" name="Text Placeholder 4">
            <a:extLst>
              <a:ext uri="{FF2B5EF4-FFF2-40B4-BE49-F238E27FC236}">
                <a16:creationId xmlns:a16="http://schemas.microsoft.com/office/drawing/2014/main" id="{8EA761C3-D0FF-44D8-BF2E-5AE5AA599822}"/>
              </a:ext>
            </a:extLst>
          </p:cNvPr>
          <p:cNvSpPr txBox="1">
            <a:spLocks/>
          </p:cNvSpPr>
          <p:nvPr/>
        </p:nvSpPr>
        <p:spPr>
          <a:xfrm>
            <a:off x="4338547" y="4775501"/>
            <a:ext cx="2628000" cy="1857172"/>
          </a:xfrm>
          <a:prstGeom prst="rect">
            <a:avLst/>
          </a:prstGeom>
          <a:noFill/>
        </p:spPr>
        <p:txBody>
          <a:bodyPr vert="horz" lIns="0" tIns="0" rIns="0" bIns="0" rtlCol="0" anchor="t">
            <a:noAutofit/>
          </a:bodyPr>
          <a:lstStyle>
            <a:lvl1pPr marL="0" indent="0" algn="l" defTabSz="1043056" rtl="0" eaLnBrk="1" latinLnBrk="0" hangingPunct="1">
              <a:lnSpc>
                <a:spcPct val="110000"/>
              </a:lnSpc>
              <a:spcBef>
                <a:spcPts val="1000"/>
              </a:spcBef>
              <a:buFont typeface="Arial" pitchFamily="34" charset="0"/>
              <a:buNone/>
              <a:defRPr sz="1000" kern="1200">
                <a:solidFill>
                  <a:schemeClr val="tx1"/>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171450" indent="-171450">
              <a:buChar char="•"/>
            </a:pPr>
            <a:r>
              <a:rPr lang="en-AU" dirty="0">
                <a:cs typeface="Arial"/>
              </a:rPr>
              <a:t>The paperwork generated by WorkCover, or dealing with tribunals, leads to an attitude of only hiring ‘trusted’ people. It reinforces stereotypes around trades from disadvantaged groups.</a:t>
            </a:r>
            <a:endParaRPr lang="en-US" dirty="0" err="1"/>
          </a:p>
          <a:p>
            <a:pPr marL="171450" indent="-171450">
              <a:buChar char="•"/>
            </a:pPr>
            <a:r>
              <a:rPr lang="en-AU" dirty="0">
                <a:cs typeface="Arial"/>
              </a:rPr>
              <a:t>Safety forms, safe work method statements and safety data sheets are insignificant artefacts in the scheme of most workers’ days. It is quicker to fill out the required forms once then re-use the same ones over and over again.</a:t>
            </a:r>
          </a:p>
          <a:p>
            <a:pPr marL="171450" indent="-171450">
              <a:buChar char="•"/>
            </a:pPr>
            <a:endParaRPr lang="en-AU" dirty="0">
              <a:cs typeface="Arial"/>
            </a:endParaRPr>
          </a:p>
          <a:p>
            <a:pPr marL="171450" indent="-171450">
              <a:buChar char="•"/>
            </a:pPr>
            <a:endParaRPr lang="en-AU" dirty="0">
              <a:cs typeface="Arial"/>
            </a:endParaRPr>
          </a:p>
        </p:txBody>
      </p:sp>
      <p:pic>
        <p:nvPicPr>
          <p:cNvPr id="15" name="Picture 9" descr="A close up of a logo&#10;&#10;Description generated with very high confidence">
            <a:extLst>
              <a:ext uri="{FF2B5EF4-FFF2-40B4-BE49-F238E27FC236}">
                <a16:creationId xmlns:a16="http://schemas.microsoft.com/office/drawing/2014/main" id="{7F139537-86CA-4D48-AAFD-59997A79D40E}"/>
              </a:ext>
            </a:extLst>
          </p:cNvPr>
          <p:cNvPicPr>
            <a:picLocks noChangeAspect="1"/>
          </p:cNvPicPr>
          <p:nvPr/>
        </p:nvPicPr>
        <p:blipFill>
          <a:blip r:embed="rId2"/>
          <a:stretch>
            <a:fillRect/>
          </a:stretch>
        </p:blipFill>
        <p:spPr>
          <a:xfrm>
            <a:off x="1574800" y="4078754"/>
            <a:ext cx="657679" cy="523875"/>
          </a:xfrm>
          <a:prstGeom prst="rect">
            <a:avLst/>
          </a:prstGeom>
        </p:spPr>
      </p:pic>
      <p:sp>
        <p:nvSpPr>
          <p:cNvPr id="12" name="Text Placeholder 7">
            <a:extLst>
              <a:ext uri="{FF2B5EF4-FFF2-40B4-BE49-F238E27FC236}">
                <a16:creationId xmlns:a16="http://schemas.microsoft.com/office/drawing/2014/main" id="{F6D0E7FA-C2D3-4F3F-A461-A411F88EAB43}"/>
              </a:ext>
            </a:extLst>
          </p:cNvPr>
          <p:cNvSpPr txBox="1">
            <a:spLocks/>
          </p:cNvSpPr>
          <p:nvPr/>
        </p:nvSpPr>
        <p:spPr>
          <a:xfrm>
            <a:off x="7611787" y="1318313"/>
            <a:ext cx="2693356" cy="1896994"/>
          </a:xfrm>
          <a:prstGeom prst="rect">
            <a:avLst/>
          </a:prstGeom>
          <a:noFill/>
        </p:spPr>
        <p:txBody>
          <a:bodyPr vert="horz" wrap="square" lIns="0" tIns="0" rIns="0" bIns="0" rtlCol="0" anchor="t">
            <a:spAutoFit/>
          </a:bodyPr>
          <a:lstStyle>
            <a:lvl1pPr marL="0" indent="0" algn="l" defTabSz="1043056" rtl="0" eaLnBrk="1" latinLnBrk="0" hangingPunct="1">
              <a:lnSpc>
                <a:spcPct val="110000"/>
              </a:lnSpc>
              <a:spcBef>
                <a:spcPts val="1000"/>
              </a:spcBef>
              <a:buFont typeface="Arial" pitchFamily="34" charset="0"/>
              <a:buNone/>
              <a:defRPr lang="en-US" sz="1400" i="1" kern="1200" dirty="0" smtClean="0">
                <a:solidFill>
                  <a:schemeClr val="accent5">
                    <a:lumMod val="75000"/>
                  </a:schemeClr>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AU" dirty="0">
                <a:cs typeface="Arial"/>
              </a:rPr>
              <a:t>We have SWMS, it's for the builder … they like to see it all signed off. It doesn’t change much between sites or jobs, last time I changed it was in 2013</a:t>
            </a:r>
            <a:r>
              <a:rPr lang="en-US" i="0" dirty="0">
                <a:cs typeface="Arial"/>
              </a:rPr>
              <a:t> </a:t>
            </a:r>
          </a:p>
          <a:p>
            <a:r>
              <a:rPr lang="en-AU" sz="1050" dirty="0">
                <a:cs typeface="Arial"/>
              </a:rPr>
              <a:t>- D2 The Landscaper</a:t>
            </a:r>
            <a:r>
              <a:rPr lang="en-US" sz="1050" i="0" dirty="0">
                <a:cs typeface="Arial"/>
              </a:rPr>
              <a:t> </a:t>
            </a:r>
          </a:p>
          <a:p>
            <a:endParaRPr lang="en-AU" dirty="0">
              <a:cs typeface="Arial"/>
            </a:endParaRPr>
          </a:p>
        </p:txBody>
      </p:sp>
      <p:sp>
        <p:nvSpPr>
          <p:cNvPr id="16" name="Text Placeholder 4">
            <a:extLst>
              <a:ext uri="{FF2B5EF4-FFF2-40B4-BE49-F238E27FC236}">
                <a16:creationId xmlns:a16="http://schemas.microsoft.com/office/drawing/2014/main" id="{1372D1EE-6233-4693-B4BE-ECA457A9FFB2}"/>
              </a:ext>
            </a:extLst>
          </p:cNvPr>
          <p:cNvSpPr txBox="1">
            <a:spLocks/>
          </p:cNvSpPr>
          <p:nvPr/>
        </p:nvSpPr>
        <p:spPr>
          <a:xfrm>
            <a:off x="1564128" y="4702307"/>
            <a:ext cx="2628000" cy="1857172"/>
          </a:xfrm>
          <a:prstGeom prst="rect">
            <a:avLst/>
          </a:prstGeom>
          <a:noFill/>
        </p:spPr>
        <p:txBody>
          <a:bodyPr vert="horz" lIns="0" tIns="0" rIns="0" bIns="0" rtlCol="0" anchor="t">
            <a:noAutofit/>
          </a:bodyPr>
          <a:lstStyle>
            <a:lvl1pPr marL="0" indent="0" algn="l" defTabSz="1043056" rtl="0" eaLnBrk="1" latinLnBrk="0" hangingPunct="1">
              <a:lnSpc>
                <a:spcPct val="110000"/>
              </a:lnSpc>
              <a:spcBef>
                <a:spcPts val="1000"/>
              </a:spcBef>
              <a:buFont typeface="Arial" pitchFamily="34" charset="0"/>
              <a:buNone/>
              <a:defRPr sz="1000" kern="1200">
                <a:solidFill>
                  <a:schemeClr val="tx1"/>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171450" indent="-171450">
              <a:buChar char="•"/>
            </a:pPr>
            <a:r>
              <a:rPr lang="en-AU" dirty="0">
                <a:cs typeface="Arial"/>
              </a:rPr>
              <a:t>The main source of safety messages and influences is incidental relationships or conversation in their own company, on site with the building manager, or with suppliers. The flow of safety norms through these interactions is crucial to shape behaviour, but is often limited to a consideration of liability.</a:t>
            </a:r>
          </a:p>
          <a:p>
            <a:pPr marL="171450" indent="-171450">
              <a:buChar char="•"/>
            </a:pPr>
            <a:r>
              <a:rPr lang="en-AU" dirty="0">
                <a:cs typeface="Arial"/>
              </a:rPr>
              <a:t>The reluctance to engage with ‘the system’, or government, was also apparent in the difficulty we experienced arranging interviews – particularly after disclosing who </a:t>
            </a:r>
            <a:r>
              <a:rPr lang="en-AU" dirty="0" smtClean="0">
                <a:cs typeface="Arial"/>
              </a:rPr>
              <a:t>was </a:t>
            </a:r>
            <a:r>
              <a:rPr lang="en-AU" dirty="0">
                <a:cs typeface="Arial"/>
              </a:rPr>
              <a:t>funding the research.</a:t>
            </a:r>
          </a:p>
        </p:txBody>
      </p:sp>
      <p:pic>
        <p:nvPicPr>
          <p:cNvPr id="14" name="Picture 7" descr="A picture containing floor, table, ground, sitting&#10;&#10;Description generated with high confidence">
            <a:extLst>
              <a:ext uri="{FF2B5EF4-FFF2-40B4-BE49-F238E27FC236}">
                <a16:creationId xmlns:a16="http://schemas.microsoft.com/office/drawing/2014/main" id="{BE2BCFA7-3EB1-4EF1-9CB2-6F0B2249F4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0" y="-4"/>
            <a:ext cx="733812" cy="7561263"/>
          </a:xfrm>
          <a:prstGeom prst="rect">
            <a:avLst/>
          </a:prstGeom>
        </p:spPr>
      </p:pic>
      <p:sp>
        <p:nvSpPr>
          <p:cNvPr id="17" name="Text Placeholder 2">
            <a:extLst>
              <a:ext uri="{FF2B5EF4-FFF2-40B4-BE49-F238E27FC236}">
                <a16:creationId xmlns:a16="http://schemas.microsoft.com/office/drawing/2014/main" id="{3C4C7626-7428-4571-867F-7A7794FB23BE}"/>
              </a:ext>
            </a:extLst>
          </p:cNvPr>
          <p:cNvSpPr txBox="1">
            <a:spLocks/>
          </p:cNvSpPr>
          <p:nvPr/>
        </p:nvSpPr>
        <p:spPr>
          <a:xfrm>
            <a:off x="7202130" y="977517"/>
            <a:ext cx="682625" cy="1062037"/>
          </a:xfrm>
          <a:prstGeom prst="rect">
            <a:avLst/>
          </a:prstGeom>
        </p:spPr>
        <p:txBody>
          <a:bodyPr vert="horz" lIns="0" tIns="0" rIns="0" bIns="0" rtlCol="0">
            <a:noAutofit/>
          </a:bodyPr>
          <a:lstStyle>
            <a:lvl1pPr marL="0" indent="0" algn="l" defTabSz="1043056" rtl="0" eaLnBrk="1" latinLnBrk="0" hangingPunct="1">
              <a:lnSpc>
                <a:spcPct val="110000"/>
              </a:lnSpc>
              <a:spcBef>
                <a:spcPts val="1000"/>
              </a:spcBef>
              <a:buFont typeface="Arial" pitchFamily="34" charset="0"/>
              <a:buNone/>
              <a:defRPr sz="8800" kern="1200">
                <a:solidFill>
                  <a:schemeClr val="accent5">
                    <a:lumMod val="60000"/>
                    <a:lumOff val="40000"/>
                  </a:schemeClr>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US" dirty="0">
                <a:solidFill>
                  <a:schemeClr val="tx2">
                    <a:lumMod val="40000"/>
                    <a:lumOff val="60000"/>
                  </a:schemeClr>
                </a:solidFill>
              </a:rPr>
              <a:t>“ </a:t>
            </a:r>
          </a:p>
        </p:txBody>
      </p:sp>
      <p:sp>
        <p:nvSpPr>
          <p:cNvPr id="18" name="Text Placeholder 2">
            <a:extLst>
              <a:ext uri="{FF2B5EF4-FFF2-40B4-BE49-F238E27FC236}">
                <a16:creationId xmlns:a16="http://schemas.microsoft.com/office/drawing/2014/main" id="{D96A72D2-3D6A-485C-B9AB-D001F25F1997}"/>
              </a:ext>
            </a:extLst>
          </p:cNvPr>
          <p:cNvSpPr txBox="1">
            <a:spLocks/>
          </p:cNvSpPr>
          <p:nvPr/>
        </p:nvSpPr>
        <p:spPr>
          <a:xfrm>
            <a:off x="7202130" y="2812304"/>
            <a:ext cx="682625" cy="1062037"/>
          </a:xfrm>
          <a:prstGeom prst="rect">
            <a:avLst/>
          </a:prstGeom>
        </p:spPr>
        <p:txBody>
          <a:bodyPr vert="horz" lIns="0" tIns="0" rIns="0" bIns="0" rtlCol="0">
            <a:noAutofit/>
          </a:bodyPr>
          <a:lstStyle>
            <a:lvl1pPr marL="0" indent="0" algn="l" defTabSz="1043056" rtl="0" eaLnBrk="1" latinLnBrk="0" hangingPunct="1">
              <a:lnSpc>
                <a:spcPct val="110000"/>
              </a:lnSpc>
              <a:spcBef>
                <a:spcPts val="1000"/>
              </a:spcBef>
              <a:buFont typeface="Arial" pitchFamily="34" charset="0"/>
              <a:buNone/>
              <a:defRPr sz="8800" kern="1200">
                <a:solidFill>
                  <a:schemeClr val="accent5">
                    <a:lumMod val="60000"/>
                    <a:lumOff val="40000"/>
                  </a:schemeClr>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US" dirty="0">
                <a:solidFill>
                  <a:schemeClr val="tx2">
                    <a:lumMod val="40000"/>
                    <a:lumOff val="60000"/>
                  </a:schemeClr>
                </a:solidFill>
              </a:rPr>
              <a:t>“ </a:t>
            </a:r>
          </a:p>
        </p:txBody>
      </p:sp>
      <p:sp>
        <p:nvSpPr>
          <p:cNvPr id="19" name="Text Placeholder 2">
            <a:extLst>
              <a:ext uri="{FF2B5EF4-FFF2-40B4-BE49-F238E27FC236}">
                <a16:creationId xmlns:a16="http://schemas.microsoft.com/office/drawing/2014/main" id="{B5DC6195-0BD9-4801-BF8F-C4F2C5F56004}"/>
              </a:ext>
            </a:extLst>
          </p:cNvPr>
          <p:cNvSpPr txBox="1">
            <a:spLocks/>
          </p:cNvSpPr>
          <p:nvPr/>
        </p:nvSpPr>
        <p:spPr>
          <a:xfrm>
            <a:off x="7202130" y="4384476"/>
            <a:ext cx="682625" cy="1062037"/>
          </a:xfrm>
          <a:prstGeom prst="rect">
            <a:avLst/>
          </a:prstGeom>
        </p:spPr>
        <p:txBody>
          <a:bodyPr vert="horz" lIns="0" tIns="0" rIns="0" bIns="0" rtlCol="0">
            <a:noAutofit/>
          </a:bodyPr>
          <a:lstStyle>
            <a:lvl1pPr marL="0" indent="0" algn="l" defTabSz="1043056" rtl="0" eaLnBrk="1" latinLnBrk="0" hangingPunct="1">
              <a:lnSpc>
                <a:spcPct val="110000"/>
              </a:lnSpc>
              <a:spcBef>
                <a:spcPts val="1000"/>
              </a:spcBef>
              <a:buFont typeface="Arial" pitchFamily="34" charset="0"/>
              <a:buNone/>
              <a:defRPr sz="8800" kern="1200">
                <a:solidFill>
                  <a:schemeClr val="accent5">
                    <a:lumMod val="60000"/>
                    <a:lumOff val="40000"/>
                  </a:schemeClr>
                </a:solidFill>
                <a:latin typeface="+mn-lt"/>
                <a:ea typeface="+mn-ea"/>
                <a:cs typeface="+mn-cs"/>
              </a:defRPr>
            </a:lvl1pPr>
            <a:lvl2pPr marL="144000" indent="-144000"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2pPr>
            <a:lvl3pPr marL="288000" indent="-142875" algn="l" defTabSz="1043056" rtl="0" eaLnBrk="1" latinLnBrk="0" hangingPunct="1">
              <a:lnSpc>
                <a:spcPct val="110000"/>
              </a:lnSpc>
              <a:spcBef>
                <a:spcPts val="600"/>
              </a:spcBef>
              <a:buFont typeface="Arial" pitchFamily="34" charset="0"/>
              <a:buChar char="–"/>
              <a:defRPr sz="1000" kern="1200">
                <a:solidFill>
                  <a:schemeClr val="tx1"/>
                </a:solidFill>
                <a:latin typeface="+mn-lt"/>
                <a:ea typeface="+mn-ea"/>
                <a:cs typeface="+mn-cs"/>
              </a:defRPr>
            </a:lvl3pPr>
            <a:lvl4pPr marL="144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4pPr>
            <a:lvl5pPr marL="288000" indent="0" algn="l" defTabSz="1043056" rtl="0" eaLnBrk="1" latinLnBrk="0" hangingPunct="1">
              <a:lnSpc>
                <a:spcPct val="110000"/>
              </a:lnSpc>
              <a:spcBef>
                <a:spcPts val="600"/>
              </a:spcBef>
              <a:buFont typeface="Arial" pitchFamily="34" charset="0"/>
              <a:buNone/>
              <a:defRPr sz="10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US" dirty="0">
                <a:solidFill>
                  <a:schemeClr val="tx2">
                    <a:lumMod val="40000"/>
                    <a:lumOff val="60000"/>
                  </a:schemeClr>
                </a:solidFill>
              </a:rPr>
              <a:t>“ </a:t>
            </a:r>
          </a:p>
        </p:txBody>
      </p:sp>
    </p:spTree>
    <p:extLst>
      <p:ext uri="{BB962C8B-B14F-4D97-AF65-F5344CB8AC3E}">
        <p14:creationId xmlns:p14="http://schemas.microsoft.com/office/powerpoint/2010/main" val="1543251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797179" y="1056583"/>
            <a:ext cx="1806905" cy="553998"/>
          </a:xfrm>
          <a:prstGeom prst="rect">
            <a:avLst/>
          </a:prstGeom>
        </p:spPr>
        <p:txBody>
          <a:bodyPr wrap="none">
            <a:spAutoFit/>
          </a:bodyPr>
          <a:lstStyle/>
          <a:p>
            <a:r>
              <a:rPr lang="en-AU" sz="3000" dirty="0">
                <a:solidFill>
                  <a:schemeClr val="tx2"/>
                </a:solidFill>
                <a:latin typeface="+mj-lt"/>
              </a:rPr>
              <a:t>Foreword</a:t>
            </a:r>
          </a:p>
        </p:txBody>
      </p:sp>
      <p:sp>
        <p:nvSpPr>
          <p:cNvPr id="4" name="Rectangle 3"/>
          <p:cNvSpPr/>
          <p:nvPr/>
        </p:nvSpPr>
        <p:spPr>
          <a:xfrm>
            <a:off x="797179" y="1786428"/>
            <a:ext cx="8999347" cy="3323987"/>
          </a:xfrm>
          <a:prstGeom prst="rect">
            <a:avLst/>
          </a:prstGeom>
        </p:spPr>
        <p:txBody>
          <a:bodyPr wrap="square">
            <a:spAutoFit/>
          </a:bodyPr>
          <a:lstStyle/>
          <a:p>
            <a:pPr lvl="0">
              <a:spcAft>
                <a:spcPts val="1200"/>
              </a:spcAft>
            </a:pPr>
            <a:r>
              <a:rPr lang="en-AU" sz="1200" dirty="0">
                <a:solidFill>
                  <a:srgbClr val="333333"/>
                </a:solidFill>
                <a:cs typeface="Arial"/>
              </a:rPr>
              <a:t>Safe Work Australia </a:t>
            </a:r>
            <a:r>
              <a:rPr lang="en-AU" sz="1200" dirty="0" smtClean="0">
                <a:solidFill>
                  <a:srgbClr val="333333"/>
                </a:solidFill>
                <a:cs typeface="Arial"/>
              </a:rPr>
              <a:t>engaged </a:t>
            </a:r>
            <a:r>
              <a:rPr lang="en-AU" sz="1200" dirty="0" err="1">
                <a:solidFill>
                  <a:srgbClr val="333333"/>
                </a:solidFill>
                <a:cs typeface="Arial"/>
              </a:rPr>
              <a:t>ThinkPlace</a:t>
            </a:r>
            <a:r>
              <a:rPr lang="en-AU" sz="1200" dirty="0">
                <a:solidFill>
                  <a:srgbClr val="333333"/>
                </a:solidFill>
                <a:cs typeface="Arial"/>
              </a:rPr>
              <a:t> to conduct rapid qualitative research into dust exposure from the manufacture and cutting of natural and composite stone </a:t>
            </a:r>
            <a:r>
              <a:rPr lang="en-AU" sz="1200" dirty="0" smtClean="0">
                <a:solidFill>
                  <a:srgbClr val="333333"/>
                </a:solidFill>
                <a:cs typeface="Arial"/>
              </a:rPr>
              <a:t>benchtops. The research form is an ethnographic study to gain insights into the risks </a:t>
            </a:r>
            <a:r>
              <a:rPr lang="en-AU" sz="1200" dirty="0">
                <a:solidFill>
                  <a:srgbClr val="333333"/>
                </a:solidFill>
                <a:cs typeface="Arial"/>
              </a:rPr>
              <a:t>and behavioural </a:t>
            </a:r>
            <a:r>
              <a:rPr lang="en-AU" sz="1200" dirty="0" smtClean="0">
                <a:solidFill>
                  <a:srgbClr val="333333"/>
                </a:solidFill>
                <a:cs typeface="Arial"/>
              </a:rPr>
              <a:t>factors</a:t>
            </a:r>
            <a:r>
              <a:rPr lang="en-US" sz="1200" dirty="0" smtClean="0">
                <a:solidFill>
                  <a:srgbClr val="333333"/>
                </a:solidFill>
              </a:rPr>
              <a:t> </a:t>
            </a:r>
            <a:r>
              <a:rPr lang="en-US" sz="1200" dirty="0">
                <a:solidFill>
                  <a:srgbClr val="333333"/>
                </a:solidFill>
              </a:rPr>
              <a:t>which impact on the work health and safety (WHS) practices of manufacturers and installers of stone benchtops </a:t>
            </a:r>
            <a:r>
              <a:rPr lang="en-US" sz="1200">
                <a:solidFill>
                  <a:srgbClr val="333333"/>
                </a:solidFill>
              </a:rPr>
              <a:t>in </a:t>
            </a:r>
            <a:r>
              <a:rPr lang="en-US" sz="1200" smtClean="0">
                <a:solidFill>
                  <a:srgbClr val="333333"/>
                </a:solidFill>
              </a:rPr>
              <a:t>Australia.</a:t>
            </a:r>
            <a:endParaRPr lang="en-AU" sz="1200" dirty="0" smtClean="0">
              <a:solidFill>
                <a:srgbClr val="333333"/>
              </a:solidFill>
              <a:cs typeface="Arial"/>
            </a:endParaRPr>
          </a:p>
          <a:p>
            <a:pPr lvl="0">
              <a:spcAft>
                <a:spcPts val="1200"/>
              </a:spcAft>
            </a:pPr>
            <a:r>
              <a:rPr lang="en-US" sz="1200" dirty="0">
                <a:solidFill>
                  <a:srgbClr val="333333"/>
                </a:solidFill>
              </a:rPr>
              <a:t>This report presents the approach and findings of the </a:t>
            </a:r>
            <a:r>
              <a:rPr lang="en-US" sz="1200" dirty="0" smtClean="0">
                <a:solidFill>
                  <a:srgbClr val="333333"/>
                </a:solidFill>
              </a:rPr>
              <a:t>qualitative research into </a:t>
            </a:r>
            <a:r>
              <a:rPr lang="en-US" sz="1200" dirty="0" smtClean="0">
                <a:solidFill>
                  <a:srgbClr val="333333"/>
                </a:solidFill>
                <a:cs typeface="Arial"/>
              </a:rPr>
              <a:t>the </a:t>
            </a:r>
            <a:r>
              <a:rPr lang="en-US" sz="1200" dirty="0">
                <a:solidFill>
                  <a:srgbClr val="333333"/>
                </a:solidFill>
                <a:cs typeface="Arial"/>
              </a:rPr>
              <a:t>manufacture and cutting of natural and composite </a:t>
            </a:r>
            <a:r>
              <a:rPr lang="en-US" sz="1200" dirty="0" smtClean="0">
                <a:solidFill>
                  <a:srgbClr val="333333"/>
                </a:solidFill>
                <a:cs typeface="Arial"/>
              </a:rPr>
              <a:t>stone in New South Wales, Victoria and the Australian Capital Territory. This industry has </a:t>
            </a:r>
            <a:r>
              <a:rPr lang="en-US" sz="1200" dirty="0">
                <a:solidFill>
                  <a:srgbClr val="333333"/>
                </a:solidFill>
                <a:cs typeface="Arial"/>
              </a:rPr>
              <a:t>been identified as </a:t>
            </a:r>
            <a:r>
              <a:rPr lang="en-US" sz="1200" dirty="0" smtClean="0">
                <a:solidFill>
                  <a:srgbClr val="333333"/>
                </a:solidFill>
                <a:cs typeface="Arial"/>
              </a:rPr>
              <a:t>having high-risk </a:t>
            </a:r>
            <a:r>
              <a:rPr lang="en-US" sz="1200" dirty="0">
                <a:solidFill>
                  <a:srgbClr val="333333"/>
                </a:solidFill>
                <a:cs typeface="Arial"/>
              </a:rPr>
              <a:t>work </a:t>
            </a:r>
            <a:r>
              <a:rPr lang="en-US" sz="1200" dirty="0" smtClean="0">
                <a:solidFill>
                  <a:srgbClr val="333333"/>
                </a:solidFill>
                <a:cs typeface="Arial"/>
              </a:rPr>
              <a:t>processes </a:t>
            </a:r>
            <a:r>
              <a:rPr lang="en-US" sz="1200" dirty="0">
                <a:solidFill>
                  <a:srgbClr val="333333"/>
                </a:solidFill>
                <a:cs typeface="Arial"/>
              </a:rPr>
              <a:t>due to the inherent </a:t>
            </a:r>
            <a:r>
              <a:rPr lang="en-US" sz="1200" dirty="0" smtClean="0">
                <a:solidFill>
                  <a:srgbClr val="333333"/>
                </a:solidFill>
                <a:cs typeface="Arial"/>
              </a:rPr>
              <a:t>risk </a:t>
            </a:r>
            <a:r>
              <a:rPr lang="en-US" sz="1200" dirty="0">
                <a:solidFill>
                  <a:srgbClr val="333333"/>
                </a:solidFill>
                <a:cs typeface="Arial"/>
              </a:rPr>
              <a:t>of exposure to airborne contaminants and the increasing prevalence of associated dust </a:t>
            </a:r>
            <a:r>
              <a:rPr lang="en-US" sz="1200" dirty="0" smtClean="0">
                <a:solidFill>
                  <a:srgbClr val="333333"/>
                </a:solidFill>
                <a:cs typeface="Arial"/>
              </a:rPr>
              <a:t>diseases.</a:t>
            </a:r>
          </a:p>
          <a:p>
            <a:pPr>
              <a:spcAft>
                <a:spcPts val="1200"/>
              </a:spcAft>
            </a:pPr>
            <a:r>
              <a:rPr lang="en-US" sz="1200" dirty="0" smtClean="0">
                <a:solidFill>
                  <a:srgbClr val="333333"/>
                </a:solidFill>
                <a:latin typeface="+mj-lt"/>
              </a:rPr>
              <a:t>The </a:t>
            </a:r>
            <a:r>
              <a:rPr lang="en-US" sz="1200" dirty="0">
                <a:solidFill>
                  <a:srgbClr val="333333"/>
                </a:solidFill>
                <a:latin typeface="+mj-lt"/>
              </a:rPr>
              <a:t>key insights outlined </a:t>
            </a:r>
            <a:r>
              <a:rPr lang="en-US" sz="1200" dirty="0" smtClean="0">
                <a:solidFill>
                  <a:srgbClr val="333333"/>
                </a:solidFill>
                <a:latin typeface="+mj-lt"/>
              </a:rPr>
              <a:t>in this </a:t>
            </a:r>
            <a:r>
              <a:rPr lang="en-US" sz="1200" dirty="0">
                <a:solidFill>
                  <a:srgbClr val="333333"/>
                </a:solidFill>
                <a:latin typeface="+mj-lt"/>
              </a:rPr>
              <a:t>report may not necessarily be reflective of the broader </a:t>
            </a:r>
            <a:r>
              <a:rPr lang="en-US" sz="1200" dirty="0" smtClean="0">
                <a:solidFill>
                  <a:srgbClr val="333333"/>
                </a:solidFill>
                <a:latin typeface="+mj-lt"/>
              </a:rPr>
              <a:t>industry. However, this research </a:t>
            </a:r>
            <a:r>
              <a:rPr lang="en-US" sz="1200" dirty="0">
                <a:solidFill>
                  <a:srgbClr val="333333"/>
                </a:solidFill>
                <a:latin typeface="+mj-lt"/>
              </a:rPr>
              <a:t>adds to the body of WHS </a:t>
            </a:r>
            <a:r>
              <a:rPr lang="en-US" sz="1200" dirty="0" smtClean="0">
                <a:solidFill>
                  <a:srgbClr val="333333"/>
                </a:solidFill>
                <a:latin typeface="+mj-lt"/>
              </a:rPr>
              <a:t>evidence in </a:t>
            </a:r>
            <a:r>
              <a:rPr lang="en-US" sz="1200" dirty="0">
                <a:solidFill>
                  <a:srgbClr val="333333"/>
                </a:solidFill>
                <a:latin typeface="+mj-lt"/>
              </a:rPr>
              <a:t>the </a:t>
            </a:r>
            <a:r>
              <a:rPr lang="en-US" sz="1200" dirty="0" smtClean="0">
                <a:solidFill>
                  <a:srgbClr val="333333"/>
                </a:solidFill>
                <a:latin typeface="+mj-lt"/>
              </a:rPr>
              <a:t>manufacture, cutting and installation of natural and composite stone benchtops </a:t>
            </a:r>
            <a:r>
              <a:rPr lang="en-US" sz="1200" dirty="0">
                <a:solidFill>
                  <a:srgbClr val="333333"/>
                </a:solidFill>
                <a:latin typeface="+mj-lt"/>
              </a:rPr>
              <a:t>and aligns with the findings of other </a:t>
            </a:r>
            <a:r>
              <a:rPr lang="en-US" sz="1200" dirty="0" smtClean="0">
                <a:solidFill>
                  <a:srgbClr val="333333"/>
                </a:solidFill>
                <a:latin typeface="+mj-lt"/>
              </a:rPr>
              <a:t>research and industry concerns. This qualitative research provides detailed information </a:t>
            </a:r>
            <a:r>
              <a:rPr lang="en-US" sz="1200" dirty="0">
                <a:solidFill>
                  <a:srgbClr val="333333"/>
                </a:solidFill>
                <a:latin typeface="+mj-lt"/>
              </a:rPr>
              <a:t>about </a:t>
            </a:r>
            <a:r>
              <a:rPr lang="en-US" sz="1200" dirty="0" smtClean="0">
                <a:solidFill>
                  <a:srgbClr val="333333"/>
                </a:solidFill>
                <a:latin typeface="+mj-lt"/>
              </a:rPr>
              <a:t>the views and behaviors of small businesses in the stone industry towards risk management and WHS in their work.</a:t>
            </a:r>
          </a:p>
          <a:p>
            <a:pPr>
              <a:spcAft>
                <a:spcPts val="1200"/>
              </a:spcAft>
            </a:pPr>
            <a:r>
              <a:rPr lang="en-US" sz="1200" dirty="0" smtClean="0">
                <a:solidFill>
                  <a:srgbClr val="333333"/>
                </a:solidFill>
                <a:latin typeface="+mj-lt"/>
              </a:rPr>
              <a:t>This report </a:t>
            </a:r>
            <a:r>
              <a:rPr lang="en-US" sz="1200" dirty="0">
                <a:solidFill>
                  <a:srgbClr val="333333"/>
                </a:solidFill>
                <a:latin typeface="+mj-lt"/>
              </a:rPr>
              <a:t>is intended to inform and stimulate a broader </a:t>
            </a:r>
            <a:r>
              <a:rPr lang="en-US" sz="1200" dirty="0" smtClean="0">
                <a:solidFill>
                  <a:srgbClr val="333333"/>
                </a:solidFill>
                <a:latin typeface="+mj-lt"/>
              </a:rPr>
              <a:t>conversation around </a:t>
            </a:r>
            <a:r>
              <a:rPr lang="en-US" sz="1200" dirty="0">
                <a:solidFill>
                  <a:srgbClr val="333333"/>
                </a:solidFill>
                <a:latin typeface="+mj-lt"/>
              </a:rPr>
              <a:t>WHS in </a:t>
            </a:r>
            <a:r>
              <a:rPr lang="en-US" sz="1200" dirty="0" smtClean="0">
                <a:solidFill>
                  <a:srgbClr val="333333"/>
                </a:solidFill>
                <a:latin typeface="+mj-lt"/>
              </a:rPr>
              <a:t>the stone industry, in particular the manufacture, cutting and installation of natural and composite stone benchtops </a:t>
            </a:r>
            <a:r>
              <a:rPr lang="en-US" sz="1200" dirty="0">
                <a:solidFill>
                  <a:srgbClr val="333333"/>
                </a:solidFill>
                <a:latin typeface="+mj-lt"/>
              </a:rPr>
              <a:t>and initiate further evidence and policy work to improve WHS outcomes for the industry</a:t>
            </a:r>
            <a:r>
              <a:rPr lang="en-US" sz="1200" dirty="0">
                <a:solidFill>
                  <a:srgbClr val="333333"/>
                </a:solidFill>
                <a:latin typeface="CIDFont+F2"/>
              </a:rPr>
              <a:t>.</a:t>
            </a:r>
            <a:endParaRPr lang="en-AU" dirty="0"/>
          </a:p>
        </p:txBody>
      </p:sp>
    </p:spTree>
    <p:extLst>
      <p:ext uri="{BB962C8B-B14F-4D97-AF65-F5344CB8AC3E}">
        <p14:creationId xmlns:p14="http://schemas.microsoft.com/office/powerpoint/2010/main" val="10806026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E21B34-D4CB-4238-A3F4-9043D01B576A}"/>
              </a:ext>
            </a:extLst>
          </p:cNvPr>
          <p:cNvSpPr>
            <a:spLocks noGrp="1"/>
          </p:cNvSpPr>
          <p:nvPr>
            <p:ph type="title"/>
          </p:nvPr>
        </p:nvSpPr>
        <p:spPr/>
        <p:txBody>
          <a:bodyPr/>
          <a:lstStyle/>
          <a:p>
            <a:r>
              <a:rPr lang="en-AU" dirty="0"/>
              <a:t>Opportunity areas</a:t>
            </a:r>
          </a:p>
        </p:txBody>
      </p:sp>
      <p:sp>
        <p:nvSpPr>
          <p:cNvPr id="6" name="Text Placeholder 5">
            <a:extLst>
              <a:ext uri="{FF2B5EF4-FFF2-40B4-BE49-F238E27FC236}">
                <a16:creationId xmlns:a16="http://schemas.microsoft.com/office/drawing/2014/main" id="{D9D36515-E554-4B16-AAD6-7CD3B8CEFB15}"/>
              </a:ext>
            </a:extLst>
          </p:cNvPr>
          <p:cNvSpPr>
            <a:spLocks noGrp="1"/>
          </p:cNvSpPr>
          <p:nvPr>
            <p:ph type="body" sz="quarter" idx="13"/>
          </p:nvPr>
        </p:nvSpPr>
        <p:spPr/>
        <p:txBody>
          <a:bodyPr/>
          <a:lstStyle/>
          <a:p>
            <a:r>
              <a:rPr lang="en-AU" dirty="0"/>
              <a:t>04</a:t>
            </a:r>
          </a:p>
        </p:txBody>
      </p:sp>
    </p:spTree>
    <p:extLst>
      <p:ext uri="{BB962C8B-B14F-4D97-AF65-F5344CB8AC3E}">
        <p14:creationId xmlns:p14="http://schemas.microsoft.com/office/powerpoint/2010/main" val="2790430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60E0E8-A49E-4774-8B3A-BBB9F14B91C9}"/>
              </a:ext>
            </a:extLst>
          </p:cNvPr>
          <p:cNvSpPr>
            <a:spLocks noGrp="1"/>
          </p:cNvSpPr>
          <p:nvPr>
            <p:ph type="title"/>
          </p:nvPr>
        </p:nvSpPr>
        <p:spPr/>
        <p:txBody>
          <a:bodyPr/>
          <a:lstStyle/>
          <a:p>
            <a:r>
              <a:rPr lang="en-AU" dirty="0">
                <a:cs typeface="Arial"/>
              </a:rPr>
              <a:t>Opportunities identified through our research</a:t>
            </a:r>
            <a:endParaRPr lang="en-AU" dirty="0">
              <a:solidFill>
                <a:srgbClr val="B0BA36"/>
              </a:solidFill>
              <a:cs typeface="Arial"/>
            </a:endParaRPr>
          </a:p>
        </p:txBody>
      </p:sp>
      <p:graphicFrame>
        <p:nvGraphicFramePr>
          <p:cNvPr id="23" name="Table 9">
            <a:extLst>
              <a:ext uri="{FF2B5EF4-FFF2-40B4-BE49-F238E27FC236}">
                <a16:creationId xmlns:a16="http://schemas.microsoft.com/office/drawing/2014/main" id="{A0DE6F01-0F27-4CF4-BA12-70A3E87899E0}"/>
              </a:ext>
            </a:extLst>
          </p:cNvPr>
          <p:cNvGraphicFramePr>
            <a:graphicFrameLocks noGrp="1"/>
          </p:cNvGraphicFramePr>
          <p:nvPr>
            <p:extLst>
              <p:ext uri="{D42A27DB-BD31-4B8C-83A1-F6EECF244321}">
                <p14:modId xmlns:p14="http://schemas.microsoft.com/office/powerpoint/2010/main" val="1380612494"/>
              </p:ext>
            </p:extLst>
          </p:nvPr>
        </p:nvGraphicFramePr>
        <p:xfrm>
          <a:off x="898523" y="2174849"/>
          <a:ext cx="9130847" cy="4754880"/>
        </p:xfrm>
        <a:graphic>
          <a:graphicData uri="http://schemas.openxmlformats.org/drawingml/2006/table">
            <a:tbl>
              <a:tblPr firstRow="1" bandRow="1">
                <a:tableStyleId>{69012ECD-51FC-41F1-AA8D-1B2483CD663E}</a:tableStyleId>
              </a:tblPr>
              <a:tblGrid>
                <a:gridCol w="4021820">
                  <a:extLst>
                    <a:ext uri="{9D8B030D-6E8A-4147-A177-3AD203B41FA5}">
                      <a16:colId xmlns:a16="http://schemas.microsoft.com/office/drawing/2014/main" val="4294290547"/>
                    </a:ext>
                  </a:extLst>
                </a:gridCol>
                <a:gridCol w="5109027">
                  <a:extLst>
                    <a:ext uri="{9D8B030D-6E8A-4147-A177-3AD203B41FA5}">
                      <a16:colId xmlns:a16="http://schemas.microsoft.com/office/drawing/2014/main" val="3720729482"/>
                    </a:ext>
                  </a:extLst>
                </a:gridCol>
              </a:tblGrid>
              <a:tr h="192044">
                <a:tc>
                  <a:txBody>
                    <a:bodyPr/>
                    <a:lstStyle/>
                    <a:p>
                      <a:pPr>
                        <a:buNone/>
                      </a:pPr>
                      <a:r>
                        <a:rPr lang="en-US" sz="1200" dirty="0">
                          <a:solidFill>
                            <a:schemeClr val="tx2"/>
                          </a:solidFill>
                        </a:rPr>
                        <a:t>Challenge</a:t>
                      </a:r>
                    </a:p>
                  </a:txBody>
                  <a:tcPr anchor="b">
                    <a:lnL w="9525" cap="flat" cmpd="sng" algn="ctr">
                      <a:noFill/>
                      <a:prstDash val="solid"/>
                    </a:lnL>
                    <a:lnR>
                      <a:noFill/>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US" sz="1200" dirty="0">
                          <a:solidFill>
                            <a:schemeClr val="tx2"/>
                          </a:solidFill>
                        </a:rPr>
                        <a:t>Opportunity</a:t>
                      </a:r>
                    </a:p>
                  </a:txBody>
                  <a:tcPr anchor="b">
                    <a:lnL>
                      <a:noFill/>
                    </a:lnL>
                    <a:lnR w="9525" cap="flat" cmpd="sng" algn="ctr">
                      <a:noFill/>
                      <a:prstDash val="solid"/>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4870560"/>
                  </a:ext>
                </a:extLst>
              </a:tr>
              <a:tr h="480377">
                <a:tc>
                  <a:txBody>
                    <a:bodyPr/>
                    <a:lstStyle/>
                    <a:p>
                      <a:pPr lvl="0" algn="l">
                        <a:buNone/>
                      </a:pPr>
                      <a:r>
                        <a:rPr lang="en-US" sz="1100" b="1" i="0" u="none" strike="noStrike" noProof="0" dirty="0">
                          <a:solidFill>
                            <a:srgbClr val="333333"/>
                          </a:solidFill>
                          <a:latin typeface="+mn-lt"/>
                        </a:rPr>
                        <a:t>There’s uncertainty about identifying the hazard and managing the associated risk, not just what the hazard is.</a:t>
                      </a:r>
                      <a:endParaRPr lang="en-US" sz="1100" b="1" dirty="0">
                        <a:latin typeface="+mn-lt"/>
                      </a:endParaRPr>
                    </a:p>
                  </a:txBody>
                  <a:tcPr anchor="ct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lvl="0" indent="-228600" algn="l">
                        <a:buFont typeface="Arial" panose="020B0604020202020204" pitchFamily="34" charset="0"/>
                        <a:buChar char="•"/>
                      </a:pPr>
                      <a:r>
                        <a:rPr lang="en-US" sz="1100" b="0" i="0" u="none" strike="noStrike" noProof="0" dirty="0">
                          <a:solidFill>
                            <a:srgbClr val="333333"/>
                          </a:solidFill>
                          <a:latin typeface="+mn-lt"/>
                        </a:rPr>
                        <a:t>What if people could identify the specific risks associated with composite stone?</a:t>
                      </a:r>
                    </a:p>
                    <a:p>
                      <a:pPr marL="228600" lvl="0" indent="-228600" algn="l">
                        <a:buFont typeface="Arial" panose="020B0604020202020204" pitchFamily="34" charset="0"/>
                        <a:buChar char="•"/>
                      </a:pPr>
                      <a:r>
                        <a:rPr lang="en-US" sz="1100" b="0" i="0" u="none" strike="noStrike" noProof="0" dirty="0">
                          <a:solidFill>
                            <a:srgbClr val="333333"/>
                          </a:solidFill>
                          <a:latin typeface="+mn-lt"/>
                        </a:rPr>
                        <a:t>What if we could shift what people believe is an ‘acceptable’ level of dust?</a:t>
                      </a:r>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3716349"/>
                  </a:ext>
                </a:extLst>
              </a:tr>
              <a:tr h="842367">
                <a:tc>
                  <a:txBody>
                    <a:bodyPr/>
                    <a:lstStyle/>
                    <a:p>
                      <a:pPr lvl="0">
                        <a:buNone/>
                      </a:pPr>
                      <a:r>
                        <a:rPr lang="en-US" sz="1100" b="1" dirty="0">
                          <a:latin typeface="+mn-lt"/>
                        </a:rPr>
                        <a:t>There's little practical guidance and influence in weighing up competing risks, and the point at which a risk should be a major concern.</a:t>
                      </a:r>
                    </a:p>
                  </a:txBody>
                  <a:tcPr anchor="ct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lvl="0" indent="-228600" algn="l">
                        <a:buFont typeface="Arial" panose="020B0604020202020204" pitchFamily="34" charset="0"/>
                        <a:buChar char="•"/>
                      </a:pPr>
                      <a:r>
                        <a:rPr lang="en-US" sz="1100" b="0" i="0" u="none" strike="noStrike" noProof="0" dirty="0">
                          <a:solidFill>
                            <a:srgbClr val="333333"/>
                          </a:solidFill>
                          <a:latin typeface="+mn-lt"/>
                        </a:rPr>
                        <a:t>What if there was practical guidance to assist small business in the stone industry to make decisions about controlling the risks of dust exposure?</a:t>
                      </a:r>
                    </a:p>
                    <a:p>
                      <a:pPr marL="228600" lvl="0" indent="-228600" algn="l">
                        <a:buFont typeface="Arial" panose="020B0604020202020204" pitchFamily="34" charset="0"/>
                        <a:buChar char="•"/>
                      </a:pPr>
                      <a:r>
                        <a:rPr lang="en-US" sz="1100" b="0" i="0" u="none" strike="noStrike" noProof="0" dirty="0">
                          <a:solidFill>
                            <a:srgbClr val="333333"/>
                          </a:solidFill>
                          <a:latin typeface="+mn-lt"/>
                        </a:rPr>
                        <a:t>What if there was greater promotion of dust mitigating technologies and useful resources?</a:t>
                      </a:r>
                    </a:p>
                    <a:p>
                      <a:pPr marL="228600" lvl="0" indent="-228600" algn="l">
                        <a:buFont typeface="Arial" panose="020B0604020202020204" pitchFamily="34" charset="0"/>
                        <a:buChar char="•"/>
                      </a:pPr>
                      <a:r>
                        <a:rPr lang="en-US" sz="1100" b="0" i="0" u="none" strike="noStrike" noProof="0" dirty="0">
                          <a:solidFill>
                            <a:srgbClr val="333333"/>
                          </a:solidFill>
                          <a:latin typeface="+mn-lt"/>
                        </a:rPr>
                        <a:t>What if there was practical guidance for building site managers and other trades about controlling the risks of dust exposure during installation?</a:t>
                      </a:r>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9947145"/>
                  </a:ext>
                </a:extLst>
              </a:tr>
              <a:tr h="682238">
                <a:tc>
                  <a:txBody>
                    <a:bodyPr/>
                    <a:lstStyle/>
                    <a:p>
                      <a:pPr lvl="0" algn="l">
                        <a:buNone/>
                      </a:pPr>
                      <a:r>
                        <a:rPr lang="en-US" sz="1100" b="1" i="0" u="none" strike="noStrike" noProof="0" dirty="0">
                          <a:solidFill>
                            <a:srgbClr val="333333"/>
                          </a:solidFill>
                          <a:latin typeface="+mn-lt"/>
                        </a:rPr>
                        <a:t>The cost-benefit analyses that are made by small businesses in the stone industry tend to underestimate the long term costs to health, and are biased towards short-term benefits in terms of immediate, visible safety and the financial rewards of finishing a job.</a:t>
                      </a:r>
                      <a:endParaRPr lang="en-US" sz="1100" b="1" dirty="0">
                        <a:latin typeface="+mn-lt"/>
                      </a:endParaRPr>
                    </a:p>
                  </a:txBody>
                  <a:tcPr anchor="ct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lvl="0" indent="-228600" algn="l">
                        <a:buFont typeface="Arial" panose="020B0604020202020204" pitchFamily="34" charset="0"/>
                        <a:buChar char="•"/>
                      </a:pPr>
                      <a:r>
                        <a:rPr lang="en-US" sz="1100" b="0" i="0" u="none" strike="noStrike" noProof="0" dirty="0">
                          <a:solidFill>
                            <a:srgbClr val="333333"/>
                          </a:solidFill>
                          <a:latin typeface="+mn-lt"/>
                        </a:rPr>
                        <a:t>What if the long term health impacts were more visible in the industry?</a:t>
                      </a:r>
                    </a:p>
                    <a:p>
                      <a:pPr marL="228600" lvl="0" indent="-228600" algn="l">
                        <a:buFont typeface="Arial" panose="020B0604020202020204" pitchFamily="34" charset="0"/>
                        <a:buChar char="•"/>
                      </a:pPr>
                      <a:r>
                        <a:rPr lang="en-US" sz="1100" b="0" i="0" u="none" strike="noStrike" noProof="0" dirty="0">
                          <a:solidFill>
                            <a:srgbClr val="333333"/>
                          </a:solidFill>
                          <a:latin typeface="+mn-lt"/>
                        </a:rPr>
                        <a:t>What if recommendations and guidelines were framed to compensate for people’s tendency to make choices for shorter term gains, while appealing to their desire to not lose their health over the longer term?</a:t>
                      </a:r>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1386389"/>
                  </a:ext>
                </a:extLst>
              </a:tr>
              <a:tr h="671888">
                <a:tc>
                  <a:txBody>
                    <a:bodyPr/>
                    <a:lstStyle/>
                    <a:p>
                      <a:pPr lvl="0" algn="l">
                        <a:buNone/>
                      </a:pPr>
                      <a:r>
                        <a:rPr lang="en-AU" sz="1100" b="1" i="0" u="none" strike="noStrike" noProof="0" dirty="0">
                          <a:solidFill>
                            <a:srgbClr val="333333"/>
                          </a:solidFill>
                          <a:latin typeface="+mn-lt"/>
                        </a:rPr>
                        <a:t>Informal peer-to-peer communication is a key source of norms (standard practices and behaviour), and blur the line between prescriptive (what is required by regulation and best practice) and descriptive norms (what people are actually doing).</a:t>
                      </a:r>
                    </a:p>
                  </a:txBody>
                  <a:tcPr anchor="ct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lvl="0" indent="-228600" algn="l">
                        <a:buFont typeface="Arial" panose="020B0604020202020204" pitchFamily="34" charset="0"/>
                        <a:buChar char="•"/>
                      </a:pPr>
                      <a:r>
                        <a:rPr lang="en-US" sz="1100" b="0" i="0" u="none" strike="noStrike" noProof="0" dirty="0">
                          <a:solidFill>
                            <a:srgbClr val="333333"/>
                          </a:solidFill>
                          <a:latin typeface="+mn-lt"/>
                        </a:rPr>
                        <a:t>What if messaging explicitly addressed current </a:t>
                      </a:r>
                      <a:r>
                        <a:rPr lang="en-AU" sz="1100" b="0" i="0" u="none" strike="noStrike" noProof="0" dirty="0">
                          <a:solidFill>
                            <a:srgbClr val="333333"/>
                          </a:solidFill>
                          <a:latin typeface="+mn-lt"/>
                        </a:rPr>
                        <a:t>behaviours</a:t>
                      </a:r>
                      <a:r>
                        <a:rPr lang="en-US" sz="1100" b="0" i="0" u="none" strike="noStrike" noProof="0" dirty="0">
                          <a:solidFill>
                            <a:srgbClr val="333333"/>
                          </a:solidFill>
                          <a:latin typeface="+mn-lt"/>
                        </a:rPr>
                        <a:t> (e.g. tick box approach to risk assessment) and gave </a:t>
                      </a:r>
                      <a:r>
                        <a:rPr lang="en-AU" sz="1100" b="0" i="0" u="none" strike="noStrike" noProof="0" dirty="0">
                          <a:solidFill>
                            <a:srgbClr val="333333"/>
                          </a:solidFill>
                          <a:latin typeface="+mn-lt"/>
                        </a:rPr>
                        <a:t>examples</a:t>
                      </a:r>
                      <a:r>
                        <a:rPr lang="en-US" sz="1100" b="0" i="0" u="none" strike="noStrike" noProof="0" dirty="0">
                          <a:solidFill>
                            <a:srgbClr val="333333"/>
                          </a:solidFill>
                          <a:latin typeface="+mn-lt"/>
                        </a:rPr>
                        <a:t> of how that </a:t>
                      </a:r>
                      <a:r>
                        <a:rPr lang="en-AU" sz="1100" b="0" i="0" u="none" strike="noStrike" noProof="0" dirty="0">
                          <a:solidFill>
                            <a:srgbClr val="333333"/>
                          </a:solidFill>
                          <a:latin typeface="+mn-lt"/>
                        </a:rPr>
                        <a:t>behaviour</a:t>
                      </a:r>
                      <a:r>
                        <a:rPr lang="en-US" sz="1100" b="0" i="0" u="none" strike="noStrike" noProof="0" dirty="0">
                          <a:solidFill>
                            <a:srgbClr val="333333"/>
                          </a:solidFill>
                          <a:latin typeface="+mn-lt"/>
                        </a:rPr>
                        <a:t> should happen (e.g. risk assessments that lead to targeted communication between management and workers)?</a:t>
                      </a:r>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944302"/>
                  </a:ext>
                </a:extLst>
              </a:tr>
              <a:tr h="732104">
                <a:tc>
                  <a:txBody>
                    <a:bodyPr/>
                    <a:lstStyle/>
                    <a:p>
                      <a:pPr lvl="0" algn="l">
                        <a:buNone/>
                      </a:pPr>
                      <a:r>
                        <a:rPr lang="en-AU" sz="1100" b="1" i="0" u="none" strike="noStrike" noProof="0" dirty="0">
                          <a:solidFill>
                            <a:srgbClr val="333333"/>
                          </a:solidFill>
                          <a:latin typeface="+mn-lt"/>
                        </a:rPr>
                        <a:t>There’s a loss of professional identity and associated norms around safety, which makes it hard to develop targeted communications.</a:t>
                      </a:r>
                      <a:endParaRPr lang="en-US" sz="1100" b="1" dirty="0">
                        <a:latin typeface="+mn-lt"/>
                      </a:endParaRPr>
                    </a:p>
                  </a:txBody>
                  <a:tcPr anchor="ct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lvl="0" indent="-228600" algn="l">
                        <a:buFont typeface="Arial" panose="020B0604020202020204" pitchFamily="34" charset="0"/>
                        <a:buChar char="•"/>
                      </a:pPr>
                      <a:r>
                        <a:rPr lang="en-US" sz="1100" b="0" i="0" u="none" strike="noStrike" noProof="0" dirty="0">
                          <a:solidFill>
                            <a:srgbClr val="333333"/>
                          </a:solidFill>
                          <a:latin typeface="+mn-lt"/>
                        </a:rPr>
                        <a:t>What if targeted communication acknowledges the change in qualifications and experience in this industry?</a:t>
                      </a:r>
                    </a:p>
                    <a:p>
                      <a:pPr marL="228600" lvl="0" indent="-228600" algn="l">
                        <a:buFont typeface="Arial" panose="020B0604020202020204" pitchFamily="34" charset="0"/>
                        <a:buChar char="•"/>
                      </a:pPr>
                      <a:r>
                        <a:rPr lang="en-US" sz="1100" b="0" i="0" u="none" strike="noStrike" noProof="0" dirty="0">
                          <a:solidFill>
                            <a:srgbClr val="333333"/>
                          </a:solidFill>
                          <a:latin typeface="+mn-lt"/>
                        </a:rPr>
                        <a:t>What if targeted communication influenced long term changes in culture and education to support the development of mastery, creativity, ownership and a sense of purpose?</a:t>
                      </a:r>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6123585"/>
                  </a:ext>
                </a:extLst>
              </a:tr>
            </a:tbl>
          </a:graphicData>
        </a:graphic>
      </p:graphicFrame>
      <p:sp>
        <p:nvSpPr>
          <p:cNvPr id="2" name="TextBox 1">
            <a:extLst>
              <a:ext uri="{FF2B5EF4-FFF2-40B4-BE49-F238E27FC236}">
                <a16:creationId xmlns:a16="http://schemas.microsoft.com/office/drawing/2014/main" id="{99DCCF1A-6A3C-4C1B-B8F2-0F3B2F9F86ED}"/>
              </a:ext>
            </a:extLst>
          </p:cNvPr>
          <p:cNvSpPr txBox="1"/>
          <p:nvPr/>
        </p:nvSpPr>
        <p:spPr>
          <a:xfrm>
            <a:off x="898523" y="1521760"/>
            <a:ext cx="8685189" cy="406265"/>
          </a:xfrm>
          <a:prstGeom prst="rect">
            <a:avLst/>
          </a:prstGeom>
          <a:noFill/>
        </p:spPr>
        <p:txBody>
          <a:bodyPr wrap="square" lIns="0" tIns="0" rIns="0" bIns="0" rtlCol="0">
            <a:spAutoFit/>
          </a:bodyPr>
          <a:lstStyle/>
          <a:p>
            <a:pPr>
              <a:lnSpc>
                <a:spcPct val="110000"/>
              </a:lnSpc>
            </a:pPr>
            <a:r>
              <a:rPr lang="en-AU" sz="1200" b="1" i="1" dirty="0">
                <a:solidFill>
                  <a:schemeClr val="accent5"/>
                </a:solidFill>
              </a:rPr>
              <a:t>How might we improve </a:t>
            </a:r>
            <a:r>
              <a:rPr lang="en-AU" sz="1200" b="1" i="1" dirty="0" smtClean="0">
                <a:solidFill>
                  <a:schemeClr val="accent5"/>
                </a:solidFill>
              </a:rPr>
              <a:t>the safe design of work across </a:t>
            </a:r>
            <a:r>
              <a:rPr lang="en-AU" sz="1200" b="1" i="1" dirty="0">
                <a:solidFill>
                  <a:schemeClr val="accent5"/>
                </a:solidFill>
              </a:rPr>
              <a:t>the stone industry? </a:t>
            </a:r>
          </a:p>
          <a:p>
            <a:pPr>
              <a:lnSpc>
                <a:spcPct val="110000"/>
              </a:lnSpc>
            </a:pPr>
            <a:r>
              <a:rPr lang="en-AU" sz="1200" b="1" i="1" dirty="0">
                <a:solidFill>
                  <a:schemeClr val="accent5"/>
                </a:solidFill>
              </a:rPr>
              <a:t>How might we target awareness and education campaigns to businesses and workers in the stone industry?</a:t>
            </a:r>
          </a:p>
        </p:txBody>
      </p:sp>
    </p:spTree>
    <p:extLst>
      <p:ext uri="{BB962C8B-B14F-4D97-AF65-F5344CB8AC3E}">
        <p14:creationId xmlns:p14="http://schemas.microsoft.com/office/powerpoint/2010/main" val="2092290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089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0C06E7-FC20-4036-AC60-7D95442669ED}"/>
              </a:ext>
            </a:extLst>
          </p:cNvPr>
          <p:cNvSpPr>
            <a:spLocks noGrp="1"/>
          </p:cNvSpPr>
          <p:nvPr>
            <p:ph type="title"/>
          </p:nvPr>
        </p:nvSpPr>
        <p:spPr>
          <a:xfrm>
            <a:off x="898524" y="181303"/>
            <a:ext cx="5819776" cy="7019597"/>
          </a:xfrm>
        </p:spPr>
        <p:txBody>
          <a:bodyPr anchor="ctr"/>
          <a:lstStyle/>
          <a:p>
            <a:pPr>
              <a:lnSpc>
                <a:spcPct val="114000"/>
              </a:lnSpc>
            </a:pPr>
            <a:r>
              <a:rPr lang="en-AU" sz="2400" dirty="0" smtClean="0">
                <a:cs typeface="Arial"/>
              </a:rPr>
              <a:t>The manufacture and installation of composite </a:t>
            </a:r>
            <a:r>
              <a:rPr lang="en-AU" sz="2400" dirty="0">
                <a:cs typeface="Arial"/>
              </a:rPr>
              <a:t>stone benchtops </a:t>
            </a:r>
            <a:r>
              <a:rPr lang="en-AU" sz="2400" dirty="0" smtClean="0">
                <a:cs typeface="Arial"/>
              </a:rPr>
              <a:t>is </a:t>
            </a:r>
            <a:r>
              <a:rPr lang="en-AU" sz="2400" dirty="0">
                <a:cs typeface="Arial"/>
              </a:rPr>
              <a:t>booming around the world. </a:t>
            </a:r>
            <a:r>
              <a:rPr lang="en-AU" sz="2400" dirty="0" smtClean="0">
                <a:cs typeface="Arial"/>
              </a:rPr>
              <a:t>This creates </a:t>
            </a:r>
            <a:r>
              <a:rPr lang="en-AU" sz="2400" dirty="0">
                <a:cs typeface="Arial"/>
              </a:rPr>
              <a:t>pressure on </a:t>
            </a:r>
            <a:r>
              <a:rPr lang="en-AU" sz="2400" dirty="0" smtClean="0">
                <a:cs typeface="Arial"/>
              </a:rPr>
              <a:t>businesses and workers </a:t>
            </a:r>
            <a:r>
              <a:rPr lang="en-AU" sz="2400" dirty="0">
                <a:cs typeface="Arial"/>
              </a:rPr>
              <a:t>in the </a:t>
            </a:r>
            <a:r>
              <a:rPr lang="en-AU" sz="2400" dirty="0" smtClean="0">
                <a:cs typeface="Arial"/>
              </a:rPr>
              <a:t>Australian </a:t>
            </a:r>
            <a:r>
              <a:rPr lang="en-AU" sz="2400" dirty="0">
                <a:cs typeface="Arial"/>
              </a:rPr>
              <a:t>stone </a:t>
            </a:r>
            <a:r>
              <a:rPr lang="en-AU" sz="2400" dirty="0" smtClean="0">
                <a:cs typeface="Arial"/>
              </a:rPr>
              <a:t>industry. </a:t>
            </a:r>
            <a:r>
              <a:rPr lang="en-AU" sz="2400" dirty="0">
                <a:cs typeface="Arial"/>
              </a:rPr>
              <a:t/>
            </a:r>
            <a:br>
              <a:rPr lang="en-AU" sz="2400" dirty="0">
                <a:cs typeface="Arial"/>
              </a:rPr>
            </a:br>
            <a:r>
              <a:rPr lang="en-AU" sz="2400" dirty="0">
                <a:cs typeface="Arial"/>
              </a:rPr>
              <a:t/>
            </a:r>
            <a:br>
              <a:rPr lang="en-AU" sz="2400" dirty="0">
                <a:cs typeface="Arial"/>
              </a:rPr>
            </a:br>
            <a:r>
              <a:rPr lang="en-AU" sz="2400" dirty="0" smtClean="0">
                <a:cs typeface="Arial"/>
              </a:rPr>
              <a:t>Exposure to dust and hazardous chemicals </a:t>
            </a:r>
            <a:r>
              <a:rPr lang="en-AU" sz="2400" dirty="0">
                <a:cs typeface="Arial"/>
              </a:rPr>
              <a:t>is viewed as unavoidable to maintain a competitive </a:t>
            </a:r>
            <a:r>
              <a:rPr lang="en-AU" sz="2400" dirty="0" smtClean="0">
                <a:cs typeface="Arial"/>
              </a:rPr>
              <a:t>business and the evolution of the industry appears to be impacting on safety measures. </a:t>
            </a:r>
            <a:r>
              <a:rPr lang="en-AU" sz="2400" dirty="0">
                <a:cs typeface="Arial"/>
              </a:rPr>
              <a:t/>
            </a:r>
            <a:br>
              <a:rPr lang="en-AU" sz="2400" dirty="0">
                <a:cs typeface="Arial"/>
              </a:rPr>
            </a:br>
            <a:r>
              <a:rPr lang="en-AU" sz="2400" dirty="0">
                <a:cs typeface="Arial"/>
              </a:rPr>
              <a:t/>
            </a:r>
            <a:br>
              <a:rPr lang="en-AU" sz="2400" dirty="0">
                <a:cs typeface="Arial"/>
              </a:rPr>
            </a:br>
            <a:r>
              <a:rPr lang="en-AU" sz="2400" dirty="0" smtClean="0">
                <a:cs typeface="Arial"/>
              </a:rPr>
              <a:t>The </a:t>
            </a:r>
            <a:r>
              <a:rPr lang="en-AU" sz="2400" dirty="0">
                <a:cs typeface="Arial"/>
              </a:rPr>
              <a:t>delay in some visible health </a:t>
            </a:r>
            <a:r>
              <a:rPr lang="en-AU" sz="2400" dirty="0" smtClean="0">
                <a:cs typeface="Arial"/>
              </a:rPr>
              <a:t>impacts is creating </a:t>
            </a:r>
            <a:r>
              <a:rPr lang="en-AU" sz="2400" dirty="0">
                <a:cs typeface="Arial"/>
              </a:rPr>
              <a:t>uncertainty </a:t>
            </a:r>
            <a:r>
              <a:rPr lang="en-AU" sz="2400" dirty="0" smtClean="0">
                <a:cs typeface="Arial"/>
              </a:rPr>
              <a:t>and </a:t>
            </a:r>
            <a:r>
              <a:rPr lang="en-AU" sz="2400" dirty="0">
                <a:cs typeface="Arial"/>
              </a:rPr>
              <a:t>concern </a:t>
            </a:r>
            <a:r>
              <a:rPr lang="en-AU" sz="2400" dirty="0" smtClean="0">
                <a:cs typeface="Arial"/>
              </a:rPr>
              <a:t>around worker safety.</a:t>
            </a:r>
            <a:endParaRPr lang="en-AU" sz="2400" dirty="0">
              <a:cs typeface="Arial"/>
            </a:endParaRPr>
          </a:p>
        </p:txBody>
      </p:sp>
    </p:spTree>
    <p:extLst>
      <p:ext uri="{BB962C8B-B14F-4D97-AF65-F5344CB8AC3E}">
        <p14:creationId xmlns:p14="http://schemas.microsoft.com/office/powerpoint/2010/main" val="2780510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D50F46-2478-44FB-88D3-122C82B2DF88}"/>
              </a:ext>
            </a:extLst>
          </p:cNvPr>
          <p:cNvSpPr>
            <a:spLocks noGrp="1"/>
          </p:cNvSpPr>
          <p:nvPr>
            <p:ph type="title"/>
          </p:nvPr>
        </p:nvSpPr>
        <p:spPr>
          <a:xfrm>
            <a:off x="835719" y="1138606"/>
            <a:ext cx="461437" cy="442999"/>
          </a:xfrm>
        </p:spPr>
        <p:txBody>
          <a:bodyPr/>
          <a:lstStyle/>
          <a:p>
            <a:r>
              <a:rPr lang="en-AU" dirty="0">
                <a:solidFill>
                  <a:schemeClr val="accent5"/>
                </a:solidFill>
              </a:rPr>
              <a:t>01</a:t>
            </a:r>
          </a:p>
        </p:txBody>
      </p:sp>
      <p:grpSp>
        <p:nvGrpSpPr>
          <p:cNvPr id="3" name="Group 2">
            <a:extLst>
              <a:ext uri="{FF2B5EF4-FFF2-40B4-BE49-F238E27FC236}">
                <a16:creationId xmlns:a16="http://schemas.microsoft.com/office/drawing/2014/main" id="{70F2D630-7BE2-4FDA-801E-5AA45A7A2372}"/>
              </a:ext>
            </a:extLst>
          </p:cNvPr>
          <p:cNvGrpSpPr/>
          <p:nvPr/>
        </p:nvGrpSpPr>
        <p:grpSpPr>
          <a:xfrm>
            <a:off x="1570277" y="1087805"/>
            <a:ext cx="8087303" cy="442252"/>
            <a:chOff x="1574320" y="1829621"/>
            <a:chExt cx="5599281" cy="442252"/>
          </a:xfrm>
        </p:grpSpPr>
        <p:sp>
          <p:nvSpPr>
            <p:cNvPr id="5" name="Title 3">
              <a:extLst>
                <a:ext uri="{FF2B5EF4-FFF2-40B4-BE49-F238E27FC236}">
                  <a16:creationId xmlns:a16="http://schemas.microsoft.com/office/drawing/2014/main" id="{992AD8D3-36C3-4D12-B211-6C5F11D74400}"/>
                </a:ext>
              </a:extLst>
            </p:cNvPr>
            <p:cNvSpPr txBox="1">
              <a:spLocks/>
            </p:cNvSpPr>
            <p:nvPr/>
          </p:nvSpPr>
          <p:spPr>
            <a:xfrm>
              <a:off x="1574929" y="1829621"/>
              <a:ext cx="5598672" cy="201997"/>
            </a:xfrm>
            <a:prstGeom prst="rect">
              <a:avLst/>
            </a:prstGeom>
          </p:spPr>
          <p:txBody>
            <a:bodyPr vert="horz" lIns="0" tIns="0" rIns="0" bIns="0" rtlCol="0" anchor="t" anchorCtr="0">
              <a:noAutofit/>
            </a:bodyPr>
            <a:lstStyle>
              <a:lvl1pPr algn="l" defTabSz="1043056" rtl="0" eaLnBrk="1" latinLnBrk="0" hangingPunct="1">
                <a:lnSpc>
                  <a:spcPct val="90000"/>
                </a:lnSpc>
                <a:spcBef>
                  <a:spcPct val="0"/>
                </a:spcBef>
                <a:buNone/>
                <a:defRPr sz="3000" b="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14000"/>
                </a:lnSpc>
              </a:pPr>
              <a:r>
                <a:rPr lang="en-AU" sz="1600" dirty="0"/>
                <a:t>Dust exposure is viewed as an unavoidable part of the job with little clarity of safe options</a:t>
              </a:r>
              <a:endParaRPr lang="en-US" sz="1600" dirty="0">
                <a:solidFill>
                  <a:schemeClr val="tx1"/>
                </a:solidFill>
                <a:cs typeface="Arial"/>
              </a:endParaRPr>
            </a:p>
          </p:txBody>
        </p:sp>
        <p:sp>
          <p:nvSpPr>
            <p:cNvPr id="6" name="Title 3">
              <a:extLst>
                <a:ext uri="{FF2B5EF4-FFF2-40B4-BE49-F238E27FC236}">
                  <a16:creationId xmlns:a16="http://schemas.microsoft.com/office/drawing/2014/main" id="{B0DD89E2-C70F-47F9-9CF7-A430EBB11FAE}"/>
                </a:ext>
              </a:extLst>
            </p:cNvPr>
            <p:cNvSpPr txBox="1">
              <a:spLocks/>
            </p:cNvSpPr>
            <p:nvPr/>
          </p:nvSpPr>
          <p:spPr>
            <a:xfrm>
              <a:off x="1574320" y="2139872"/>
              <a:ext cx="5498780" cy="132001"/>
            </a:xfrm>
            <a:prstGeom prst="rect">
              <a:avLst/>
            </a:prstGeom>
          </p:spPr>
          <p:txBody>
            <a:bodyPr vert="horz" lIns="0" tIns="0" rIns="0" bIns="0" rtlCol="0" anchor="t" anchorCtr="0">
              <a:noAutofit/>
            </a:bodyPr>
            <a:lstStyle>
              <a:lvl1pPr algn="l" defTabSz="1043056" rtl="0" eaLnBrk="1" latinLnBrk="0" hangingPunct="1">
                <a:lnSpc>
                  <a:spcPct val="90000"/>
                </a:lnSpc>
                <a:spcBef>
                  <a:spcPct val="0"/>
                </a:spcBef>
                <a:buNone/>
                <a:defRPr sz="3000" b="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14000"/>
                </a:lnSpc>
              </a:pPr>
              <a:r>
                <a:rPr lang="en-AU" sz="1200" b="1" dirty="0">
                  <a:solidFill>
                    <a:schemeClr val="tx1"/>
                  </a:solidFill>
                </a:rPr>
                <a:t>What if… </a:t>
              </a:r>
              <a:r>
                <a:rPr lang="en-AU" sz="1200" dirty="0">
                  <a:solidFill>
                    <a:schemeClr val="tx1"/>
                  </a:solidFill>
                </a:rPr>
                <a:t>there were more practical tools that </a:t>
              </a:r>
              <a:r>
                <a:rPr lang="en-AU" sz="1200" dirty="0" smtClean="0">
                  <a:solidFill>
                    <a:schemeClr val="tx1"/>
                  </a:solidFill>
                </a:rPr>
                <a:t>businesses </a:t>
              </a:r>
              <a:r>
                <a:rPr lang="en-AU" sz="1200" dirty="0">
                  <a:solidFill>
                    <a:schemeClr val="tx1"/>
                  </a:solidFill>
                </a:rPr>
                <a:t>saw as viable options to improve safety?</a:t>
              </a:r>
              <a:endParaRPr lang="en-AU" sz="1200" dirty="0">
                <a:solidFill>
                  <a:schemeClr val="tx1"/>
                </a:solidFill>
                <a:cs typeface="Arial"/>
              </a:endParaRPr>
            </a:p>
          </p:txBody>
        </p:sp>
      </p:grpSp>
      <p:grpSp>
        <p:nvGrpSpPr>
          <p:cNvPr id="2" name="Group 1">
            <a:extLst>
              <a:ext uri="{FF2B5EF4-FFF2-40B4-BE49-F238E27FC236}">
                <a16:creationId xmlns:a16="http://schemas.microsoft.com/office/drawing/2014/main" id="{49E00C20-207A-46A7-A71E-74B21432ACC4}"/>
              </a:ext>
            </a:extLst>
          </p:cNvPr>
          <p:cNvGrpSpPr/>
          <p:nvPr/>
        </p:nvGrpSpPr>
        <p:grpSpPr>
          <a:xfrm>
            <a:off x="836539" y="1756163"/>
            <a:ext cx="8770465" cy="455509"/>
            <a:chOff x="859633" y="3253194"/>
            <a:chExt cx="5800394" cy="455509"/>
          </a:xfrm>
        </p:grpSpPr>
        <p:sp>
          <p:nvSpPr>
            <p:cNvPr id="7" name="Title 3">
              <a:extLst>
                <a:ext uri="{FF2B5EF4-FFF2-40B4-BE49-F238E27FC236}">
                  <a16:creationId xmlns:a16="http://schemas.microsoft.com/office/drawing/2014/main" id="{2E2ACCE3-A666-46F9-8BDC-58AF2B79C2BA}"/>
                </a:ext>
              </a:extLst>
            </p:cNvPr>
            <p:cNvSpPr txBox="1">
              <a:spLocks/>
            </p:cNvSpPr>
            <p:nvPr/>
          </p:nvSpPr>
          <p:spPr>
            <a:xfrm>
              <a:off x="859633" y="3300767"/>
              <a:ext cx="321698" cy="407936"/>
            </a:xfrm>
            <a:prstGeom prst="rect">
              <a:avLst/>
            </a:prstGeom>
          </p:spPr>
          <p:txBody>
            <a:bodyPr vert="horz" lIns="0" tIns="0" rIns="0" bIns="0" rtlCol="0" anchor="t" anchorCtr="0">
              <a:noAutofit/>
            </a:bodyPr>
            <a:lstStyle>
              <a:lvl1pPr algn="l" defTabSz="1043056" rtl="0" eaLnBrk="1" latinLnBrk="0" hangingPunct="1">
                <a:lnSpc>
                  <a:spcPct val="90000"/>
                </a:lnSpc>
                <a:spcBef>
                  <a:spcPct val="0"/>
                </a:spcBef>
                <a:buNone/>
                <a:defRPr sz="3000" b="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dirty="0">
                  <a:solidFill>
                    <a:schemeClr val="accent5"/>
                  </a:solidFill>
                </a:rPr>
                <a:t>02</a:t>
              </a:r>
            </a:p>
          </p:txBody>
        </p:sp>
        <p:sp>
          <p:nvSpPr>
            <p:cNvPr id="8" name="Title 3">
              <a:extLst>
                <a:ext uri="{FF2B5EF4-FFF2-40B4-BE49-F238E27FC236}">
                  <a16:creationId xmlns:a16="http://schemas.microsoft.com/office/drawing/2014/main" id="{2AA732A9-4DD5-4A6C-9053-DB1E4A1F7E52}"/>
                </a:ext>
              </a:extLst>
            </p:cNvPr>
            <p:cNvSpPr txBox="1">
              <a:spLocks/>
            </p:cNvSpPr>
            <p:nvPr/>
          </p:nvSpPr>
          <p:spPr>
            <a:xfrm>
              <a:off x="1345664" y="3253194"/>
              <a:ext cx="5314363" cy="203413"/>
            </a:xfrm>
            <a:prstGeom prst="rect">
              <a:avLst/>
            </a:prstGeom>
          </p:spPr>
          <p:txBody>
            <a:bodyPr vert="horz" lIns="0" tIns="0" rIns="0" bIns="0" rtlCol="0" anchor="t" anchorCtr="0">
              <a:noAutofit/>
            </a:bodyPr>
            <a:lstStyle>
              <a:lvl1pPr algn="l" defTabSz="1043056" rtl="0" eaLnBrk="1" latinLnBrk="0" hangingPunct="1">
                <a:lnSpc>
                  <a:spcPct val="90000"/>
                </a:lnSpc>
                <a:spcBef>
                  <a:spcPct val="0"/>
                </a:spcBef>
                <a:buNone/>
                <a:defRPr sz="3000" b="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14000"/>
                </a:lnSpc>
              </a:pPr>
              <a:r>
                <a:rPr lang="en-AU" sz="1600" dirty="0" smtClean="0"/>
                <a:t>People </a:t>
              </a:r>
              <a:r>
                <a:rPr lang="en-AU" sz="1600" dirty="0"/>
                <a:t>are </a:t>
              </a:r>
              <a:r>
                <a:rPr lang="en-AU" sz="1600" dirty="0" smtClean="0"/>
                <a:t>not prioritising </a:t>
              </a:r>
              <a:r>
                <a:rPr lang="en-AU" sz="1600" dirty="0"/>
                <a:t>their own health until they see the personal effect on others</a:t>
              </a:r>
              <a:endParaRPr lang="en-US" sz="1600" dirty="0">
                <a:solidFill>
                  <a:schemeClr val="tx1"/>
                </a:solidFill>
              </a:endParaRPr>
            </a:p>
          </p:txBody>
        </p:sp>
        <p:sp>
          <p:nvSpPr>
            <p:cNvPr id="9" name="Title 3">
              <a:extLst>
                <a:ext uri="{FF2B5EF4-FFF2-40B4-BE49-F238E27FC236}">
                  <a16:creationId xmlns:a16="http://schemas.microsoft.com/office/drawing/2014/main" id="{831FB1D6-AB72-4B60-8BBE-95E051FD9009}"/>
                </a:ext>
              </a:extLst>
            </p:cNvPr>
            <p:cNvSpPr txBox="1">
              <a:spLocks/>
            </p:cNvSpPr>
            <p:nvPr/>
          </p:nvSpPr>
          <p:spPr>
            <a:xfrm>
              <a:off x="1345664" y="3534803"/>
              <a:ext cx="5145314" cy="149621"/>
            </a:xfrm>
            <a:prstGeom prst="rect">
              <a:avLst/>
            </a:prstGeom>
          </p:spPr>
          <p:txBody>
            <a:bodyPr vert="horz" lIns="0" tIns="0" rIns="0" bIns="0" rtlCol="0" anchor="t" anchorCtr="0">
              <a:noAutofit/>
            </a:bodyPr>
            <a:lstStyle>
              <a:lvl1pPr algn="l" defTabSz="1043056" rtl="0" eaLnBrk="1" latinLnBrk="0" hangingPunct="1">
                <a:lnSpc>
                  <a:spcPct val="90000"/>
                </a:lnSpc>
                <a:spcBef>
                  <a:spcPct val="0"/>
                </a:spcBef>
                <a:buNone/>
                <a:defRPr sz="3000" b="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14000"/>
                </a:lnSpc>
              </a:pPr>
              <a:r>
                <a:rPr lang="en-AU" sz="1200" b="1" dirty="0">
                  <a:solidFill>
                    <a:schemeClr val="tx1"/>
                  </a:solidFill>
                </a:rPr>
                <a:t>What if… </a:t>
              </a:r>
              <a:r>
                <a:rPr lang="en-AU" sz="1200" dirty="0">
                  <a:solidFill>
                    <a:schemeClr val="tx1"/>
                  </a:solidFill>
                </a:rPr>
                <a:t>long term health consequences were more visible in the industry?</a:t>
              </a:r>
              <a:endParaRPr lang="en-US" sz="4000" dirty="0">
                <a:solidFill>
                  <a:schemeClr val="tx1"/>
                </a:solidFill>
              </a:endParaRPr>
            </a:p>
          </p:txBody>
        </p:sp>
      </p:grpSp>
      <p:grpSp>
        <p:nvGrpSpPr>
          <p:cNvPr id="18" name="Group 17">
            <a:extLst>
              <a:ext uri="{FF2B5EF4-FFF2-40B4-BE49-F238E27FC236}">
                <a16:creationId xmlns:a16="http://schemas.microsoft.com/office/drawing/2014/main" id="{CC8E3337-DE07-45A7-848E-8BA6913070C6}"/>
              </a:ext>
            </a:extLst>
          </p:cNvPr>
          <p:cNvGrpSpPr/>
          <p:nvPr/>
        </p:nvGrpSpPr>
        <p:grpSpPr>
          <a:xfrm>
            <a:off x="836541" y="2392972"/>
            <a:ext cx="8760307" cy="555049"/>
            <a:chOff x="859634" y="4638976"/>
            <a:chExt cx="5884178" cy="555049"/>
          </a:xfrm>
        </p:grpSpPr>
        <p:sp>
          <p:nvSpPr>
            <p:cNvPr id="10" name="Title 3">
              <a:extLst>
                <a:ext uri="{FF2B5EF4-FFF2-40B4-BE49-F238E27FC236}">
                  <a16:creationId xmlns:a16="http://schemas.microsoft.com/office/drawing/2014/main" id="{A015F9F5-09E3-4861-A2F8-19A715513624}"/>
                </a:ext>
              </a:extLst>
            </p:cNvPr>
            <p:cNvSpPr txBox="1">
              <a:spLocks/>
            </p:cNvSpPr>
            <p:nvPr/>
          </p:nvSpPr>
          <p:spPr>
            <a:xfrm>
              <a:off x="859634" y="4721112"/>
              <a:ext cx="326723" cy="472913"/>
            </a:xfrm>
            <a:prstGeom prst="rect">
              <a:avLst/>
            </a:prstGeom>
          </p:spPr>
          <p:txBody>
            <a:bodyPr vert="horz" lIns="0" tIns="0" rIns="0" bIns="0" rtlCol="0" anchor="t" anchorCtr="0">
              <a:noAutofit/>
            </a:bodyPr>
            <a:lstStyle>
              <a:lvl1pPr algn="l" defTabSz="1043056" rtl="0" eaLnBrk="1" latinLnBrk="0" hangingPunct="1">
                <a:lnSpc>
                  <a:spcPct val="90000"/>
                </a:lnSpc>
                <a:spcBef>
                  <a:spcPct val="0"/>
                </a:spcBef>
                <a:buNone/>
                <a:defRPr sz="3000" b="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dirty="0">
                  <a:solidFill>
                    <a:schemeClr val="accent5"/>
                  </a:solidFill>
                </a:rPr>
                <a:t>03</a:t>
              </a:r>
            </a:p>
          </p:txBody>
        </p:sp>
        <p:sp>
          <p:nvSpPr>
            <p:cNvPr id="11" name="Title 3">
              <a:extLst>
                <a:ext uri="{FF2B5EF4-FFF2-40B4-BE49-F238E27FC236}">
                  <a16:creationId xmlns:a16="http://schemas.microsoft.com/office/drawing/2014/main" id="{D461D1CC-60B1-43F2-BF4A-120B2DE4AB0F}"/>
                </a:ext>
              </a:extLst>
            </p:cNvPr>
            <p:cNvSpPr txBox="1">
              <a:spLocks/>
            </p:cNvSpPr>
            <p:nvPr/>
          </p:nvSpPr>
          <p:spPr>
            <a:xfrm>
              <a:off x="1352609" y="4638976"/>
              <a:ext cx="5391203" cy="216114"/>
            </a:xfrm>
            <a:prstGeom prst="rect">
              <a:avLst/>
            </a:prstGeom>
          </p:spPr>
          <p:txBody>
            <a:bodyPr vert="horz" lIns="0" tIns="0" rIns="0" bIns="0" rtlCol="0" anchor="t" anchorCtr="0">
              <a:noAutofit/>
            </a:bodyPr>
            <a:lstStyle>
              <a:lvl1pPr algn="l" defTabSz="1043056" rtl="0" eaLnBrk="1" latinLnBrk="0" hangingPunct="1">
                <a:lnSpc>
                  <a:spcPct val="90000"/>
                </a:lnSpc>
                <a:spcBef>
                  <a:spcPct val="0"/>
                </a:spcBef>
                <a:buNone/>
                <a:defRPr sz="3000" b="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14000"/>
                </a:lnSpc>
              </a:pPr>
              <a:r>
                <a:rPr lang="en-AU" sz="1600" dirty="0" smtClean="0"/>
                <a:t>The dread of composite materials leaves a feeling that the industry has been overlooked</a:t>
              </a:r>
              <a:endParaRPr lang="en-US" sz="1600" dirty="0">
                <a:solidFill>
                  <a:schemeClr val="tx1"/>
                </a:solidFill>
              </a:endParaRPr>
            </a:p>
          </p:txBody>
        </p:sp>
        <p:sp>
          <p:nvSpPr>
            <p:cNvPr id="12" name="Title 3">
              <a:extLst>
                <a:ext uri="{FF2B5EF4-FFF2-40B4-BE49-F238E27FC236}">
                  <a16:creationId xmlns:a16="http://schemas.microsoft.com/office/drawing/2014/main" id="{737CDD43-91F2-45A4-B452-1B5B07CBBCBE}"/>
                </a:ext>
              </a:extLst>
            </p:cNvPr>
            <p:cNvSpPr txBox="1">
              <a:spLocks/>
            </p:cNvSpPr>
            <p:nvPr/>
          </p:nvSpPr>
          <p:spPr>
            <a:xfrm>
              <a:off x="1353325" y="4971170"/>
              <a:ext cx="5199103" cy="112979"/>
            </a:xfrm>
            <a:prstGeom prst="rect">
              <a:avLst/>
            </a:prstGeom>
          </p:spPr>
          <p:txBody>
            <a:bodyPr vert="horz" lIns="0" tIns="0" rIns="0" bIns="0" rtlCol="0" anchor="t" anchorCtr="0">
              <a:noAutofit/>
            </a:bodyPr>
            <a:lstStyle>
              <a:lvl1pPr algn="l" defTabSz="1043056" rtl="0" eaLnBrk="1" latinLnBrk="0" hangingPunct="1">
                <a:lnSpc>
                  <a:spcPct val="90000"/>
                </a:lnSpc>
                <a:spcBef>
                  <a:spcPct val="0"/>
                </a:spcBef>
                <a:buNone/>
                <a:defRPr sz="3000" b="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14000"/>
                </a:lnSpc>
              </a:pPr>
              <a:r>
                <a:rPr lang="en-US" sz="1200" b="1" dirty="0">
                  <a:solidFill>
                    <a:schemeClr val="tx1"/>
                  </a:solidFill>
                </a:rPr>
                <a:t>What if … </a:t>
              </a:r>
              <a:r>
                <a:rPr lang="en-US" sz="1200" dirty="0">
                  <a:solidFill>
                    <a:schemeClr val="tx1"/>
                  </a:solidFill>
                </a:rPr>
                <a:t>there was more </a:t>
              </a:r>
              <a:r>
                <a:rPr lang="en-US" sz="1200" dirty="0" smtClean="0">
                  <a:solidFill>
                    <a:schemeClr val="tx1"/>
                  </a:solidFill>
                </a:rPr>
                <a:t>targeted practical and health information </a:t>
              </a:r>
              <a:r>
                <a:rPr lang="en-US" sz="1200" dirty="0">
                  <a:solidFill>
                    <a:schemeClr val="tx1"/>
                  </a:solidFill>
                </a:rPr>
                <a:t>for small businesses in the stone industry to boost health and safety knowledge? </a:t>
              </a:r>
              <a:endParaRPr lang="en-US" sz="4000" dirty="0">
                <a:solidFill>
                  <a:schemeClr val="tx1"/>
                </a:solidFill>
              </a:endParaRPr>
            </a:p>
          </p:txBody>
        </p:sp>
      </p:grpSp>
      <p:grpSp>
        <p:nvGrpSpPr>
          <p:cNvPr id="19" name="Group 18">
            <a:extLst>
              <a:ext uri="{FF2B5EF4-FFF2-40B4-BE49-F238E27FC236}">
                <a16:creationId xmlns:a16="http://schemas.microsoft.com/office/drawing/2014/main" id="{9F383287-3204-41BC-BFE4-443756544147}"/>
              </a:ext>
            </a:extLst>
          </p:cNvPr>
          <p:cNvGrpSpPr/>
          <p:nvPr/>
        </p:nvGrpSpPr>
        <p:grpSpPr>
          <a:xfrm>
            <a:off x="833364" y="3275543"/>
            <a:ext cx="8847710" cy="704007"/>
            <a:chOff x="859633" y="6100153"/>
            <a:chExt cx="6311949" cy="704007"/>
          </a:xfrm>
        </p:grpSpPr>
        <p:sp>
          <p:nvSpPr>
            <p:cNvPr id="15" name="Title 3">
              <a:extLst>
                <a:ext uri="{FF2B5EF4-FFF2-40B4-BE49-F238E27FC236}">
                  <a16:creationId xmlns:a16="http://schemas.microsoft.com/office/drawing/2014/main" id="{4A39C21F-5955-4071-BB1E-7214A8C728A8}"/>
                </a:ext>
              </a:extLst>
            </p:cNvPr>
            <p:cNvSpPr txBox="1">
              <a:spLocks/>
            </p:cNvSpPr>
            <p:nvPr/>
          </p:nvSpPr>
          <p:spPr>
            <a:xfrm>
              <a:off x="1385723" y="6654117"/>
              <a:ext cx="5785859" cy="150043"/>
            </a:xfrm>
            <a:prstGeom prst="rect">
              <a:avLst/>
            </a:prstGeom>
          </p:spPr>
          <p:txBody>
            <a:bodyPr vert="horz" lIns="0" tIns="0" rIns="0" bIns="0" rtlCol="0" anchor="t" anchorCtr="0">
              <a:noAutofit/>
            </a:bodyPr>
            <a:lstStyle>
              <a:lvl1pPr algn="l" defTabSz="1043056" rtl="0" eaLnBrk="1" latinLnBrk="0" hangingPunct="1">
                <a:lnSpc>
                  <a:spcPct val="90000"/>
                </a:lnSpc>
                <a:spcBef>
                  <a:spcPct val="0"/>
                </a:spcBef>
                <a:buNone/>
                <a:defRPr sz="3000" b="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14000"/>
                </a:lnSpc>
              </a:pPr>
              <a:r>
                <a:rPr lang="en-US" sz="1200" b="1" dirty="0">
                  <a:solidFill>
                    <a:schemeClr val="tx1"/>
                  </a:solidFill>
                </a:rPr>
                <a:t>What if … </a:t>
              </a:r>
              <a:r>
                <a:rPr lang="en-US" sz="1200" dirty="0">
                  <a:solidFill>
                    <a:schemeClr val="tx1"/>
                  </a:solidFill>
                </a:rPr>
                <a:t>there was more information about the health hazards and managing specific workplace risks associated with working with natural and composite stone? </a:t>
              </a:r>
              <a:endParaRPr lang="en-US" sz="4000" dirty="0">
                <a:solidFill>
                  <a:schemeClr val="tx1"/>
                </a:solidFill>
              </a:endParaRPr>
            </a:p>
          </p:txBody>
        </p:sp>
        <p:sp>
          <p:nvSpPr>
            <p:cNvPr id="13" name="Title 3">
              <a:extLst>
                <a:ext uri="{FF2B5EF4-FFF2-40B4-BE49-F238E27FC236}">
                  <a16:creationId xmlns:a16="http://schemas.microsoft.com/office/drawing/2014/main" id="{CF0BCA8C-D37D-4B8A-8C46-F6BA5E06B5AB}"/>
                </a:ext>
              </a:extLst>
            </p:cNvPr>
            <p:cNvSpPr txBox="1">
              <a:spLocks/>
            </p:cNvSpPr>
            <p:nvPr/>
          </p:nvSpPr>
          <p:spPr>
            <a:xfrm>
              <a:off x="859633" y="6141458"/>
              <a:ext cx="347013" cy="384902"/>
            </a:xfrm>
            <a:prstGeom prst="rect">
              <a:avLst/>
            </a:prstGeom>
          </p:spPr>
          <p:txBody>
            <a:bodyPr vert="horz" lIns="0" tIns="0" rIns="0" bIns="0" rtlCol="0" anchor="t" anchorCtr="0">
              <a:noAutofit/>
            </a:bodyPr>
            <a:lstStyle>
              <a:lvl1pPr algn="l" defTabSz="1043056" rtl="0" eaLnBrk="1" latinLnBrk="0" hangingPunct="1">
                <a:lnSpc>
                  <a:spcPct val="90000"/>
                </a:lnSpc>
                <a:spcBef>
                  <a:spcPct val="0"/>
                </a:spcBef>
                <a:buNone/>
                <a:defRPr sz="3000" b="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dirty="0">
                  <a:solidFill>
                    <a:schemeClr val="accent5"/>
                  </a:solidFill>
                </a:rPr>
                <a:t>04</a:t>
              </a:r>
            </a:p>
          </p:txBody>
        </p:sp>
        <p:sp>
          <p:nvSpPr>
            <p:cNvPr id="14" name="Title 3">
              <a:extLst>
                <a:ext uri="{FF2B5EF4-FFF2-40B4-BE49-F238E27FC236}">
                  <a16:creationId xmlns:a16="http://schemas.microsoft.com/office/drawing/2014/main" id="{6786CF80-7E31-4275-B991-51B2874EB14A}"/>
                </a:ext>
              </a:extLst>
            </p:cNvPr>
            <p:cNvSpPr txBox="1">
              <a:spLocks/>
            </p:cNvSpPr>
            <p:nvPr/>
          </p:nvSpPr>
          <p:spPr>
            <a:xfrm>
              <a:off x="1385723" y="6100153"/>
              <a:ext cx="5785859" cy="146802"/>
            </a:xfrm>
            <a:prstGeom prst="rect">
              <a:avLst/>
            </a:prstGeom>
          </p:spPr>
          <p:txBody>
            <a:bodyPr vert="horz" lIns="0" tIns="0" rIns="0" bIns="0" rtlCol="0" anchor="t" anchorCtr="0">
              <a:noAutofit/>
            </a:bodyPr>
            <a:lstStyle>
              <a:lvl1pPr algn="l" defTabSz="1043056" rtl="0" eaLnBrk="1" latinLnBrk="0" hangingPunct="1">
                <a:lnSpc>
                  <a:spcPct val="90000"/>
                </a:lnSpc>
                <a:spcBef>
                  <a:spcPct val="0"/>
                </a:spcBef>
                <a:buNone/>
                <a:defRPr sz="3000" b="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14000"/>
                </a:lnSpc>
              </a:pPr>
              <a:r>
                <a:rPr lang="en-AU" sz="1600" dirty="0" smtClean="0"/>
                <a:t>Personal health</a:t>
              </a:r>
              <a:r>
                <a:rPr lang="en-AU" sz="1600" dirty="0"/>
                <a:t>, safety and reasonable timelines are sacrificed under the pressure to </a:t>
              </a:r>
              <a:r>
                <a:rPr lang="en-AU" sz="1600" dirty="0" smtClean="0"/>
                <a:t/>
              </a:r>
              <a:br>
                <a:rPr lang="en-AU" sz="1600" dirty="0" smtClean="0"/>
              </a:br>
              <a:r>
                <a:rPr lang="en-AU" sz="1600" dirty="0" smtClean="0"/>
                <a:t>take </a:t>
              </a:r>
              <a:r>
                <a:rPr lang="en-AU" sz="1600" dirty="0"/>
                <a:t>on a </a:t>
              </a:r>
              <a:r>
                <a:rPr lang="en-AU" sz="1600" dirty="0" smtClean="0"/>
                <a:t>job</a:t>
              </a:r>
              <a:endParaRPr lang="en-US" sz="1600" dirty="0">
                <a:solidFill>
                  <a:schemeClr val="tx1"/>
                </a:solidFill>
              </a:endParaRPr>
            </a:p>
          </p:txBody>
        </p:sp>
      </p:grpSp>
      <p:sp>
        <p:nvSpPr>
          <p:cNvPr id="16" name="TextBox 15">
            <a:extLst>
              <a:ext uri="{FF2B5EF4-FFF2-40B4-BE49-F238E27FC236}">
                <a16:creationId xmlns:a16="http://schemas.microsoft.com/office/drawing/2014/main" id="{03922C9D-DDDF-40CB-8109-1474A58BCCA4}"/>
              </a:ext>
            </a:extLst>
          </p:cNvPr>
          <p:cNvSpPr txBox="1"/>
          <p:nvPr/>
        </p:nvSpPr>
        <p:spPr>
          <a:xfrm>
            <a:off x="3013128" y="711321"/>
            <a:ext cx="4156075" cy="186205"/>
          </a:xfrm>
          <a:prstGeom prst="rect">
            <a:avLst/>
          </a:prstGeom>
          <a:noFill/>
        </p:spPr>
        <p:txBody>
          <a:bodyPr wrap="square" lIns="0" tIns="0" rIns="0" bIns="0" rtlCol="0">
            <a:spAutoFit/>
          </a:bodyPr>
          <a:lstStyle/>
          <a:p>
            <a:pPr>
              <a:lnSpc>
                <a:spcPct val="110000"/>
              </a:lnSpc>
              <a:spcBef>
                <a:spcPts val="1000"/>
              </a:spcBef>
            </a:pPr>
            <a:r>
              <a:rPr lang="en-AU" sz="1100" dirty="0"/>
              <a:t>Presented below are the key insights from our </a:t>
            </a:r>
            <a:r>
              <a:rPr lang="en-AU" sz="1100" dirty="0" smtClean="0"/>
              <a:t>research:</a:t>
            </a:r>
            <a:endParaRPr lang="en-AU" sz="1100" dirty="0"/>
          </a:p>
        </p:txBody>
      </p:sp>
      <p:sp>
        <p:nvSpPr>
          <p:cNvPr id="17" name="Title 1">
            <a:extLst>
              <a:ext uri="{FF2B5EF4-FFF2-40B4-BE49-F238E27FC236}">
                <a16:creationId xmlns:a16="http://schemas.microsoft.com/office/drawing/2014/main" id="{976005CC-A0A5-4A0B-89C1-C19F5CC9F081}"/>
              </a:ext>
            </a:extLst>
          </p:cNvPr>
          <p:cNvSpPr txBox="1">
            <a:spLocks/>
          </p:cNvSpPr>
          <p:nvPr/>
        </p:nvSpPr>
        <p:spPr>
          <a:xfrm>
            <a:off x="846810" y="517194"/>
            <a:ext cx="8374412" cy="376484"/>
          </a:xfrm>
          <a:prstGeom prst="rect">
            <a:avLst/>
          </a:prstGeom>
        </p:spPr>
        <p:txBody>
          <a:bodyPr vert="horz" lIns="0" tIns="0" rIns="0" bIns="0" rtlCol="0" anchor="t" anchorCtr="0">
            <a:noAutofit/>
          </a:bodyPr>
          <a:lstStyle>
            <a:lvl1pPr algn="l" defTabSz="1043056" rtl="0" eaLnBrk="1" latinLnBrk="0" hangingPunct="1">
              <a:lnSpc>
                <a:spcPct val="90000"/>
              </a:lnSpc>
              <a:spcBef>
                <a:spcPct val="0"/>
              </a:spcBef>
              <a:buNone/>
              <a:defRPr sz="3000" b="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dirty="0"/>
              <a:t>Key Insights</a:t>
            </a:r>
          </a:p>
        </p:txBody>
      </p:sp>
      <p:grpSp>
        <p:nvGrpSpPr>
          <p:cNvPr id="20" name="Group 19">
            <a:extLst>
              <a:ext uri="{FF2B5EF4-FFF2-40B4-BE49-F238E27FC236}">
                <a16:creationId xmlns:a16="http://schemas.microsoft.com/office/drawing/2014/main" id="{9F383287-3204-41BC-BFE4-443756544147}"/>
              </a:ext>
            </a:extLst>
          </p:cNvPr>
          <p:cNvGrpSpPr/>
          <p:nvPr/>
        </p:nvGrpSpPr>
        <p:grpSpPr>
          <a:xfrm>
            <a:off x="832950" y="4378506"/>
            <a:ext cx="8850885" cy="529496"/>
            <a:chOff x="839248" y="6100153"/>
            <a:chExt cx="6314214" cy="529496"/>
          </a:xfrm>
        </p:grpSpPr>
        <p:sp>
          <p:nvSpPr>
            <p:cNvPr id="21" name="Title 3">
              <a:extLst>
                <a:ext uri="{FF2B5EF4-FFF2-40B4-BE49-F238E27FC236}">
                  <a16:creationId xmlns:a16="http://schemas.microsoft.com/office/drawing/2014/main" id="{4A39C21F-5955-4071-BB1E-7214A8C728A8}"/>
                </a:ext>
              </a:extLst>
            </p:cNvPr>
            <p:cNvSpPr txBox="1">
              <a:spLocks/>
            </p:cNvSpPr>
            <p:nvPr/>
          </p:nvSpPr>
          <p:spPr>
            <a:xfrm>
              <a:off x="1367603" y="6387380"/>
              <a:ext cx="5785859" cy="150043"/>
            </a:xfrm>
            <a:prstGeom prst="rect">
              <a:avLst/>
            </a:prstGeom>
          </p:spPr>
          <p:txBody>
            <a:bodyPr vert="horz" lIns="0" tIns="0" rIns="0" bIns="0" rtlCol="0" anchor="t" anchorCtr="0">
              <a:noAutofit/>
            </a:bodyPr>
            <a:lstStyle>
              <a:lvl1pPr algn="l" defTabSz="1043056" rtl="0" eaLnBrk="1" latinLnBrk="0" hangingPunct="1">
                <a:lnSpc>
                  <a:spcPct val="90000"/>
                </a:lnSpc>
                <a:spcBef>
                  <a:spcPct val="0"/>
                </a:spcBef>
                <a:buNone/>
                <a:defRPr sz="3000" b="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14000"/>
                </a:lnSpc>
              </a:pPr>
              <a:r>
                <a:rPr lang="en-US" sz="1200" b="1" dirty="0">
                  <a:solidFill>
                    <a:schemeClr val="tx1"/>
                  </a:solidFill>
                </a:rPr>
                <a:t>What if … </a:t>
              </a:r>
              <a:r>
                <a:rPr lang="en-US" sz="1200" dirty="0" smtClean="0">
                  <a:solidFill>
                    <a:schemeClr val="tx1"/>
                  </a:solidFill>
                </a:rPr>
                <a:t>communication with the industry acknowledged the industry evolution and influenced long term changes</a:t>
              </a:r>
              <a:br>
                <a:rPr lang="en-US" sz="1200" dirty="0" smtClean="0">
                  <a:solidFill>
                    <a:schemeClr val="tx1"/>
                  </a:solidFill>
                </a:rPr>
              </a:br>
              <a:r>
                <a:rPr lang="en-US" sz="1200" dirty="0" smtClean="0">
                  <a:solidFill>
                    <a:schemeClr val="tx1"/>
                  </a:solidFill>
                </a:rPr>
                <a:t>in culture? </a:t>
              </a:r>
              <a:endParaRPr lang="en-US" sz="4000" dirty="0">
                <a:solidFill>
                  <a:schemeClr val="tx1"/>
                </a:solidFill>
              </a:endParaRPr>
            </a:p>
          </p:txBody>
        </p:sp>
        <p:sp>
          <p:nvSpPr>
            <p:cNvPr id="22" name="Title 3">
              <a:extLst>
                <a:ext uri="{FF2B5EF4-FFF2-40B4-BE49-F238E27FC236}">
                  <a16:creationId xmlns:a16="http://schemas.microsoft.com/office/drawing/2014/main" id="{CF0BCA8C-D37D-4B8A-8C46-F6BA5E06B5AB}"/>
                </a:ext>
              </a:extLst>
            </p:cNvPr>
            <p:cNvSpPr txBox="1">
              <a:spLocks/>
            </p:cNvSpPr>
            <p:nvPr/>
          </p:nvSpPr>
          <p:spPr>
            <a:xfrm>
              <a:off x="839248" y="6141458"/>
              <a:ext cx="329188" cy="488191"/>
            </a:xfrm>
            <a:prstGeom prst="rect">
              <a:avLst/>
            </a:prstGeom>
          </p:spPr>
          <p:txBody>
            <a:bodyPr vert="horz" lIns="0" tIns="0" rIns="0" bIns="0" rtlCol="0" anchor="t" anchorCtr="0">
              <a:noAutofit/>
            </a:bodyPr>
            <a:lstStyle>
              <a:lvl1pPr algn="l" defTabSz="1043056" rtl="0" eaLnBrk="1" latinLnBrk="0" hangingPunct="1">
                <a:lnSpc>
                  <a:spcPct val="90000"/>
                </a:lnSpc>
                <a:spcBef>
                  <a:spcPct val="0"/>
                </a:spcBef>
                <a:buNone/>
                <a:defRPr sz="3000" b="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dirty="0" smtClean="0">
                  <a:solidFill>
                    <a:schemeClr val="accent5"/>
                  </a:solidFill>
                </a:rPr>
                <a:t>05</a:t>
              </a:r>
              <a:endParaRPr lang="en-AU" dirty="0">
                <a:solidFill>
                  <a:schemeClr val="accent5"/>
                </a:solidFill>
              </a:endParaRPr>
            </a:p>
          </p:txBody>
        </p:sp>
        <p:sp>
          <p:nvSpPr>
            <p:cNvPr id="23" name="Title 3">
              <a:extLst>
                <a:ext uri="{FF2B5EF4-FFF2-40B4-BE49-F238E27FC236}">
                  <a16:creationId xmlns:a16="http://schemas.microsoft.com/office/drawing/2014/main" id="{6786CF80-7E31-4275-B991-51B2874EB14A}"/>
                </a:ext>
              </a:extLst>
            </p:cNvPr>
            <p:cNvSpPr txBox="1">
              <a:spLocks/>
            </p:cNvSpPr>
            <p:nvPr/>
          </p:nvSpPr>
          <p:spPr>
            <a:xfrm>
              <a:off x="1365338" y="6100153"/>
              <a:ext cx="5785859" cy="146802"/>
            </a:xfrm>
            <a:prstGeom prst="rect">
              <a:avLst/>
            </a:prstGeom>
          </p:spPr>
          <p:txBody>
            <a:bodyPr vert="horz" lIns="0" tIns="0" rIns="0" bIns="0" rtlCol="0" anchor="t" anchorCtr="0">
              <a:noAutofit/>
            </a:bodyPr>
            <a:lstStyle>
              <a:lvl1pPr algn="l" defTabSz="1043056" rtl="0" eaLnBrk="1" latinLnBrk="0" hangingPunct="1">
                <a:lnSpc>
                  <a:spcPct val="90000"/>
                </a:lnSpc>
                <a:spcBef>
                  <a:spcPct val="0"/>
                </a:spcBef>
                <a:buNone/>
                <a:defRPr sz="3000" b="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14000"/>
                </a:lnSpc>
              </a:pPr>
              <a:r>
                <a:rPr lang="en-AU" sz="1600" dirty="0" smtClean="0"/>
                <a:t>Learning and skills are being eroded, stone workers are no longer trained stonemasons</a:t>
              </a:r>
              <a:endParaRPr lang="en-US" sz="1600" dirty="0">
                <a:solidFill>
                  <a:schemeClr val="tx1"/>
                </a:solidFill>
              </a:endParaRPr>
            </a:p>
          </p:txBody>
        </p:sp>
      </p:grpSp>
      <p:grpSp>
        <p:nvGrpSpPr>
          <p:cNvPr id="24" name="Group 23">
            <a:extLst>
              <a:ext uri="{FF2B5EF4-FFF2-40B4-BE49-F238E27FC236}">
                <a16:creationId xmlns:a16="http://schemas.microsoft.com/office/drawing/2014/main" id="{9F383287-3204-41BC-BFE4-443756544147}"/>
              </a:ext>
            </a:extLst>
          </p:cNvPr>
          <p:cNvGrpSpPr/>
          <p:nvPr/>
        </p:nvGrpSpPr>
        <p:grpSpPr>
          <a:xfrm>
            <a:off x="830189" y="5190352"/>
            <a:ext cx="8852827" cy="440511"/>
            <a:chOff x="855103" y="6100288"/>
            <a:chExt cx="6315600" cy="440511"/>
          </a:xfrm>
        </p:grpSpPr>
        <p:sp>
          <p:nvSpPr>
            <p:cNvPr id="25" name="Title 3">
              <a:extLst>
                <a:ext uri="{FF2B5EF4-FFF2-40B4-BE49-F238E27FC236}">
                  <a16:creationId xmlns:a16="http://schemas.microsoft.com/office/drawing/2014/main" id="{4A39C21F-5955-4071-BB1E-7214A8C728A8}"/>
                </a:ext>
              </a:extLst>
            </p:cNvPr>
            <p:cNvSpPr txBox="1">
              <a:spLocks/>
            </p:cNvSpPr>
            <p:nvPr/>
          </p:nvSpPr>
          <p:spPr>
            <a:xfrm>
              <a:off x="1380646" y="6390756"/>
              <a:ext cx="5785859" cy="150043"/>
            </a:xfrm>
            <a:prstGeom prst="rect">
              <a:avLst/>
            </a:prstGeom>
          </p:spPr>
          <p:txBody>
            <a:bodyPr vert="horz" lIns="0" tIns="0" rIns="0" bIns="0" rtlCol="0" anchor="t" anchorCtr="0">
              <a:noAutofit/>
            </a:bodyPr>
            <a:lstStyle>
              <a:lvl1pPr algn="l" defTabSz="1043056" rtl="0" eaLnBrk="1" latinLnBrk="0" hangingPunct="1">
                <a:lnSpc>
                  <a:spcPct val="90000"/>
                </a:lnSpc>
                <a:spcBef>
                  <a:spcPct val="0"/>
                </a:spcBef>
                <a:buNone/>
                <a:defRPr sz="3000" b="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14000"/>
                </a:lnSpc>
              </a:pPr>
              <a:r>
                <a:rPr lang="en-US" sz="1200" b="1" dirty="0">
                  <a:solidFill>
                    <a:schemeClr val="tx1"/>
                  </a:solidFill>
                </a:rPr>
                <a:t>What if … </a:t>
              </a:r>
              <a:r>
                <a:rPr lang="en-US" sz="1200" dirty="0">
                  <a:solidFill>
                    <a:schemeClr val="tx1"/>
                  </a:solidFill>
                </a:rPr>
                <a:t>there was more information </a:t>
              </a:r>
              <a:r>
                <a:rPr lang="en-US" sz="1200" dirty="0" smtClean="0">
                  <a:solidFill>
                    <a:schemeClr val="tx1"/>
                  </a:solidFill>
                </a:rPr>
                <a:t>to help small businesses make decisions in terms of competing risks? </a:t>
              </a:r>
              <a:endParaRPr lang="en-US" sz="4000" dirty="0">
                <a:solidFill>
                  <a:schemeClr val="tx1"/>
                </a:solidFill>
              </a:endParaRPr>
            </a:p>
          </p:txBody>
        </p:sp>
        <p:sp>
          <p:nvSpPr>
            <p:cNvPr id="26" name="Title 3">
              <a:extLst>
                <a:ext uri="{FF2B5EF4-FFF2-40B4-BE49-F238E27FC236}">
                  <a16:creationId xmlns:a16="http://schemas.microsoft.com/office/drawing/2014/main" id="{CF0BCA8C-D37D-4B8A-8C46-F6BA5E06B5AB}"/>
                </a:ext>
              </a:extLst>
            </p:cNvPr>
            <p:cNvSpPr txBox="1">
              <a:spLocks/>
            </p:cNvSpPr>
            <p:nvPr/>
          </p:nvSpPr>
          <p:spPr>
            <a:xfrm>
              <a:off x="855103" y="6141458"/>
              <a:ext cx="347013" cy="399341"/>
            </a:xfrm>
            <a:prstGeom prst="rect">
              <a:avLst/>
            </a:prstGeom>
          </p:spPr>
          <p:txBody>
            <a:bodyPr vert="horz" lIns="0" tIns="0" rIns="0" bIns="0" rtlCol="0" anchor="t" anchorCtr="0">
              <a:noAutofit/>
            </a:bodyPr>
            <a:lstStyle>
              <a:lvl1pPr algn="l" defTabSz="1043056" rtl="0" eaLnBrk="1" latinLnBrk="0" hangingPunct="1">
                <a:lnSpc>
                  <a:spcPct val="90000"/>
                </a:lnSpc>
                <a:spcBef>
                  <a:spcPct val="0"/>
                </a:spcBef>
                <a:buNone/>
                <a:defRPr sz="3000" b="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dirty="0" smtClean="0">
                  <a:solidFill>
                    <a:schemeClr val="accent5"/>
                  </a:solidFill>
                </a:rPr>
                <a:t>06</a:t>
              </a:r>
              <a:endParaRPr lang="en-AU" dirty="0">
                <a:solidFill>
                  <a:schemeClr val="accent5"/>
                </a:solidFill>
              </a:endParaRPr>
            </a:p>
          </p:txBody>
        </p:sp>
        <p:sp>
          <p:nvSpPr>
            <p:cNvPr id="27" name="Title 3">
              <a:extLst>
                <a:ext uri="{FF2B5EF4-FFF2-40B4-BE49-F238E27FC236}">
                  <a16:creationId xmlns:a16="http://schemas.microsoft.com/office/drawing/2014/main" id="{6786CF80-7E31-4275-B991-51B2874EB14A}"/>
                </a:ext>
              </a:extLst>
            </p:cNvPr>
            <p:cNvSpPr txBox="1">
              <a:spLocks/>
            </p:cNvSpPr>
            <p:nvPr/>
          </p:nvSpPr>
          <p:spPr>
            <a:xfrm>
              <a:off x="1384844" y="6100288"/>
              <a:ext cx="5785859" cy="146802"/>
            </a:xfrm>
            <a:prstGeom prst="rect">
              <a:avLst/>
            </a:prstGeom>
          </p:spPr>
          <p:txBody>
            <a:bodyPr vert="horz" lIns="0" tIns="0" rIns="0" bIns="0" rtlCol="0" anchor="t" anchorCtr="0">
              <a:noAutofit/>
            </a:bodyPr>
            <a:lstStyle>
              <a:lvl1pPr algn="l" defTabSz="1043056" rtl="0" eaLnBrk="1" latinLnBrk="0" hangingPunct="1">
                <a:lnSpc>
                  <a:spcPct val="90000"/>
                </a:lnSpc>
                <a:spcBef>
                  <a:spcPct val="0"/>
                </a:spcBef>
                <a:buNone/>
                <a:defRPr sz="3000" b="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14000"/>
                </a:lnSpc>
              </a:pPr>
              <a:r>
                <a:rPr lang="en-AU" sz="1600" dirty="0" smtClean="0"/>
                <a:t>There is little practical guidance and influence in weighing up competing risks</a:t>
              </a:r>
              <a:endParaRPr lang="en-US" sz="1600" dirty="0">
                <a:solidFill>
                  <a:schemeClr val="tx1"/>
                </a:solidFill>
              </a:endParaRPr>
            </a:p>
          </p:txBody>
        </p:sp>
      </p:grpSp>
      <p:grpSp>
        <p:nvGrpSpPr>
          <p:cNvPr id="28" name="Group 27">
            <a:extLst>
              <a:ext uri="{FF2B5EF4-FFF2-40B4-BE49-F238E27FC236}">
                <a16:creationId xmlns:a16="http://schemas.microsoft.com/office/drawing/2014/main" id="{9F383287-3204-41BC-BFE4-443756544147}"/>
              </a:ext>
            </a:extLst>
          </p:cNvPr>
          <p:cNvGrpSpPr/>
          <p:nvPr/>
        </p:nvGrpSpPr>
        <p:grpSpPr>
          <a:xfrm>
            <a:off x="832668" y="5819989"/>
            <a:ext cx="8847990" cy="707248"/>
            <a:chOff x="848308" y="6096679"/>
            <a:chExt cx="6312149" cy="707248"/>
          </a:xfrm>
        </p:grpSpPr>
        <p:sp>
          <p:nvSpPr>
            <p:cNvPr id="29" name="Title 3">
              <a:extLst>
                <a:ext uri="{FF2B5EF4-FFF2-40B4-BE49-F238E27FC236}">
                  <a16:creationId xmlns:a16="http://schemas.microsoft.com/office/drawing/2014/main" id="{4A39C21F-5955-4071-BB1E-7214A8C728A8}"/>
                </a:ext>
              </a:extLst>
            </p:cNvPr>
            <p:cNvSpPr txBox="1">
              <a:spLocks/>
            </p:cNvSpPr>
            <p:nvPr/>
          </p:nvSpPr>
          <p:spPr>
            <a:xfrm>
              <a:off x="1374398" y="6653884"/>
              <a:ext cx="5785859" cy="150043"/>
            </a:xfrm>
            <a:prstGeom prst="rect">
              <a:avLst/>
            </a:prstGeom>
          </p:spPr>
          <p:txBody>
            <a:bodyPr vert="horz" lIns="0" tIns="0" rIns="0" bIns="0" rtlCol="0" anchor="t" anchorCtr="0">
              <a:noAutofit/>
            </a:bodyPr>
            <a:lstStyle>
              <a:lvl1pPr algn="l" defTabSz="1043056" rtl="0" eaLnBrk="1" latinLnBrk="0" hangingPunct="1">
                <a:lnSpc>
                  <a:spcPct val="90000"/>
                </a:lnSpc>
                <a:spcBef>
                  <a:spcPct val="0"/>
                </a:spcBef>
                <a:buNone/>
                <a:defRPr sz="3000" b="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14000"/>
                </a:lnSpc>
              </a:pPr>
              <a:r>
                <a:rPr lang="en-US" sz="1200" b="1" dirty="0">
                  <a:solidFill>
                    <a:schemeClr val="tx1"/>
                  </a:solidFill>
                </a:rPr>
                <a:t>What if … </a:t>
              </a:r>
              <a:r>
                <a:rPr lang="en-US" sz="1200" dirty="0">
                  <a:solidFill>
                    <a:schemeClr val="tx1"/>
                  </a:solidFill>
                </a:rPr>
                <a:t>there was </a:t>
              </a:r>
              <a:r>
                <a:rPr lang="en-US" sz="1200" dirty="0" smtClean="0">
                  <a:solidFill>
                    <a:schemeClr val="tx1"/>
                  </a:solidFill>
                </a:rPr>
                <a:t>better information for small business about who to talk with about protecting workers? </a:t>
              </a:r>
              <a:endParaRPr lang="en-US" sz="4000" dirty="0">
                <a:solidFill>
                  <a:schemeClr val="tx1"/>
                </a:solidFill>
              </a:endParaRPr>
            </a:p>
          </p:txBody>
        </p:sp>
        <p:sp>
          <p:nvSpPr>
            <p:cNvPr id="30" name="Title 3">
              <a:extLst>
                <a:ext uri="{FF2B5EF4-FFF2-40B4-BE49-F238E27FC236}">
                  <a16:creationId xmlns:a16="http://schemas.microsoft.com/office/drawing/2014/main" id="{CF0BCA8C-D37D-4B8A-8C46-F6BA5E06B5AB}"/>
                </a:ext>
              </a:extLst>
            </p:cNvPr>
            <p:cNvSpPr txBox="1">
              <a:spLocks/>
            </p:cNvSpPr>
            <p:nvPr/>
          </p:nvSpPr>
          <p:spPr>
            <a:xfrm>
              <a:off x="848308" y="6141458"/>
              <a:ext cx="338449" cy="413853"/>
            </a:xfrm>
            <a:prstGeom prst="rect">
              <a:avLst/>
            </a:prstGeom>
          </p:spPr>
          <p:txBody>
            <a:bodyPr vert="horz" lIns="0" tIns="0" rIns="0" bIns="0" rtlCol="0" anchor="t" anchorCtr="0">
              <a:noAutofit/>
            </a:bodyPr>
            <a:lstStyle>
              <a:lvl1pPr algn="l" defTabSz="1043056" rtl="0" eaLnBrk="1" latinLnBrk="0" hangingPunct="1">
                <a:lnSpc>
                  <a:spcPct val="90000"/>
                </a:lnSpc>
                <a:spcBef>
                  <a:spcPct val="0"/>
                </a:spcBef>
                <a:buNone/>
                <a:defRPr sz="3000" b="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dirty="0" smtClean="0">
                  <a:solidFill>
                    <a:schemeClr val="accent5"/>
                  </a:solidFill>
                </a:rPr>
                <a:t>07</a:t>
              </a:r>
              <a:endParaRPr lang="en-AU" dirty="0">
                <a:solidFill>
                  <a:schemeClr val="accent5"/>
                </a:solidFill>
              </a:endParaRPr>
            </a:p>
          </p:txBody>
        </p:sp>
        <p:sp>
          <p:nvSpPr>
            <p:cNvPr id="31" name="Title 3">
              <a:extLst>
                <a:ext uri="{FF2B5EF4-FFF2-40B4-BE49-F238E27FC236}">
                  <a16:creationId xmlns:a16="http://schemas.microsoft.com/office/drawing/2014/main" id="{6786CF80-7E31-4275-B991-51B2874EB14A}"/>
                </a:ext>
              </a:extLst>
            </p:cNvPr>
            <p:cNvSpPr txBox="1">
              <a:spLocks/>
            </p:cNvSpPr>
            <p:nvPr/>
          </p:nvSpPr>
          <p:spPr>
            <a:xfrm>
              <a:off x="1374598" y="6096679"/>
              <a:ext cx="5785859" cy="146802"/>
            </a:xfrm>
            <a:prstGeom prst="rect">
              <a:avLst/>
            </a:prstGeom>
          </p:spPr>
          <p:txBody>
            <a:bodyPr vert="horz" lIns="0" tIns="0" rIns="0" bIns="0" rtlCol="0" anchor="t" anchorCtr="0">
              <a:noAutofit/>
            </a:bodyPr>
            <a:lstStyle>
              <a:lvl1pPr algn="l" defTabSz="1043056" rtl="0" eaLnBrk="1" latinLnBrk="0" hangingPunct="1">
                <a:lnSpc>
                  <a:spcPct val="90000"/>
                </a:lnSpc>
                <a:spcBef>
                  <a:spcPct val="0"/>
                </a:spcBef>
                <a:buNone/>
                <a:defRPr sz="3000" b="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14000"/>
                </a:lnSpc>
              </a:pPr>
              <a:r>
                <a:rPr lang="en-AU" sz="1600" dirty="0" smtClean="0"/>
                <a:t>It can be costly and difficult to engage with the broader safety, support and </a:t>
              </a:r>
              <a:br>
                <a:rPr lang="en-AU" sz="1600" dirty="0" smtClean="0"/>
              </a:br>
              <a:r>
                <a:rPr lang="en-AU" sz="1600" dirty="0" smtClean="0"/>
                <a:t>regulatory system</a:t>
              </a:r>
              <a:endParaRPr lang="en-US" sz="1600" dirty="0">
                <a:solidFill>
                  <a:schemeClr val="tx1"/>
                </a:solidFill>
              </a:endParaRPr>
            </a:p>
          </p:txBody>
        </p:sp>
      </p:grpSp>
    </p:spTree>
    <p:extLst>
      <p:ext uri="{BB962C8B-B14F-4D97-AF65-F5344CB8AC3E}">
        <p14:creationId xmlns:p14="http://schemas.microsoft.com/office/powerpoint/2010/main" val="3152140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6DDDF0-47C5-4251-825A-BA89A314919E}"/>
              </a:ext>
            </a:extLst>
          </p:cNvPr>
          <p:cNvSpPr>
            <a:spLocks noGrp="1"/>
          </p:cNvSpPr>
          <p:nvPr>
            <p:ph type="title"/>
          </p:nvPr>
        </p:nvSpPr>
        <p:spPr/>
        <p:txBody>
          <a:bodyPr/>
          <a:lstStyle/>
          <a:p>
            <a:r>
              <a:rPr lang="en-AU" dirty="0"/>
              <a:t>Project intent</a:t>
            </a:r>
          </a:p>
        </p:txBody>
      </p:sp>
      <p:sp>
        <p:nvSpPr>
          <p:cNvPr id="4" name="Text Placeholder 3">
            <a:extLst>
              <a:ext uri="{FF2B5EF4-FFF2-40B4-BE49-F238E27FC236}">
                <a16:creationId xmlns:a16="http://schemas.microsoft.com/office/drawing/2014/main" id="{5D7FAA42-0261-4CC7-8A57-DB2F7D62E4ED}"/>
              </a:ext>
            </a:extLst>
          </p:cNvPr>
          <p:cNvSpPr>
            <a:spLocks noGrp="1"/>
          </p:cNvSpPr>
          <p:nvPr>
            <p:ph type="body" sz="quarter" idx="13"/>
          </p:nvPr>
        </p:nvSpPr>
        <p:spPr/>
        <p:txBody>
          <a:bodyPr/>
          <a:lstStyle/>
          <a:p>
            <a:r>
              <a:rPr lang="en-AU" dirty="0"/>
              <a:t>01</a:t>
            </a:r>
          </a:p>
        </p:txBody>
      </p:sp>
    </p:spTree>
    <p:extLst>
      <p:ext uri="{BB962C8B-B14F-4D97-AF65-F5344CB8AC3E}">
        <p14:creationId xmlns:p14="http://schemas.microsoft.com/office/powerpoint/2010/main" val="4081228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584BBB94-2F3B-4193-92E7-4294211A323E}"/>
              </a:ext>
            </a:extLst>
          </p:cNvPr>
          <p:cNvSpPr txBox="1">
            <a:spLocks/>
          </p:cNvSpPr>
          <p:nvPr/>
        </p:nvSpPr>
        <p:spPr>
          <a:xfrm>
            <a:off x="666403" y="1588851"/>
            <a:ext cx="3870228" cy="4384701"/>
          </a:xfrm>
          <a:prstGeom prst="rect">
            <a:avLst/>
          </a:prstGeom>
          <a:noFill/>
        </p:spPr>
        <p:txBody>
          <a:bodyPr vert="horz" lIns="0" tIns="0" rIns="0" bIns="0" rtlCol="0" anchor="t">
            <a:noAutofit/>
          </a:bodyPr>
          <a:lstStyle>
            <a:defPPr>
              <a:defRPr lang="en-US"/>
            </a:defPPr>
            <a:lvl1pPr marL="0" algn="l" defTabSz="1041768" rtl="0" eaLnBrk="1" latinLnBrk="0" hangingPunct="1">
              <a:defRPr sz="2100" kern="1200">
                <a:solidFill>
                  <a:schemeClr val="tx1"/>
                </a:solidFill>
                <a:latin typeface="+mn-lt"/>
                <a:ea typeface="+mn-ea"/>
                <a:cs typeface="+mn-cs"/>
              </a:defRPr>
            </a:lvl1pPr>
            <a:lvl2pPr marL="520884" algn="l" defTabSz="1041768" rtl="0" eaLnBrk="1" latinLnBrk="0" hangingPunct="1">
              <a:defRPr sz="2100" kern="1200">
                <a:solidFill>
                  <a:schemeClr val="tx1"/>
                </a:solidFill>
                <a:latin typeface="+mn-lt"/>
                <a:ea typeface="+mn-ea"/>
                <a:cs typeface="+mn-cs"/>
              </a:defRPr>
            </a:lvl2pPr>
            <a:lvl3pPr marL="1041768" algn="l" defTabSz="1041768" rtl="0" eaLnBrk="1" latinLnBrk="0" hangingPunct="1">
              <a:defRPr sz="2100" kern="1200">
                <a:solidFill>
                  <a:schemeClr val="tx1"/>
                </a:solidFill>
                <a:latin typeface="+mn-lt"/>
                <a:ea typeface="+mn-ea"/>
                <a:cs typeface="+mn-cs"/>
              </a:defRPr>
            </a:lvl3pPr>
            <a:lvl4pPr marL="1562652" algn="l" defTabSz="1041768" rtl="0" eaLnBrk="1" latinLnBrk="0" hangingPunct="1">
              <a:defRPr sz="2100" kern="1200">
                <a:solidFill>
                  <a:schemeClr val="tx1"/>
                </a:solidFill>
                <a:latin typeface="+mn-lt"/>
                <a:ea typeface="+mn-ea"/>
                <a:cs typeface="+mn-cs"/>
              </a:defRPr>
            </a:lvl4pPr>
            <a:lvl5pPr marL="2083538" algn="l" defTabSz="1041768" rtl="0" eaLnBrk="1" latinLnBrk="0" hangingPunct="1">
              <a:defRPr sz="2100" kern="1200">
                <a:solidFill>
                  <a:schemeClr val="tx1"/>
                </a:solidFill>
                <a:latin typeface="+mn-lt"/>
                <a:ea typeface="+mn-ea"/>
                <a:cs typeface="+mn-cs"/>
              </a:defRPr>
            </a:lvl5pPr>
            <a:lvl6pPr marL="2604420" algn="l" defTabSz="1041768" rtl="0" eaLnBrk="1" latinLnBrk="0" hangingPunct="1">
              <a:defRPr sz="2100" kern="1200">
                <a:solidFill>
                  <a:schemeClr val="tx1"/>
                </a:solidFill>
                <a:latin typeface="+mn-lt"/>
                <a:ea typeface="+mn-ea"/>
                <a:cs typeface="+mn-cs"/>
              </a:defRPr>
            </a:lvl6pPr>
            <a:lvl7pPr marL="3125306" algn="l" defTabSz="1041768" rtl="0" eaLnBrk="1" latinLnBrk="0" hangingPunct="1">
              <a:defRPr sz="2100" kern="1200">
                <a:solidFill>
                  <a:schemeClr val="tx1"/>
                </a:solidFill>
                <a:latin typeface="+mn-lt"/>
                <a:ea typeface="+mn-ea"/>
                <a:cs typeface="+mn-cs"/>
              </a:defRPr>
            </a:lvl7pPr>
            <a:lvl8pPr marL="3646191" algn="l" defTabSz="1041768" rtl="0" eaLnBrk="1" latinLnBrk="0" hangingPunct="1">
              <a:defRPr sz="2100" kern="1200">
                <a:solidFill>
                  <a:schemeClr val="tx1"/>
                </a:solidFill>
                <a:latin typeface="+mn-lt"/>
                <a:ea typeface="+mn-ea"/>
                <a:cs typeface="+mn-cs"/>
              </a:defRPr>
            </a:lvl8pPr>
            <a:lvl9pPr marL="4167073" algn="l" defTabSz="1041768" rtl="0" eaLnBrk="1" latinLnBrk="0" hangingPunct="1">
              <a:defRPr sz="2100" kern="1200">
                <a:solidFill>
                  <a:schemeClr val="tx1"/>
                </a:solidFill>
                <a:latin typeface="+mn-lt"/>
                <a:ea typeface="+mn-ea"/>
                <a:cs typeface="+mn-cs"/>
              </a:defRPr>
            </a:lvl9pPr>
          </a:lstStyle>
          <a:p>
            <a:r>
              <a:rPr lang="en-AU" sz="2800" dirty="0">
                <a:solidFill>
                  <a:srgbClr val="B0BA36"/>
                </a:solidFill>
                <a:cs typeface="Arial"/>
              </a:rPr>
              <a:t>Context</a:t>
            </a:r>
            <a:endParaRPr lang="en-US" sz="2800" dirty="0">
              <a:solidFill>
                <a:srgbClr val="B0BA36"/>
              </a:solidFill>
              <a:cs typeface="Arial"/>
            </a:endParaRPr>
          </a:p>
          <a:p>
            <a:endParaRPr lang="en-AU" sz="1200" dirty="0">
              <a:solidFill>
                <a:srgbClr val="333333"/>
              </a:solidFill>
              <a:cs typeface="Arial"/>
            </a:endParaRPr>
          </a:p>
          <a:p>
            <a:r>
              <a:rPr lang="en-AU" sz="1200" dirty="0">
                <a:solidFill>
                  <a:srgbClr val="333333"/>
                </a:solidFill>
                <a:cs typeface="Arial"/>
              </a:rPr>
              <a:t>Safe Work Australia contracted </a:t>
            </a:r>
            <a:r>
              <a:rPr lang="en-AU" sz="1200" dirty="0" err="1">
                <a:solidFill>
                  <a:srgbClr val="333333"/>
                </a:solidFill>
                <a:cs typeface="Arial"/>
              </a:rPr>
              <a:t>ThinkPlace</a:t>
            </a:r>
            <a:r>
              <a:rPr lang="en-AU" sz="1200" dirty="0">
                <a:solidFill>
                  <a:srgbClr val="333333"/>
                </a:solidFill>
                <a:cs typeface="Arial"/>
              </a:rPr>
              <a:t> to conduct rapid qualitative research into </a:t>
            </a:r>
            <a:r>
              <a:rPr lang="en-AU" sz="1200" dirty="0" smtClean="0">
                <a:solidFill>
                  <a:srgbClr val="333333"/>
                </a:solidFill>
                <a:cs typeface="Arial"/>
              </a:rPr>
              <a:t>dust exposure from the manufacture and cutting </a:t>
            </a:r>
            <a:r>
              <a:rPr lang="en-AU" sz="1200" dirty="0">
                <a:solidFill>
                  <a:srgbClr val="333333"/>
                </a:solidFill>
                <a:cs typeface="Arial"/>
              </a:rPr>
              <a:t>of natural and composite </a:t>
            </a:r>
            <a:r>
              <a:rPr lang="en-AU" sz="1200" dirty="0" smtClean="0">
                <a:solidFill>
                  <a:srgbClr val="333333"/>
                </a:solidFill>
                <a:cs typeface="Arial"/>
              </a:rPr>
              <a:t>stone to complement the existing data and </a:t>
            </a:r>
            <a:r>
              <a:rPr lang="en-AU" sz="1200" dirty="0">
                <a:solidFill>
                  <a:srgbClr val="333333"/>
                </a:solidFill>
                <a:cs typeface="Arial"/>
              </a:rPr>
              <a:t>provide a clearer picture of risk and behavioural factors.</a:t>
            </a:r>
            <a:endParaRPr lang="en-US" dirty="0">
              <a:solidFill>
                <a:srgbClr val="333333"/>
              </a:solidFill>
              <a:cs typeface="Arial"/>
            </a:endParaRPr>
          </a:p>
          <a:p>
            <a:endParaRPr lang="en-AU" sz="1200" dirty="0">
              <a:solidFill>
                <a:srgbClr val="333333"/>
              </a:solidFill>
              <a:cs typeface="Arial"/>
            </a:endParaRPr>
          </a:p>
          <a:p>
            <a:r>
              <a:rPr lang="en-US" sz="1200" dirty="0">
                <a:solidFill>
                  <a:srgbClr val="333333"/>
                </a:solidFill>
                <a:cs typeface="Arial"/>
              </a:rPr>
              <a:t>The manufacture and cutting of natural and composite stone has been identified as a potential high-risk work process due to the inherent risks of exposure to airborne contaminants and the increasing prevalence of associated dust diseases, such as silicosis.</a:t>
            </a:r>
          </a:p>
          <a:p>
            <a:endParaRPr lang="en-AU" sz="1200" dirty="0">
              <a:solidFill>
                <a:srgbClr val="333333"/>
              </a:solidFill>
              <a:cs typeface="Arial"/>
            </a:endParaRPr>
          </a:p>
          <a:p>
            <a:r>
              <a:rPr lang="en-AU" sz="1200" dirty="0">
                <a:solidFill>
                  <a:srgbClr val="333333"/>
                </a:solidFill>
                <a:cs typeface="Arial"/>
              </a:rPr>
              <a:t>Our qualitative research was focussed on revealing behavioural and cultural insights, rather than quantitative and statistical measurements. </a:t>
            </a:r>
          </a:p>
          <a:p>
            <a:endParaRPr lang="en-AU" sz="1200" dirty="0">
              <a:solidFill>
                <a:srgbClr val="333333"/>
              </a:solidFill>
              <a:cs typeface="Arial"/>
            </a:endParaRPr>
          </a:p>
          <a:p>
            <a:r>
              <a:rPr lang="en-AU" sz="1200" b="1" dirty="0">
                <a:solidFill>
                  <a:schemeClr val="tx2"/>
                </a:solidFill>
                <a:cs typeface="Arial"/>
              </a:rPr>
              <a:t>Why aren’t </a:t>
            </a:r>
            <a:r>
              <a:rPr lang="en-AU" sz="1200" b="1" dirty="0" smtClean="0">
                <a:solidFill>
                  <a:schemeClr val="tx2"/>
                </a:solidFill>
                <a:cs typeface="Arial"/>
              </a:rPr>
              <a:t>businesses </a:t>
            </a:r>
            <a:r>
              <a:rPr lang="en-AU" sz="1200" b="1" dirty="0">
                <a:solidFill>
                  <a:schemeClr val="tx2"/>
                </a:solidFill>
                <a:cs typeface="Arial"/>
              </a:rPr>
              <a:t>identifying hazards and controlling risks relating to dust exposure, when information and interventions appear to be readily available?  </a:t>
            </a:r>
            <a:endParaRPr lang="en-US" b="1" dirty="0">
              <a:solidFill>
                <a:schemeClr val="tx2"/>
              </a:solidFill>
              <a:cs typeface="Arial"/>
            </a:endParaRPr>
          </a:p>
        </p:txBody>
      </p:sp>
      <p:pic>
        <p:nvPicPr>
          <p:cNvPr id="10" name="Picture 10" descr="A close up of an old building&#10;&#10;Description generated with high confidence">
            <a:extLst>
              <a:ext uri="{FF2B5EF4-FFF2-40B4-BE49-F238E27FC236}">
                <a16:creationId xmlns:a16="http://schemas.microsoft.com/office/drawing/2014/main" id="{302B9245-8F6B-453B-B21E-B650FFB1F7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52652" y="1508595"/>
            <a:ext cx="4932867" cy="4695920"/>
          </a:xfrm>
          <a:prstGeom prst="rect">
            <a:avLst/>
          </a:prstGeom>
        </p:spPr>
      </p:pic>
    </p:spTree>
    <p:extLst>
      <p:ext uri="{BB962C8B-B14F-4D97-AF65-F5344CB8AC3E}">
        <p14:creationId xmlns:p14="http://schemas.microsoft.com/office/powerpoint/2010/main" val="2454476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898524" y="1007922"/>
            <a:ext cx="8896351" cy="376484"/>
          </a:xfrm>
        </p:spPr>
        <p:txBody>
          <a:bodyPr/>
          <a:lstStyle/>
          <a:p>
            <a:r>
              <a:rPr lang="en-AU" dirty="0">
                <a:sym typeface="Rockwell"/>
              </a:rPr>
              <a:t>Project timeline</a:t>
            </a:r>
          </a:p>
        </p:txBody>
      </p:sp>
      <p:sp>
        <p:nvSpPr>
          <p:cNvPr id="3" name="Text Placeholder 2"/>
          <p:cNvSpPr>
            <a:spLocks noGrp="1"/>
          </p:cNvSpPr>
          <p:nvPr>
            <p:ph type="body" idx="1"/>
          </p:nvPr>
        </p:nvSpPr>
        <p:spPr>
          <a:xfrm>
            <a:off x="906463" y="1614093"/>
            <a:ext cx="8888363" cy="475969"/>
          </a:xfrm>
        </p:spPr>
        <p:txBody>
          <a:bodyPr/>
          <a:lstStyle/>
          <a:p>
            <a:r>
              <a:rPr lang="en-AU" sz="1200" dirty="0">
                <a:solidFill>
                  <a:srgbClr val="333333"/>
                </a:solidFill>
                <a:latin typeface="Arial"/>
                <a:cs typeface="Arial"/>
              </a:rPr>
              <a:t>This insights report is the result of a short, but intense sprint of field research. The insights and research approach were co-designed with a core-design team (CDT) from Safe Work Australia. Each step below </a:t>
            </a:r>
            <a:r>
              <a:rPr lang="en-AU" sz="1200" dirty="0" smtClean="0">
                <a:solidFill>
                  <a:srgbClr val="333333"/>
                </a:solidFill>
                <a:latin typeface="Arial"/>
                <a:cs typeface="Arial"/>
              </a:rPr>
              <a:t>represents approximately one </a:t>
            </a:r>
            <a:r>
              <a:rPr lang="en-AU" sz="1200" dirty="0">
                <a:solidFill>
                  <a:srgbClr val="333333"/>
                </a:solidFill>
                <a:latin typeface="Arial"/>
                <a:cs typeface="Arial"/>
              </a:rPr>
              <a:t>week. </a:t>
            </a:r>
          </a:p>
        </p:txBody>
      </p:sp>
      <p:graphicFrame>
        <p:nvGraphicFramePr>
          <p:cNvPr id="272" name="Shape 272"/>
          <p:cNvGraphicFramePr/>
          <p:nvPr>
            <p:extLst>
              <p:ext uri="{D42A27DB-BD31-4B8C-83A1-F6EECF244321}">
                <p14:modId xmlns:p14="http://schemas.microsoft.com/office/powerpoint/2010/main" val="1398754389"/>
              </p:ext>
            </p:extLst>
          </p:nvPr>
        </p:nvGraphicFramePr>
        <p:xfrm>
          <a:off x="954562" y="4435835"/>
          <a:ext cx="7983290" cy="1868843"/>
        </p:xfrm>
        <a:graphic>
          <a:graphicData uri="http://schemas.openxmlformats.org/drawingml/2006/table">
            <a:tbl>
              <a:tblPr firstRow="1" bandRow="1">
                <a:noFill/>
              </a:tblPr>
              <a:tblGrid>
                <a:gridCol w="1400399">
                  <a:extLst>
                    <a:ext uri="{9D8B030D-6E8A-4147-A177-3AD203B41FA5}">
                      <a16:colId xmlns:a16="http://schemas.microsoft.com/office/drawing/2014/main" val="20000"/>
                    </a:ext>
                  </a:extLst>
                </a:gridCol>
                <a:gridCol w="1867107">
                  <a:extLst>
                    <a:ext uri="{9D8B030D-6E8A-4147-A177-3AD203B41FA5}">
                      <a16:colId xmlns:a16="http://schemas.microsoft.com/office/drawing/2014/main" val="20001"/>
                    </a:ext>
                  </a:extLst>
                </a:gridCol>
                <a:gridCol w="1571928">
                  <a:extLst>
                    <a:ext uri="{9D8B030D-6E8A-4147-A177-3AD203B41FA5}">
                      <a16:colId xmlns:a16="http://schemas.microsoft.com/office/drawing/2014/main" val="20002"/>
                    </a:ext>
                  </a:extLst>
                </a:gridCol>
                <a:gridCol w="1571928">
                  <a:extLst>
                    <a:ext uri="{9D8B030D-6E8A-4147-A177-3AD203B41FA5}">
                      <a16:colId xmlns:a16="http://schemas.microsoft.com/office/drawing/2014/main" val="20003"/>
                    </a:ext>
                  </a:extLst>
                </a:gridCol>
                <a:gridCol w="1571928">
                  <a:extLst>
                    <a:ext uri="{9D8B030D-6E8A-4147-A177-3AD203B41FA5}">
                      <a16:colId xmlns:a16="http://schemas.microsoft.com/office/drawing/2014/main" val="20004"/>
                    </a:ext>
                  </a:extLst>
                </a:gridCol>
              </a:tblGrid>
              <a:tr h="366045">
                <a:tc>
                  <a:txBody>
                    <a:bodyPr/>
                    <a:lstStyle/>
                    <a:p>
                      <a:pPr marL="0" marR="0" lvl="0" indent="-95250" algn="l" rtl="0">
                        <a:lnSpc>
                          <a:spcPct val="100000"/>
                        </a:lnSpc>
                        <a:spcBef>
                          <a:spcPts val="0"/>
                        </a:spcBef>
                        <a:spcAft>
                          <a:spcPts val="0"/>
                        </a:spcAft>
                        <a:buClr>
                          <a:srgbClr val="7F7F7F"/>
                        </a:buClr>
                        <a:buSzPct val="125000"/>
                        <a:buFont typeface="Arial"/>
                        <a:buNone/>
                      </a:pPr>
                      <a:r>
                        <a:rPr lang="en-AU" sz="1300" b="0" i="0" u="none" strike="noStrike" cap="none" dirty="0">
                          <a:solidFill>
                            <a:schemeClr val="tx1">
                              <a:lumMod val="75000"/>
                            </a:schemeClr>
                          </a:solidFill>
                          <a:latin typeface="Roboto Slab" charset="0"/>
                          <a:ea typeface="Roboto Slab" charset="0"/>
                          <a:cs typeface="Roboto Slab" charset="0"/>
                          <a:sym typeface="Gill Sans"/>
                        </a:rPr>
                        <a:t>Intent</a:t>
                      </a:r>
                    </a:p>
                  </a:txBody>
                  <a:tcPr marL="77040" marR="77040" marT="45728" marB="45728" anchor="ctr">
                    <a:lnL w="9525" cap="flat" cmpd="sng">
                      <a:solidFill>
                        <a:srgbClr val="000000">
                          <a:alpha val="0"/>
                        </a:srgbClr>
                      </a:solidFill>
                      <a:prstDash val="solid"/>
                      <a:round/>
                      <a:headEnd type="none" w="med" len="med"/>
                      <a:tailEnd type="none" w="med" len="med"/>
                    </a:lnL>
                    <a:lnR w="76200" cap="flat" cmpd="sng">
                      <a:solidFill>
                        <a:schemeClr val="lt1">
                          <a:alpha val="0"/>
                        </a:scheme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9050" cap="flat" cmpd="sng">
                      <a:solidFill>
                        <a:schemeClr val="lt1">
                          <a:alpha val="0"/>
                        </a:schemeClr>
                      </a:solidFill>
                      <a:prstDash val="solid"/>
                      <a:round/>
                      <a:headEnd type="none" w="med" len="med"/>
                      <a:tailEnd type="none" w="med" len="med"/>
                    </a:lnB>
                    <a:solidFill>
                      <a:srgbClr val="FFFFFF"/>
                    </a:solidFill>
                  </a:tcPr>
                </a:tc>
                <a:tc>
                  <a:txBody>
                    <a:bodyPr/>
                    <a:lstStyle/>
                    <a:p>
                      <a:pPr marL="0" marR="0" lvl="0" indent="-95250" algn="l" rtl="0">
                        <a:lnSpc>
                          <a:spcPct val="100000"/>
                        </a:lnSpc>
                        <a:spcBef>
                          <a:spcPts val="0"/>
                        </a:spcBef>
                        <a:spcAft>
                          <a:spcPts val="0"/>
                        </a:spcAft>
                        <a:buClr>
                          <a:srgbClr val="848484"/>
                        </a:buClr>
                        <a:buSzPct val="125000"/>
                        <a:buFont typeface="Arial"/>
                        <a:buNone/>
                      </a:pPr>
                      <a:r>
                        <a:rPr lang="en-AU" sz="1300" b="0" i="0" u="none" strike="noStrike" cap="none" dirty="0">
                          <a:solidFill>
                            <a:schemeClr val="tx1">
                              <a:lumMod val="75000"/>
                            </a:schemeClr>
                          </a:solidFill>
                          <a:latin typeface="Roboto Slab" charset="0"/>
                          <a:ea typeface="Roboto Slab" charset="0"/>
                          <a:cs typeface="Roboto Slab" charset="0"/>
                          <a:sym typeface="Gill Sans"/>
                        </a:rPr>
                        <a:t>Research</a:t>
                      </a:r>
                    </a:p>
                  </a:txBody>
                  <a:tcPr marL="77040" marR="77040" marT="45728" marB="45728" anchor="ctr">
                    <a:lnL w="76200" cap="flat" cmpd="sng">
                      <a:solidFill>
                        <a:schemeClr val="lt1">
                          <a:alpha val="0"/>
                        </a:schemeClr>
                      </a:solidFill>
                      <a:prstDash val="solid"/>
                      <a:round/>
                      <a:headEnd type="none" w="med" len="med"/>
                      <a:tailEnd type="none" w="med" len="med"/>
                    </a:lnL>
                    <a:lnR w="76200" cap="flat" cmpd="sng">
                      <a:solidFill>
                        <a:schemeClr val="lt1">
                          <a:alpha val="0"/>
                        </a:scheme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9050" cap="flat" cmpd="sng">
                      <a:solidFill>
                        <a:schemeClr val="lt1">
                          <a:alpha val="0"/>
                        </a:schemeClr>
                      </a:solidFill>
                      <a:prstDash val="solid"/>
                      <a:round/>
                      <a:headEnd type="none" w="med" len="med"/>
                      <a:tailEnd type="none" w="med" len="med"/>
                    </a:lnB>
                    <a:solidFill>
                      <a:srgbClr val="FFFFFF"/>
                    </a:solidFill>
                  </a:tcPr>
                </a:tc>
                <a:tc>
                  <a:txBody>
                    <a:bodyPr/>
                    <a:lstStyle/>
                    <a:p>
                      <a:pPr marL="0" marR="0" lvl="0" indent="-95250" algn="l" rtl="0">
                        <a:lnSpc>
                          <a:spcPct val="100000"/>
                        </a:lnSpc>
                        <a:spcBef>
                          <a:spcPts val="0"/>
                        </a:spcBef>
                        <a:spcAft>
                          <a:spcPts val="0"/>
                        </a:spcAft>
                        <a:buClr>
                          <a:schemeClr val="lt1"/>
                        </a:buClr>
                        <a:buSzPct val="125000"/>
                        <a:buFont typeface="Arial"/>
                        <a:buNone/>
                      </a:pPr>
                      <a:r>
                        <a:rPr lang="en-AU" sz="1300" b="0" i="0" u="none" strike="noStrike" cap="none" dirty="0">
                          <a:solidFill>
                            <a:schemeClr val="accent2">
                              <a:lumMod val="50000"/>
                            </a:schemeClr>
                          </a:solidFill>
                          <a:latin typeface="Roboto Slab" charset="0"/>
                          <a:ea typeface="Roboto Slab" charset="0"/>
                          <a:cs typeface="Roboto Slab" charset="0"/>
                          <a:sym typeface="Gill Sans"/>
                        </a:rPr>
                        <a:t>Form insights</a:t>
                      </a:r>
                    </a:p>
                  </a:txBody>
                  <a:tcPr marL="77040" marR="77040" marT="45728" marB="45728" anchor="ctr">
                    <a:lnL w="76200" cap="flat" cmpd="sng">
                      <a:solidFill>
                        <a:schemeClr val="lt1">
                          <a:alpha val="0"/>
                        </a:schemeClr>
                      </a:solidFill>
                      <a:prstDash val="solid"/>
                      <a:round/>
                      <a:headEnd type="none" w="med" len="med"/>
                      <a:tailEnd type="none" w="med" len="med"/>
                    </a:lnL>
                    <a:lnR w="76200" cap="flat" cmpd="sng">
                      <a:solidFill>
                        <a:schemeClr val="lt1">
                          <a:alpha val="0"/>
                        </a:scheme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9050" cap="flat" cmpd="sng">
                      <a:solidFill>
                        <a:schemeClr val="lt1">
                          <a:alpha val="0"/>
                        </a:schemeClr>
                      </a:solidFill>
                      <a:prstDash val="solid"/>
                      <a:round/>
                      <a:headEnd type="none" w="med" len="med"/>
                      <a:tailEnd type="none" w="med" len="med"/>
                    </a:lnB>
                    <a:solidFill>
                      <a:srgbClr val="FFFFFF"/>
                    </a:solidFill>
                  </a:tcPr>
                </a:tc>
                <a:tc>
                  <a:txBody>
                    <a:bodyPr/>
                    <a:lstStyle/>
                    <a:p>
                      <a:pPr marL="0" marR="0" lvl="0" indent="-95250" algn="l" rtl="0">
                        <a:lnSpc>
                          <a:spcPct val="100000"/>
                        </a:lnSpc>
                        <a:spcBef>
                          <a:spcPts val="0"/>
                        </a:spcBef>
                        <a:spcAft>
                          <a:spcPts val="0"/>
                        </a:spcAft>
                        <a:buClr>
                          <a:srgbClr val="7F7F7F"/>
                        </a:buClr>
                        <a:buSzPct val="125000"/>
                        <a:buFont typeface="Arial"/>
                        <a:buNone/>
                      </a:pPr>
                      <a:r>
                        <a:rPr lang="en-AU" sz="1300" b="0" i="0" u="none" strike="noStrike" cap="none" dirty="0">
                          <a:solidFill>
                            <a:schemeClr val="tx1">
                              <a:lumMod val="75000"/>
                            </a:schemeClr>
                          </a:solidFill>
                          <a:latin typeface="Roboto Slab" charset="0"/>
                          <a:ea typeface="Roboto Slab" charset="0"/>
                          <a:cs typeface="Roboto Slab" charset="0"/>
                          <a:sym typeface="Gill Sans"/>
                        </a:rPr>
                        <a:t>Validate</a:t>
                      </a:r>
                    </a:p>
                  </a:txBody>
                  <a:tcPr marL="77040" marR="77040" marT="45728" marB="45728" anchor="ctr">
                    <a:lnL w="76200" cap="flat" cmpd="sng">
                      <a:solidFill>
                        <a:schemeClr val="lt1">
                          <a:alpha val="0"/>
                        </a:schemeClr>
                      </a:solidFill>
                      <a:prstDash val="solid"/>
                      <a:round/>
                      <a:headEnd type="none" w="med" len="med"/>
                      <a:tailEnd type="none" w="med" len="med"/>
                    </a:lnL>
                    <a:lnR w="76200" cap="flat" cmpd="sng">
                      <a:solidFill>
                        <a:schemeClr val="lt1">
                          <a:alpha val="0"/>
                        </a:scheme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9050" cap="flat" cmpd="sng">
                      <a:solidFill>
                        <a:schemeClr val="lt1">
                          <a:alpha val="0"/>
                        </a:schemeClr>
                      </a:solidFill>
                      <a:prstDash val="solid"/>
                      <a:round/>
                      <a:headEnd type="none" w="med" len="med"/>
                      <a:tailEnd type="none" w="med" len="med"/>
                    </a:lnB>
                    <a:solidFill>
                      <a:srgbClr val="FFFFFF"/>
                    </a:solidFill>
                  </a:tcPr>
                </a:tc>
                <a:tc>
                  <a:txBody>
                    <a:bodyPr/>
                    <a:lstStyle/>
                    <a:p>
                      <a:pPr marL="0" marR="0" lvl="0" indent="0" algn="l" rtl="0">
                        <a:spcBef>
                          <a:spcPts val="0"/>
                        </a:spcBef>
                        <a:buSzPct val="25000"/>
                        <a:buNone/>
                      </a:pPr>
                      <a:r>
                        <a:rPr lang="en-AU" sz="1300" b="0" dirty="0">
                          <a:solidFill>
                            <a:schemeClr val="tx1">
                              <a:lumMod val="75000"/>
                            </a:schemeClr>
                          </a:solidFill>
                          <a:latin typeface="Roboto Slab" charset="0"/>
                          <a:ea typeface="Roboto Slab" charset="0"/>
                          <a:cs typeface="Roboto Slab" charset="0"/>
                          <a:sym typeface="Gill Sans"/>
                        </a:rPr>
                        <a:t>Finalise</a:t>
                      </a:r>
                    </a:p>
                  </a:txBody>
                  <a:tcPr marL="77040" marR="77040" marT="45728" marB="45728" anchor="ctr">
                    <a:lnL w="76200" cap="flat" cmpd="sng">
                      <a:solidFill>
                        <a:schemeClr val="lt1">
                          <a:alpha val="0"/>
                        </a:scheme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9050" cap="flat" cmpd="sng">
                      <a:solidFill>
                        <a:schemeClr val="lt1">
                          <a:alpha val="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502798">
                <a:tc>
                  <a:txBody>
                    <a:bodyPr/>
                    <a:lstStyle/>
                    <a:p>
                      <a:pPr marL="0" marR="0" lvl="0" indent="-69850" algn="l" rtl="0">
                        <a:lnSpc>
                          <a:spcPct val="100000"/>
                        </a:lnSpc>
                        <a:spcBef>
                          <a:spcPts val="0"/>
                        </a:spcBef>
                        <a:spcAft>
                          <a:spcPts val="0"/>
                        </a:spcAft>
                        <a:buClr>
                          <a:srgbClr val="848484"/>
                        </a:buClr>
                        <a:buSzPct val="110000"/>
                        <a:buFont typeface="Arial"/>
                        <a:buNone/>
                      </a:pPr>
                      <a:r>
                        <a:rPr lang="en-AU" sz="1100" b="0" i="0" dirty="0">
                          <a:solidFill>
                            <a:schemeClr val="bg1">
                              <a:lumMod val="65000"/>
                            </a:schemeClr>
                          </a:solidFill>
                          <a:latin typeface="Roboto" charset="0"/>
                          <a:ea typeface="Roboto" charset="0"/>
                          <a:cs typeface="Roboto" charset="0"/>
                          <a:sym typeface="Gill Sans"/>
                        </a:rPr>
                        <a:t>Understand intent and build the project plan with the CDT</a:t>
                      </a:r>
                    </a:p>
                  </a:txBody>
                  <a:tcPr marL="77040" marR="77040" marT="45728" marB="45728">
                    <a:lnL w="9525" cap="flat" cmpd="sng">
                      <a:solidFill>
                        <a:srgbClr val="000000">
                          <a:alpha val="0"/>
                        </a:srgbClr>
                      </a:solidFill>
                      <a:prstDash val="solid"/>
                      <a:round/>
                      <a:headEnd type="none" w="med" len="med"/>
                      <a:tailEnd type="none" w="med" len="med"/>
                    </a:lnL>
                    <a:lnR w="76200" cap="flat" cmpd="sng">
                      <a:solidFill>
                        <a:schemeClr val="lt1">
                          <a:alpha val="0"/>
                        </a:schemeClr>
                      </a:solidFill>
                      <a:prstDash val="solid"/>
                      <a:round/>
                      <a:headEnd type="none" w="med" len="med"/>
                      <a:tailEnd type="none" w="med" len="med"/>
                    </a:lnR>
                    <a:lnT w="19050" cap="flat" cmpd="sng">
                      <a:solidFill>
                        <a:schemeClr val="lt1">
                          <a:alpha val="0"/>
                        </a:scheme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FFFFF"/>
                    </a:solidFill>
                  </a:tcPr>
                </a:tc>
                <a:tc>
                  <a:txBody>
                    <a:bodyPr/>
                    <a:lstStyle/>
                    <a:p>
                      <a:pPr marL="0" marR="0" lvl="0" indent="-69850" algn="l" defTabSz="1043056" rtl="0" eaLnBrk="1" latinLnBrk="0" hangingPunct="1">
                        <a:lnSpc>
                          <a:spcPct val="100000"/>
                        </a:lnSpc>
                        <a:spcBef>
                          <a:spcPts val="0"/>
                        </a:spcBef>
                        <a:spcAft>
                          <a:spcPts val="0"/>
                        </a:spcAft>
                        <a:buClr>
                          <a:srgbClr val="848484"/>
                        </a:buClr>
                        <a:buSzPct val="110000"/>
                        <a:buFont typeface="Arial"/>
                        <a:buNone/>
                      </a:pPr>
                      <a:r>
                        <a:rPr lang="en-AU" sz="1100" b="0" i="0" kern="1200" dirty="0">
                          <a:solidFill>
                            <a:srgbClr val="A6A6A6"/>
                          </a:solidFill>
                          <a:latin typeface="Roboto"/>
                          <a:ea typeface="Roboto" charset="0"/>
                          <a:cs typeface="Roboto" charset="0"/>
                          <a:sym typeface="Gill Sans"/>
                        </a:rPr>
                        <a:t>Research protocol, fieldwork and desktop research. </a:t>
                      </a:r>
                    </a:p>
                  </a:txBody>
                  <a:tcPr marL="77040" marR="77040" marT="45728" marB="45728">
                    <a:lnL w="76200" cap="flat" cmpd="sng">
                      <a:solidFill>
                        <a:schemeClr val="lt1">
                          <a:alpha val="0"/>
                        </a:schemeClr>
                      </a:solidFill>
                      <a:prstDash val="solid"/>
                      <a:round/>
                      <a:headEnd type="none" w="med" len="med"/>
                      <a:tailEnd type="none" w="med" len="med"/>
                    </a:lnL>
                    <a:lnR w="76200" cap="flat" cmpd="sng">
                      <a:solidFill>
                        <a:schemeClr val="lt1">
                          <a:alpha val="0"/>
                        </a:schemeClr>
                      </a:solidFill>
                      <a:prstDash val="solid"/>
                      <a:round/>
                      <a:headEnd type="none" w="med" len="med"/>
                      <a:tailEnd type="none" w="med" len="med"/>
                    </a:lnR>
                    <a:lnT w="19050" cap="flat" cmpd="sng">
                      <a:solidFill>
                        <a:schemeClr val="lt1">
                          <a:alpha val="0"/>
                        </a:scheme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FFFFF"/>
                    </a:solidFill>
                  </a:tcPr>
                </a:tc>
                <a:tc>
                  <a:txBody>
                    <a:bodyPr/>
                    <a:lstStyle/>
                    <a:p>
                      <a:pPr lvl="0" algn="l" defTabSz="1043056" eaLnBrk="1" latinLnBrk="0" hangingPunct="1">
                        <a:buNone/>
                      </a:pPr>
                      <a:r>
                        <a:rPr lang="en-AU" sz="1100" b="0" i="0" u="none" strike="noStrike" kern="1200" noProof="0" dirty="0">
                          <a:solidFill>
                            <a:srgbClr val="ADADAD"/>
                          </a:solidFill>
                          <a:latin typeface="Roboto"/>
                          <a:sym typeface="Gill Sans"/>
                        </a:rPr>
                        <a:t>Workshop with SWA CDT to generate insights</a:t>
                      </a:r>
                    </a:p>
                  </a:txBody>
                  <a:tcPr marL="77040" marR="77040" marT="45728" marB="45728">
                    <a:lnL w="76200" cap="flat" cmpd="sng">
                      <a:solidFill>
                        <a:schemeClr val="lt1">
                          <a:alpha val="0"/>
                        </a:schemeClr>
                      </a:solidFill>
                      <a:prstDash val="solid"/>
                      <a:round/>
                      <a:headEnd type="none" w="med" len="med"/>
                      <a:tailEnd type="none" w="med" len="med"/>
                    </a:lnL>
                    <a:lnR w="76200" cap="flat" cmpd="sng">
                      <a:solidFill>
                        <a:schemeClr val="lt1">
                          <a:alpha val="0"/>
                        </a:schemeClr>
                      </a:solidFill>
                      <a:prstDash val="solid"/>
                      <a:round/>
                      <a:headEnd type="none" w="med" len="med"/>
                      <a:tailEnd type="none" w="med" len="med"/>
                    </a:lnR>
                    <a:lnT w="19050" cap="flat" cmpd="sng">
                      <a:solidFill>
                        <a:schemeClr val="lt1">
                          <a:alpha val="0"/>
                        </a:scheme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FFFFF"/>
                    </a:solidFill>
                  </a:tcPr>
                </a:tc>
                <a:tc>
                  <a:txBody>
                    <a:bodyPr/>
                    <a:lstStyle/>
                    <a:p>
                      <a:pPr marL="0" marR="0" lvl="0" indent="-69850" algn="l" defTabSz="1043056" rtl="0" eaLnBrk="1" latinLnBrk="0" hangingPunct="1">
                        <a:lnSpc>
                          <a:spcPct val="100000"/>
                        </a:lnSpc>
                        <a:spcBef>
                          <a:spcPts val="0"/>
                        </a:spcBef>
                        <a:spcAft>
                          <a:spcPts val="0"/>
                        </a:spcAft>
                        <a:buClr>
                          <a:srgbClr val="848484"/>
                        </a:buClr>
                        <a:buSzPct val="110000"/>
                        <a:buFont typeface="Arial"/>
                        <a:buNone/>
                      </a:pPr>
                      <a:r>
                        <a:rPr lang="en-AU" sz="1100" b="0" i="0" kern="1200" dirty="0">
                          <a:solidFill>
                            <a:schemeClr val="tx1">
                              <a:lumMod val="40000"/>
                              <a:lumOff val="60000"/>
                            </a:schemeClr>
                          </a:solidFill>
                          <a:latin typeface="Roboto"/>
                          <a:ea typeface="Roboto" charset="0"/>
                          <a:cs typeface="Roboto" charset="0"/>
                          <a:sym typeface="Gill Sans"/>
                        </a:rPr>
                        <a:t>Validate insights and prepare report.</a:t>
                      </a:r>
                    </a:p>
                  </a:txBody>
                  <a:tcPr marL="77040" marR="77040" marT="45728" marB="45728">
                    <a:lnL w="76200" cap="flat" cmpd="sng">
                      <a:solidFill>
                        <a:schemeClr val="lt1">
                          <a:alpha val="0"/>
                        </a:schemeClr>
                      </a:solidFill>
                      <a:prstDash val="solid"/>
                      <a:round/>
                      <a:headEnd type="none" w="med" len="med"/>
                      <a:tailEnd type="none" w="med" len="med"/>
                    </a:lnL>
                    <a:lnR w="76200" cap="flat" cmpd="sng">
                      <a:solidFill>
                        <a:schemeClr val="lt1">
                          <a:alpha val="0"/>
                        </a:schemeClr>
                      </a:solidFill>
                      <a:prstDash val="solid"/>
                      <a:round/>
                      <a:headEnd type="none" w="med" len="med"/>
                      <a:tailEnd type="none" w="med" len="med"/>
                    </a:lnR>
                    <a:lnT w="19050" cap="flat" cmpd="sng">
                      <a:solidFill>
                        <a:schemeClr val="lt1">
                          <a:alpha val="0"/>
                        </a:scheme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FFFFF"/>
                    </a:solidFill>
                  </a:tcPr>
                </a:tc>
                <a:tc>
                  <a:txBody>
                    <a:bodyPr/>
                    <a:lstStyle/>
                    <a:p>
                      <a:pPr marL="0" marR="0" lvl="0" indent="-69850" algn="l" defTabSz="1043056" rtl="0" eaLnBrk="1" latinLnBrk="0" hangingPunct="1">
                        <a:lnSpc>
                          <a:spcPct val="100000"/>
                        </a:lnSpc>
                        <a:spcBef>
                          <a:spcPts val="0"/>
                        </a:spcBef>
                        <a:spcAft>
                          <a:spcPts val="0"/>
                        </a:spcAft>
                        <a:buClr>
                          <a:srgbClr val="848484"/>
                        </a:buClr>
                        <a:buSzPct val="110000"/>
                        <a:buFont typeface="Arial"/>
                        <a:buNone/>
                      </a:pPr>
                      <a:r>
                        <a:rPr lang="en-AU" sz="1100" b="0" i="0" kern="1200" dirty="0">
                          <a:solidFill>
                            <a:srgbClr val="A6A6A6"/>
                          </a:solidFill>
                          <a:latin typeface="Roboto"/>
                          <a:ea typeface="Roboto" charset="0"/>
                          <a:cs typeface="Roboto" charset="0"/>
                          <a:sym typeface="Gill Sans"/>
                        </a:rPr>
                        <a:t>Revise report. Submission to SWA Members.</a:t>
                      </a:r>
                    </a:p>
                  </a:txBody>
                  <a:tcPr marL="77040" marR="77040" marT="45728" marB="45728">
                    <a:lnL w="76200" cap="flat" cmpd="sng">
                      <a:solidFill>
                        <a:schemeClr val="lt1">
                          <a:alpha val="0"/>
                        </a:scheme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chemeClr val="lt1">
                          <a:alpha val="0"/>
                        </a:scheme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273" name="Shape 273"/>
          <p:cNvSpPr/>
          <p:nvPr/>
        </p:nvSpPr>
        <p:spPr>
          <a:xfrm>
            <a:off x="1154488" y="2350597"/>
            <a:ext cx="8387511" cy="1946545"/>
          </a:xfrm>
          <a:custGeom>
            <a:avLst/>
            <a:gdLst/>
            <a:ahLst/>
            <a:cxnLst/>
            <a:rect l="0" t="0" r="0" b="0"/>
            <a:pathLst>
              <a:path w="120000" h="120000" extrusionOk="0">
                <a:moveTo>
                  <a:pt x="22310" y="58248"/>
                </a:moveTo>
                <a:cubicBezTo>
                  <a:pt x="22536" y="58394"/>
                  <a:pt x="22852" y="56350"/>
                  <a:pt x="23123" y="57226"/>
                </a:cubicBezTo>
                <a:cubicBezTo>
                  <a:pt x="23259" y="54890"/>
                  <a:pt x="23349" y="52554"/>
                  <a:pt x="23710" y="50948"/>
                </a:cubicBezTo>
                <a:cubicBezTo>
                  <a:pt x="23891" y="51532"/>
                  <a:pt x="24072" y="52408"/>
                  <a:pt x="24162" y="53284"/>
                </a:cubicBezTo>
                <a:cubicBezTo>
                  <a:pt x="24523" y="55620"/>
                  <a:pt x="24749" y="58832"/>
                  <a:pt x="24885" y="61897"/>
                </a:cubicBezTo>
                <a:cubicBezTo>
                  <a:pt x="25111" y="54306"/>
                  <a:pt x="24433" y="43357"/>
                  <a:pt x="25743" y="38686"/>
                </a:cubicBezTo>
                <a:cubicBezTo>
                  <a:pt x="25923" y="38540"/>
                  <a:pt x="25878" y="39124"/>
                  <a:pt x="25969" y="39270"/>
                </a:cubicBezTo>
                <a:cubicBezTo>
                  <a:pt x="26330" y="37518"/>
                  <a:pt x="26465" y="35036"/>
                  <a:pt x="27233" y="35036"/>
                </a:cubicBezTo>
                <a:cubicBezTo>
                  <a:pt x="27956" y="35036"/>
                  <a:pt x="28272" y="37956"/>
                  <a:pt x="28498" y="40291"/>
                </a:cubicBezTo>
                <a:cubicBezTo>
                  <a:pt x="29220" y="47299"/>
                  <a:pt x="28272" y="59854"/>
                  <a:pt x="29040" y="65839"/>
                </a:cubicBezTo>
                <a:cubicBezTo>
                  <a:pt x="29311" y="65109"/>
                  <a:pt x="29311" y="63795"/>
                  <a:pt x="29401" y="62627"/>
                </a:cubicBezTo>
                <a:cubicBezTo>
                  <a:pt x="29988" y="55182"/>
                  <a:pt x="30033" y="45109"/>
                  <a:pt x="31027" y="38686"/>
                </a:cubicBezTo>
                <a:cubicBezTo>
                  <a:pt x="31072" y="38248"/>
                  <a:pt x="31117" y="37518"/>
                  <a:pt x="31298" y="37518"/>
                </a:cubicBezTo>
                <a:cubicBezTo>
                  <a:pt x="31795" y="57956"/>
                  <a:pt x="29988" y="75620"/>
                  <a:pt x="30621" y="96204"/>
                </a:cubicBezTo>
                <a:cubicBezTo>
                  <a:pt x="30801" y="93868"/>
                  <a:pt x="30982" y="91386"/>
                  <a:pt x="31162" y="89051"/>
                </a:cubicBezTo>
                <a:cubicBezTo>
                  <a:pt x="31298" y="86569"/>
                  <a:pt x="31479" y="83941"/>
                  <a:pt x="31524" y="81459"/>
                </a:cubicBezTo>
                <a:cubicBezTo>
                  <a:pt x="31614" y="79124"/>
                  <a:pt x="31569" y="76788"/>
                  <a:pt x="31614" y="74598"/>
                </a:cubicBezTo>
                <a:cubicBezTo>
                  <a:pt x="31659" y="72408"/>
                  <a:pt x="31750" y="70218"/>
                  <a:pt x="31840" y="68175"/>
                </a:cubicBezTo>
                <a:cubicBezTo>
                  <a:pt x="32021" y="63941"/>
                  <a:pt x="32292" y="59854"/>
                  <a:pt x="32382" y="55620"/>
                </a:cubicBezTo>
                <a:cubicBezTo>
                  <a:pt x="32608" y="47007"/>
                  <a:pt x="32834" y="38394"/>
                  <a:pt x="33330" y="30072"/>
                </a:cubicBezTo>
                <a:cubicBezTo>
                  <a:pt x="33556" y="30364"/>
                  <a:pt x="33556" y="31532"/>
                  <a:pt x="33556" y="32116"/>
                </a:cubicBezTo>
                <a:cubicBezTo>
                  <a:pt x="33692" y="34160"/>
                  <a:pt x="33872" y="36788"/>
                  <a:pt x="33872" y="39270"/>
                </a:cubicBezTo>
                <a:cubicBezTo>
                  <a:pt x="34459" y="35912"/>
                  <a:pt x="34866" y="31532"/>
                  <a:pt x="35679" y="29343"/>
                </a:cubicBezTo>
                <a:cubicBezTo>
                  <a:pt x="36221" y="27883"/>
                  <a:pt x="37260" y="27153"/>
                  <a:pt x="37892" y="29051"/>
                </a:cubicBezTo>
                <a:cubicBezTo>
                  <a:pt x="39021" y="32116"/>
                  <a:pt x="39111" y="39270"/>
                  <a:pt x="39518" y="44525"/>
                </a:cubicBezTo>
                <a:cubicBezTo>
                  <a:pt x="39518" y="44817"/>
                  <a:pt x="39653" y="43941"/>
                  <a:pt x="39789" y="44379"/>
                </a:cubicBezTo>
                <a:cubicBezTo>
                  <a:pt x="40015" y="46715"/>
                  <a:pt x="40240" y="49781"/>
                  <a:pt x="40240" y="52846"/>
                </a:cubicBezTo>
                <a:cubicBezTo>
                  <a:pt x="40240" y="54890"/>
                  <a:pt x="40150" y="56934"/>
                  <a:pt x="40466" y="58248"/>
                </a:cubicBezTo>
                <a:cubicBezTo>
                  <a:pt x="40782" y="57810"/>
                  <a:pt x="40782" y="56350"/>
                  <a:pt x="40873" y="55036"/>
                </a:cubicBezTo>
                <a:cubicBezTo>
                  <a:pt x="40963" y="53868"/>
                  <a:pt x="41053" y="52700"/>
                  <a:pt x="41144" y="51678"/>
                </a:cubicBezTo>
                <a:cubicBezTo>
                  <a:pt x="41686" y="53138"/>
                  <a:pt x="41911" y="55620"/>
                  <a:pt x="42092" y="57956"/>
                </a:cubicBezTo>
                <a:cubicBezTo>
                  <a:pt x="42273" y="60437"/>
                  <a:pt x="42363" y="63211"/>
                  <a:pt x="42363" y="66131"/>
                </a:cubicBezTo>
                <a:cubicBezTo>
                  <a:pt x="42408" y="64379"/>
                  <a:pt x="42499" y="62627"/>
                  <a:pt x="42679" y="61167"/>
                </a:cubicBezTo>
                <a:cubicBezTo>
                  <a:pt x="42815" y="59854"/>
                  <a:pt x="42995" y="58540"/>
                  <a:pt x="43447" y="58102"/>
                </a:cubicBezTo>
                <a:cubicBezTo>
                  <a:pt x="44305" y="64817"/>
                  <a:pt x="44395" y="74598"/>
                  <a:pt x="44305" y="83795"/>
                </a:cubicBezTo>
                <a:cubicBezTo>
                  <a:pt x="45525" y="86861"/>
                  <a:pt x="46473" y="80145"/>
                  <a:pt x="47015" y="77518"/>
                </a:cubicBezTo>
                <a:cubicBezTo>
                  <a:pt x="46925" y="70656"/>
                  <a:pt x="47241" y="64525"/>
                  <a:pt x="47647" y="58978"/>
                </a:cubicBezTo>
                <a:cubicBezTo>
                  <a:pt x="47873" y="56642"/>
                  <a:pt x="48099" y="53722"/>
                  <a:pt x="48460" y="51094"/>
                </a:cubicBezTo>
                <a:cubicBezTo>
                  <a:pt x="48776" y="48905"/>
                  <a:pt x="49363" y="45547"/>
                  <a:pt x="50267" y="45839"/>
                </a:cubicBezTo>
                <a:cubicBezTo>
                  <a:pt x="50809" y="45985"/>
                  <a:pt x="51260" y="48175"/>
                  <a:pt x="51576" y="49927"/>
                </a:cubicBezTo>
                <a:cubicBezTo>
                  <a:pt x="52299" y="54014"/>
                  <a:pt x="52435" y="57226"/>
                  <a:pt x="52931" y="62043"/>
                </a:cubicBezTo>
                <a:cubicBezTo>
                  <a:pt x="53067" y="63649"/>
                  <a:pt x="53428" y="67445"/>
                  <a:pt x="53789" y="67591"/>
                </a:cubicBezTo>
                <a:cubicBezTo>
                  <a:pt x="54015" y="67591"/>
                  <a:pt x="54377" y="66131"/>
                  <a:pt x="54512" y="65109"/>
                </a:cubicBezTo>
                <a:cubicBezTo>
                  <a:pt x="54738" y="63795"/>
                  <a:pt x="54873" y="62919"/>
                  <a:pt x="55054" y="62043"/>
                </a:cubicBezTo>
                <a:cubicBezTo>
                  <a:pt x="55461" y="59854"/>
                  <a:pt x="55867" y="56934"/>
                  <a:pt x="56770" y="57372"/>
                </a:cubicBezTo>
                <a:cubicBezTo>
                  <a:pt x="57583" y="57664"/>
                  <a:pt x="58216" y="63211"/>
                  <a:pt x="58170" y="66423"/>
                </a:cubicBezTo>
                <a:cubicBezTo>
                  <a:pt x="58035" y="71240"/>
                  <a:pt x="57312" y="74306"/>
                  <a:pt x="56680" y="77664"/>
                </a:cubicBezTo>
                <a:cubicBezTo>
                  <a:pt x="56590" y="78248"/>
                  <a:pt x="56499" y="78832"/>
                  <a:pt x="56364" y="79270"/>
                </a:cubicBezTo>
                <a:cubicBezTo>
                  <a:pt x="56273" y="80000"/>
                  <a:pt x="56093" y="80145"/>
                  <a:pt x="56138" y="81021"/>
                </a:cubicBezTo>
                <a:cubicBezTo>
                  <a:pt x="56138" y="82043"/>
                  <a:pt x="56228" y="82043"/>
                  <a:pt x="56409" y="82773"/>
                </a:cubicBezTo>
                <a:cubicBezTo>
                  <a:pt x="57538" y="83065"/>
                  <a:pt x="58080" y="80437"/>
                  <a:pt x="58667" y="77810"/>
                </a:cubicBezTo>
                <a:cubicBezTo>
                  <a:pt x="59164" y="75620"/>
                  <a:pt x="59616" y="73430"/>
                  <a:pt x="60112" y="71970"/>
                </a:cubicBezTo>
                <a:cubicBezTo>
                  <a:pt x="60338" y="71386"/>
                  <a:pt x="60745" y="70510"/>
                  <a:pt x="61061" y="70802"/>
                </a:cubicBezTo>
                <a:cubicBezTo>
                  <a:pt x="61467" y="71094"/>
                  <a:pt x="61648" y="73722"/>
                  <a:pt x="61874" y="75474"/>
                </a:cubicBezTo>
                <a:cubicBezTo>
                  <a:pt x="62100" y="76934"/>
                  <a:pt x="62416" y="79124"/>
                  <a:pt x="62913" y="79270"/>
                </a:cubicBezTo>
                <a:cubicBezTo>
                  <a:pt x="63590" y="79708"/>
                  <a:pt x="63951" y="77664"/>
                  <a:pt x="64448" y="76058"/>
                </a:cubicBezTo>
                <a:cubicBezTo>
                  <a:pt x="64855" y="74744"/>
                  <a:pt x="65397" y="72846"/>
                  <a:pt x="65984" y="72846"/>
                </a:cubicBezTo>
                <a:cubicBezTo>
                  <a:pt x="66300" y="72846"/>
                  <a:pt x="66842" y="74160"/>
                  <a:pt x="67203" y="74744"/>
                </a:cubicBezTo>
                <a:cubicBezTo>
                  <a:pt x="68468" y="76496"/>
                  <a:pt x="69913" y="77956"/>
                  <a:pt x="71313" y="78978"/>
                </a:cubicBezTo>
                <a:cubicBezTo>
                  <a:pt x="73526" y="80729"/>
                  <a:pt x="75558" y="78686"/>
                  <a:pt x="77681" y="77810"/>
                </a:cubicBezTo>
                <a:cubicBezTo>
                  <a:pt x="79804" y="76934"/>
                  <a:pt x="82107" y="76350"/>
                  <a:pt x="84410" y="76350"/>
                </a:cubicBezTo>
                <a:cubicBezTo>
                  <a:pt x="85585" y="76350"/>
                  <a:pt x="86804" y="76496"/>
                  <a:pt x="87978" y="76204"/>
                </a:cubicBezTo>
                <a:cubicBezTo>
                  <a:pt x="89153" y="76058"/>
                  <a:pt x="90327" y="76204"/>
                  <a:pt x="91546" y="76058"/>
                </a:cubicBezTo>
                <a:cubicBezTo>
                  <a:pt x="96243" y="75474"/>
                  <a:pt x="101121" y="76058"/>
                  <a:pt x="105863" y="76058"/>
                </a:cubicBezTo>
                <a:cubicBezTo>
                  <a:pt x="110380" y="76058"/>
                  <a:pt x="114715" y="76642"/>
                  <a:pt x="119187" y="76642"/>
                </a:cubicBezTo>
                <a:cubicBezTo>
                  <a:pt x="119458" y="76642"/>
                  <a:pt x="119774" y="76496"/>
                  <a:pt x="120000" y="76934"/>
                </a:cubicBezTo>
                <a:cubicBezTo>
                  <a:pt x="119864" y="77664"/>
                  <a:pt x="119503" y="77372"/>
                  <a:pt x="119322" y="77372"/>
                </a:cubicBezTo>
                <a:cubicBezTo>
                  <a:pt x="117606" y="77372"/>
                  <a:pt x="115844" y="77080"/>
                  <a:pt x="114038" y="77080"/>
                </a:cubicBezTo>
                <a:cubicBezTo>
                  <a:pt x="108031" y="77080"/>
                  <a:pt x="101979" y="76642"/>
                  <a:pt x="95792" y="76642"/>
                </a:cubicBezTo>
                <a:cubicBezTo>
                  <a:pt x="91727" y="76642"/>
                  <a:pt x="87527" y="76788"/>
                  <a:pt x="83643" y="77080"/>
                </a:cubicBezTo>
                <a:cubicBezTo>
                  <a:pt x="81701" y="77226"/>
                  <a:pt x="79759" y="77664"/>
                  <a:pt x="77907" y="78394"/>
                </a:cubicBezTo>
                <a:cubicBezTo>
                  <a:pt x="76010" y="79124"/>
                  <a:pt x="74203" y="80583"/>
                  <a:pt x="72442" y="80291"/>
                </a:cubicBezTo>
                <a:cubicBezTo>
                  <a:pt x="71223" y="80145"/>
                  <a:pt x="70003" y="78686"/>
                  <a:pt x="68964" y="77664"/>
                </a:cubicBezTo>
                <a:cubicBezTo>
                  <a:pt x="68513" y="77226"/>
                  <a:pt x="67926" y="76496"/>
                  <a:pt x="67384" y="75620"/>
                </a:cubicBezTo>
                <a:cubicBezTo>
                  <a:pt x="66977" y="75036"/>
                  <a:pt x="66300" y="73576"/>
                  <a:pt x="65939" y="73576"/>
                </a:cubicBezTo>
                <a:cubicBezTo>
                  <a:pt x="64674" y="73576"/>
                  <a:pt x="64313" y="80729"/>
                  <a:pt x="62913" y="80145"/>
                </a:cubicBezTo>
                <a:cubicBezTo>
                  <a:pt x="62506" y="80000"/>
                  <a:pt x="62054" y="78248"/>
                  <a:pt x="61874" y="77226"/>
                </a:cubicBezTo>
                <a:cubicBezTo>
                  <a:pt x="61558" y="75328"/>
                  <a:pt x="61377" y="71824"/>
                  <a:pt x="60790" y="71824"/>
                </a:cubicBezTo>
                <a:cubicBezTo>
                  <a:pt x="60158" y="71678"/>
                  <a:pt x="59570" y="75036"/>
                  <a:pt x="59209" y="76642"/>
                </a:cubicBezTo>
                <a:cubicBezTo>
                  <a:pt x="58757" y="78540"/>
                  <a:pt x="58261" y="80875"/>
                  <a:pt x="57809" y="82189"/>
                </a:cubicBezTo>
                <a:cubicBezTo>
                  <a:pt x="57222" y="83649"/>
                  <a:pt x="56273" y="84379"/>
                  <a:pt x="55777" y="82043"/>
                </a:cubicBezTo>
                <a:cubicBezTo>
                  <a:pt x="56228" y="77518"/>
                  <a:pt x="57764" y="72554"/>
                  <a:pt x="57945" y="66861"/>
                </a:cubicBezTo>
                <a:cubicBezTo>
                  <a:pt x="57990" y="64379"/>
                  <a:pt x="57809" y="62627"/>
                  <a:pt x="57448" y="60875"/>
                </a:cubicBezTo>
                <a:cubicBezTo>
                  <a:pt x="57222" y="59562"/>
                  <a:pt x="56951" y="58102"/>
                  <a:pt x="56499" y="58102"/>
                </a:cubicBezTo>
                <a:cubicBezTo>
                  <a:pt x="55912" y="58102"/>
                  <a:pt x="55415" y="61313"/>
                  <a:pt x="55144" y="62773"/>
                </a:cubicBezTo>
                <a:cubicBezTo>
                  <a:pt x="54964" y="63649"/>
                  <a:pt x="54828" y="64671"/>
                  <a:pt x="54648" y="65693"/>
                </a:cubicBezTo>
                <a:cubicBezTo>
                  <a:pt x="54377" y="67153"/>
                  <a:pt x="54286" y="69197"/>
                  <a:pt x="53564" y="68175"/>
                </a:cubicBezTo>
                <a:cubicBezTo>
                  <a:pt x="53157" y="67445"/>
                  <a:pt x="52931" y="64671"/>
                  <a:pt x="52751" y="62627"/>
                </a:cubicBezTo>
                <a:cubicBezTo>
                  <a:pt x="52344" y="58102"/>
                  <a:pt x="52028" y="54452"/>
                  <a:pt x="51441" y="50656"/>
                </a:cubicBezTo>
                <a:cubicBezTo>
                  <a:pt x="51170" y="48759"/>
                  <a:pt x="50718" y="46569"/>
                  <a:pt x="50222" y="46423"/>
                </a:cubicBezTo>
                <a:cubicBezTo>
                  <a:pt x="49409" y="46131"/>
                  <a:pt x="49002" y="49343"/>
                  <a:pt x="48686" y="51386"/>
                </a:cubicBezTo>
                <a:cubicBezTo>
                  <a:pt x="47738" y="58394"/>
                  <a:pt x="47196" y="66423"/>
                  <a:pt x="47241" y="75912"/>
                </a:cubicBezTo>
                <a:cubicBezTo>
                  <a:pt x="47783" y="72700"/>
                  <a:pt x="48280" y="69489"/>
                  <a:pt x="49047" y="66569"/>
                </a:cubicBezTo>
                <a:cubicBezTo>
                  <a:pt x="49318" y="65547"/>
                  <a:pt x="49589" y="64379"/>
                  <a:pt x="49951" y="64525"/>
                </a:cubicBezTo>
                <a:cubicBezTo>
                  <a:pt x="50493" y="64525"/>
                  <a:pt x="50764" y="66861"/>
                  <a:pt x="50899" y="68175"/>
                </a:cubicBezTo>
                <a:cubicBezTo>
                  <a:pt x="51396" y="71824"/>
                  <a:pt x="51576" y="74160"/>
                  <a:pt x="51938" y="78248"/>
                </a:cubicBezTo>
                <a:cubicBezTo>
                  <a:pt x="52118" y="79854"/>
                  <a:pt x="52480" y="81605"/>
                  <a:pt x="52389" y="83357"/>
                </a:cubicBezTo>
                <a:cubicBezTo>
                  <a:pt x="52344" y="84671"/>
                  <a:pt x="51893" y="86277"/>
                  <a:pt x="51576" y="86861"/>
                </a:cubicBezTo>
                <a:cubicBezTo>
                  <a:pt x="50718" y="88613"/>
                  <a:pt x="49092" y="88321"/>
                  <a:pt x="48325" y="86715"/>
                </a:cubicBezTo>
                <a:cubicBezTo>
                  <a:pt x="47467" y="85109"/>
                  <a:pt x="47241" y="81897"/>
                  <a:pt x="47060" y="78832"/>
                </a:cubicBezTo>
                <a:cubicBezTo>
                  <a:pt x="46428" y="81605"/>
                  <a:pt x="45886" y="86423"/>
                  <a:pt x="44305" y="84817"/>
                </a:cubicBezTo>
                <a:cubicBezTo>
                  <a:pt x="44215" y="86861"/>
                  <a:pt x="44124" y="88905"/>
                  <a:pt x="43989" y="90802"/>
                </a:cubicBezTo>
                <a:cubicBezTo>
                  <a:pt x="43582" y="90510"/>
                  <a:pt x="43357" y="88759"/>
                  <a:pt x="43176" y="87591"/>
                </a:cubicBezTo>
                <a:cubicBezTo>
                  <a:pt x="41821" y="78832"/>
                  <a:pt x="42770" y="61605"/>
                  <a:pt x="41279" y="53284"/>
                </a:cubicBezTo>
                <a:cubicBezTo>
                  <a:pt x="41144" y="53576"/>
                  <a:pt x="41144" y="54306"/>
                  <a:pt x="41053" y="54744"/>
                </a:cubicBezTo>
                <a:cubicBezTo>
                  <a:pt x="40918" y="56496"/>
                  <a:pt x="40782" y="58248"/>
                  <a:pt x="40511" y="59562"/>
                </a:cubicBezTo>
                <a:cubicBezTo>
                  <a:pt x="40240" y="59270"/>
                  <a:pt x="40286" y="57956"/>
                  <a:pt x="40105" y="57372"/>
                </a:cubicBezTo>
                <a:cubicBezTo>
                  <a:pt x="39653" y="66569"/>
                  <a:pt x="38750" y="74452"/>
                  <a:pt x="37531" y="81167"/>
                </a:cubicBezTo>
                <a:cubicBezTo>
                  <a:pt x="37169" y="87737"/>
                  <a:pt x="36672" y="94014"/>
                  <a:pt x="35543" y="98102"/>
                </a:cubicBezTo>
                <a:cubicBezTo>
                  <a:pt x="35408" y="98540"/>
                  <a:pt x="35227" y="99270"/>
                  <a:pt x="35001" y="99416"/>
                </a:cubicBezTo>
                <a:cubicBezTo>
                  <a:pt x="34821" y="98832"/>
                  <a:pt x="34866" y="98102"/>
                  <a:pt x="34821" y="97372"/>
                </a:cubicBezTo>
                <a:cubicBezTo>
                  <a:pt x="34730" y="95620"/>
                  <a:pt x="34595" y="93284"/>
                  <a:pt x="34505" y="91240"/>
                </a:cubicBezTo>
                <a:cubicBezTo>
                  <a:pt x="34188" y="91386"/>
                  <a:pt x="33827" y="92116"/>
                  <a:pt x="33466" y="92116"/>
                </a:cubicBezTo>
                <a:cubicBezTo>
                  <a:pt x="32156" y="92262"/>
                  <a:pt x="31840" y="87883"/>
                  <a:pt x="31614" y="84087"/>
                </a:cubicBezTo>
                <a:cubicBezTo>
                  <a:pt x="31388" y="87591"/>
                  <a:pt x="31162" y="91678"/>
                  <a:pt x="30937" y="95328"/>
                </a:cubicBezTo>
                <a:cubicBezTo>
                  <a:pt x="30846" y="96350"/>
                  <a:pt x="30756" y="97810"/>
                  <a:pt x="30575" y="98248"/>
                </a:cubicBezTo>
                <a:cubicBezTo>
                  <a:pt x="30395" y="97810"/>
                  <a:pt x="30485" y="97080"/>
                  <a:pt x="30440" y="96496"/>
                </a:cubicBezTo>
                <a:cubicBezTo>
                  <a:pt x="30079" y="87737"/>
                  <a:pt x="30395" y="77226"/>
                  <a:pt x="30666" y="68759"/>
                </a:cubicBezTo>
                <a:cubicBezTo>
                  <a:pt x="30982" y="59124"/>
                  <a:pt x="31253" y="49489"/>
                  <a:pt x="31253" y="39124"/>
                </a:cubicBezTo>
                <a:cubicBezTo>
                  <a:pt x="30575" y="42919"/>
                  <a:pt x="30440" y="48321"/>
                  <a:pt x="30214" y="53430"/>
                </a:cubicBezTo>
                <a:cubicBezTo>
                  <a:pt x="29988" y="57664"/>
                  <a:pt x="29808" y="62189"/>
                  <a:pt x="29311" y="65985"/>
                </a:cubicBezTo>
                <a:cubicBezTo>
                  <a:pt x="29266" y="66423"/>
                  <a:pt x="29220" y="67153"/>
                  <a:pt x="29085" y="67299"/>
                </a:cubicBezTo>
                <a:cubicBezTo>
                  <a:pt x="28904" y="67007"/>
                  <a:pt x="28859" y="66277"/>
                  <a:pt x="28814" y="65547"/>
                </a:cubicBezTo>
                <a:cubicBezTo>
                  <a:pt x="28407" y="61459"/>
                  <a:pt x="28453" y="55912"/>
                  <a:pt x="28543" y="50218"/>
                </a:cubicBezTo>
                <a:cubicBezTo>
                  <a:pt x="28588" y="47445"/>
                  <a:pt x="28588" y="44233"/>
                  <a:pt x="28317" y="41459"/>
                </a:cubicBezTo>
                <a:cubicBezTo>
                  <a:pt x="28182" y="39854"/>
                  <a:pt x="27820" y="35620"/>
                  <a:pt x="27188" y="35620"/>
                </a:cubicBezTo>
                <a:cubicBezTo>
                  <a:pt x="26511" y="35620"/>
                  <a:pt x="26511" y="38832"/>
                  <a:pt x="26149" y="40291"/>
                </a:cubicBezTo>
                <a:cubicBezTo>
                  <a:pt x="26917" y="44671"/>
                  <a:pt x="27053" y="50948"/>
                  <a:pt x="27188" y="57518"/>
                </a:cubicBezTo>
                <a:cubicBezTo>
                  <a:pt x="27324" y="63941"/>
                  <a:pt x="27369" y="70510"/>
                  <a:pt x="28001" y="75474"/>
                </a:cubicBezTo>
                <a:cubicBezTo>
                  <a:pt x="28317" y="75620"/>
                  <a:pt x="28362" y="74598"/>
                  <a:pt x="28633" y="74598"/>
                </a:cubicBezTo>
                <a:cubicBezTo>
                  <a:pt x="30395" y="80729"/>
                  <a:pt x="29446" y="93576"/>
                  <a:pt x="28362" y="100000"/>
                </a:cubicBezTo>
                <a:cubicBezTo>
                  <a:pt x="28046" y="102043"/>
                  <a:pt x="27414" y="105401"/>
                  <a:pt x="26646" y="105401"/>
                </a:cubicBezTo>
                <a:cubicBezTo>
                  <a:pt x="25833" y="105401"/>
                  <a:pt x="25472" y="101459"/>
                  <a:pt x="25291" y="98540"/>
                </a:cubicBezTo>
                <a:cubicBezTo>
                  <a:pt x="25111" y="94890"/>
                  <a:pt x="24975" y="91824"/>
                  <a:pt x="24930" y="88613"/>
                </a:cubicBezTo>
                <a:cubicBezTo>
                  <a:pt x="24840" y="81459"/>
                  <a:pt x="25020" y="73284"/>
                  <a:pt x="24930" y="66715"/>
                </a:cubicBezTo>
                <a:cubicBezTo>
                  <a:pt x="24930" y="64087"/>
                  <a:pt x="24659" y="61459"/>
                  <a:pt x="24478" y="58978"/>
                </a:cubicBezTo>
                <a:cubicBezTo>
                  <a:pt x="24298" y="56496"/>
                  <a:pt x="24027" y="54160"/>
                  <a:pt x="23710" y="52116"/>
                </a:cubicBezTo>
                <a:cubicBezTo>
                  <a:pt x="22717" y="59416"/>
                  <a:pt x="23485" y="71678"/>
                  <a:pt x="22943" y="80437"/>
                </a:cubicBezTo>
                <a:cubicBezTo>
                  <a:pt x="22672" y="80000"/>
                  <a:pt x="22672" y="78540"/>
                  <a:pt x="22627" y="77518"/>
                </a:cubicBezTo>
                <a:cubicBezTo>
                  <a:pt x="22220" y="85401"/>
                  <a:pt x="22130" y="96058"/>
                  <a:pt x="21407" y="104087"/>
                </a:cubicBezTo>
                <a:cubicBezTo>
                  <a:pt x="21181" y="106569"/>
                  <a:pt x="20820" y="109927"/>
                  <a:pt x="20188" y="110364"/>
                </a:cubicBezTo>
                <a:cubicBezTo>
                  <a:pt x="19239" y="110802"/>
                  <a:pt x="18788" y="107153"/>
                  <a:pt x="18742" y="104379"/>
                </a:cubicBezTo>
                <a:cubicBezTo>
                  <a:pt x="18562" y="104233"/>
                  <a:pt x="18517" y="104963"/>
                  <a:pt x="18381" y="105401"/>
                </a:cubicBezTo>
                <a:cubicBezTo>
                  <a:pt x="18110" y="106423"/>
                  <a:pt x="17613" y="107737"/>
                  <a:pt x="17207" y="108467"/>
                </a:cubicBezTo>
                <a:cubicBezTo>
                  <a:pt x="16710" y="106131"/>
                  <a:pt x="16484" y="102773"/>
                  <a:pt x="16439" y="99124"/>
                </a:cubicBezTo>
                <a:cubicBezTo>
                  <a:pt x="16258" y="98540"/>
                  <a:pt x="16078" y="98102"/>
                  <a:pt x="15942" y="97518"/>
                </a:cubicBezTo>
                <a:cubicBezTo>
                  <a:pt x="15220" y="94598"/>
                  <a:pt x="14949" y="90218"/>
                  <a:pt x="14813" y="85547"/>
                </a:cubicBezTo>
                <a:cubicBezTo>
                  <a:pt x="14226" y="90072"/>
                  <a:pt x="13323" y="93576"/>
                  <a:pt x="11787" y="95036"/>
                </a:cubicBezTo>
                <a:cubicBezTo>
                  <a:pt x="11607" y="96058"/>
                  <a:pt x="11471" y="97226"/>
                  <a:pt x="11290" y="98102"/>
                </a:cubicBezTo>
                <a:cubicBezTo>
                  <a:pt x="11426" y="102481"/>
                  <a:pt x="11923" y="108613"/>
                  <a:pt x="11787" y="114160"/>
                </a:cubicBezTo>
                <a:cubicBezTo>
                  <a:pt x="11787" y="115766"/>
                  <a:pt x="11607" y="118978"/>
                  <a:pt x="11155" y="119270"/>
                </a:cubicBezTo>
                <a:cubicBezTo>
                  <a:pt x="10658" y="119562"/>
                  <a:pt x="10116" y="117664"/>
                  <a:pt x="9800" y="116496"/>
                </a:cubicBezTo>
                <a:cubicBezTo>
                  <a:pt x="9619" y="115766"/>
                  <a:pt x="9484" y="114890"/>
                  <a:pt x="9348" y="114014"/>
                </a:cubicBezTo>
                <a:cubicBezTo>
                  <a:pt x="7226" y="117518"/>
                  <a:pt x="1535" y="120000"/>
                  <a:pt x="1716" y="108759"/>
                </a:cubicBezTo>
                <a:cubicBezTo>
                  <a:pt x="1761" y="103941"/>
                  <a:pt x="2709" y="100291"/>
                  <a:pt x="3522" y="97080"/>
                </a:cubicBezTo>
                <a:cubicBezTo>
                  <a:pt x="4380" y="93722"/>
                  <a:pt x="5148" y="90510"/>
                  <a:pt x="5735" y="86861"/>
                </a:cubicBezTo>
                <a:cubicBezTo>
                  <a:pt x="5058" y="87591"/>
                  <a:pt x="4335" y="86861"/>
                  <a:pt x="3884" y="85985"/>
                </a:cubicBezTo>
                <a:cubicBezTo>
                  <a:pt x="3884" y="89781"/>
                  <a:pt x="3793" y="93138"/>
                  <a:pt x="3296" y="95328"/>
                </a:cubicBezTo>
                <a:cubicBezTo>
                  <a:pt x="3071" y="94744"/>
                  <a:pt x="3025" y="93722"/>
                  <a:pt x="2980" y="92992"/>
                </a:cubicBezTo>
                <a:cubicBezTo>
                  <a:pt x="2800" y="91094"/>
                  <a:pt x="2800" y="88905"/>
                  <a:pt x="2800" y="86569"/>
                </a:cubicBezTo>
                <a:cubicBezTo>
                  <a:pt x="2800" y="85547"/>
                  <a:pt x="2890" y="84379"/>
                  <a:pt x="2845" y="83357"/>
                </a:cubicBezTo>
                <a:cubicBezTo>
                  <a:pt x="2800" y="82773"/>
                  <a:pt x="2529" y="81605"/>
                  <a:pt x="2348" y="80729"/>
                </a:cubicBezTo>
                <a:cubicBezTo>
                  <a:pt x="1535" y="76496"/>
                  <a:pt x="993" y="71240"/>
                  <a:pt x="587" y="65547"/>
                </a:cubicBezTo>
                <a:cubicBezTo>
                  <a:pt x="316" y="61897"/>
                  <a:pt x="0" y="56788"/>
                  <a:pt x="767" y="54160"/>
                </a:cubicBezTo>
                <a:cubicBezTo>
                  <a:pt x="541" y="45693"/>
                  <a:pt x="1806" y="39270"/>
                  <a:pt x="3206" y="35036"/>
                </a:cubicBezTo>
                <a:cubicBezTo>
                  <a:pt x="3929" y="32992"/>
                  <a:pt x="4606" y="31532"/>
                  <a:pt x="5600" y="30802"/>
                </a:cubicBezTo>
                <a:cubicBezTo>
                  <a:pt x="4922" y="26423"/>
                  <a:pt x="6503" y="22043"/>
                  <a:pt x="7452" y="20145"/>
                </a:cubicBezTo>
                <a:cubicBezTo>
                  <a:pt x="8490" y="18248"/>
                  <a:pt x="9665" y="17080"/>
                  <a:pt x="10703" y="16204"/>
                </a:cubicBezTo>
                <a:cubicBezTo>
                  <a:pt x="11155" y="14014"/>
                  <a:pt x="11652" y="11386"/>
                  <a:pt x="12239" y="8905"/>
                </a:cubicBezTo>
                <a:cubicBezTo>
                  <a:pt x="12961" y="5985"/>
                  <a:pt x="13684" y="2919"/>
                  <a:pt x="14858" y="1605"/>
                </a:cubicBezTo>
                <a:cubicBezTo>
                  <a:pt x="15220" y="1167"/>
                  <a:pt x="15581" y="583"/>
                  <a:pt x="16078" y="583"/>
                </a:cubicBezTo>
                <a:cubicBezTo>
                  <a:pt x="17478" y="437"/>
                  <a:pt x="18562" y="3941"/>
                  <a:pt x="19330" y="7007"/>
                </a:cubicBezTo>
                <a:cubicBezTo>
                  <a:pt x="19917" y="9635"/>
                  <a:pt x="20323" y="12116"/>
                  <a:pt x="20594" y="15620"/>
                </a:cubicBezTo>
                <a:cubicBezTo>
                  <a:pt x="20684" y="16642"/>
                  <a:pt x="20730" y="17810"/>
                  <a:pt x="20820" y="19124"/>
                </a:cubicBezTo>
                <a:cubicBezTo>
                  <a:pt x="20910" y="19854"/>
                  <a:pt x="21091" y="20583"/>
                  <a:pt x="21181" y="21459"/>
                </a:cubicBezTo>
                <a:cubicBezTo>
                  <a:pt x="21588" y="25401"/>
                  <a:pt x="21633" y="30364"/>
                  <a:pt x="21633" y="35474"/>
                </a:cubicBezTo>
                <a:cubicBezTo>
                  <a:pt x="21633" y="37080"/>
                  <a:pt x="21588" y="38978"/>
                  <a:pt x="21678" y="40437"/>
                </a:cubicBezTo>
                <a:cubicBezTo>
                  <a:pt x="21723" y="41167"/>
                  <a:pt x="21859" y="41605"/>
                  <a:pt x="21949" y="42335"/>
                </a:cubicBezTo>
                <a:cubicBezTo>
                  <a:pt x="22446" y="46277"/>
                  <a:pt x="22446" y="52992"/>
                  <a:pt x="22310" y="58248"/>
                </a:cubicBezTo>
                <a:close/>
                <a:moveTo>
                  <a:pt x="19239" y="7737"/>
                </a:moveTo>
                <a:cubicBezTo>
                  <a:pt x="18471" y="4233"/>
                  <a:pt x="17207" y="0"/>
                  <a:pt x="15536" y="1605"/>
                </a:cubicBezTo>
                <a:cubicBezTo>
                  <a:pt x="16529" y="2335"/>
                  <a:pt x="16846" y="6131"/>
                  <a:pt x="16891" y="9635"/>
                </a:cubicBezTo>
                <a:cubicBezTo>
                  <a:pt x="16981" y="15912"/>
                  <a:pt x="16394" y="23503"/>
                  <a:pt x="16304" y="28321"/>
                </a:cubicBezTo>
                <a:cubicBezTo>
                  <a:pt x="16800" y="27299"/>
                  <a:pt x="17297" y="26423"/>
                  <a:pt x="17975" y="26277"/>
                </a:cubicBezTo>
                <a:cubicBezTo>
                  <a:pt x="18155" y="24963"/>
                  <a:pt x="18471" y="23211"/>
                  <a:pt x="18833" y="21751"/>
                </a:cubicBezTo>
                <a:cubicBezTo>
                  <a:pt x="19239" y="19854"/>
                  <a:pt x="19781" y="17518"/>
                  <a:pt x="20594" y="18540"/>
                </a:cubicBezTo>
                <a:cubicBezTo>
                  <a:pt x="20459" y="14598"/>
                  <a:pt x="19917" y="10948"/>
                  <a:pt x="19239" y="7737"/>
                </a:cubicBezTo>
                <a:close/>
                <a:moveTo>
                  <a:pt x="16304" y="23211"/>
                </a:moveTo>
                <a:cubicBezTo>
                  <a:pt x="16394" y="21313"/>
                  <a:pt x="16484" y="19124"/>
                  <a:pt x="16529" y="16788"/>
                </a:cubicBezTo>
                <a:cubicBezTo>
                  <a:pt x="16665" y="12116"/>
                  <a:pt x="16755" y="7007"/>
                  <a:pt x="16258" y="4087"/>
                </a:cubicBezTo>
                <a:cubicBezTo>
                  <a:pt x="16078" y="2919"/>
                  <a:pt x="15445" y="1459"/>
                  <a:pt x="15039" y="2189"/>
                </a:cubicBezTo>
                <a:cubicBezTo>
                  <a:pt x="13729" y="4671"/>
                  <a:pt x="12781" y="9781"/>
                  <a:pt x="12374" y="15474"/>
                </a:cubicBezTo>
                <a:cubicBezTo>
                  <a:pt x="14497" y="15620"/>
                  <a:pt x="15491" y="21167"/>
                  <a:pt x="15807" y="27007"/>
                </a:cubicBezTo>
                <a:cubicBezTo>
                  <a:pt x="15852" y="27737"/>
                  <a:pt x="15762" y="28613"/>
                  <a:pt x="15942" y="29051"/>
                </a:cubicBezTo>
                <a:cubicBezTo>
                  <a:pt x="16168" y="27591"/>
                  <a:pt x="16213" y="25401"/>
                  <a:pt x="16304" y="23211"/>
                </a:cubicBezTo>
                <a:close/>
                <a:moveTo>
                  <a:pt x="11742" y="12262"/>
                </a:moveTo>
                <a:cubicBezTo>
                  <a:pt x="11471" y="13430"/>
                  <a:pt x="11155" y="14598"/>
                  <a:pt x="11065" y="15912"/>
                </a:cubicBezTo>
                <a:cubicBezTo>
                  <a:pt x="11381" y="15620"/>
                  <a:pt x="11832" y="15620"/>
                  <a:pt x="12194" y="15474"/>
                </a:cubicBezTo>
                <a:cubicBezTo>
                  <a:pt x="12555" y="9927"/>
                  <a:pt x="13368" y="5839"/>
                  <a:pt x="14452" y="2627"/>
                </a:cubicBezTo>
                <a:cubicBezTo>
                  <a:pt x="14497" y="2627"/>
                  <a:pt x="14497" y="2481"/>
                  <a:pt x="14452" y="2481"/>
                </a:cubicBezTo>
                <a:cubicBezTo>
                  <a:pt x="13232" y="4671"/>
                  <a:pt x="12420" y="8613"/>
                  <a:pt x="11742" y="12262"/>
                </a:cubicBezTo>
                <a:close/>
                <a:moveTo>
                  <a:pt x="12149" y="27153"/>
                </a:moveTo>
                <a:cubicBezTo>
                  <a:pt x="12149" y="27299"/>
                  <a:pt x="12194" y="27299"/>
                  <a:pt x="12194" y="27153"/>
                </a:cubicBezTo>
                <a:cubicBezTo>
                  <a:pt x="11923" y="23941"/>
                  <a:pt x="11923" y="19416"/>
                  <a:pt x="12149" y="15912"/>
                </a:cubicBezTo>
                <a:cubicBezTo>
                  <a:pt x="11697" y="16058"/>
                  <a:pt x="11290" y="16350"/>
                  <a:pt x="10884" y="16642"/>
                </a:cubicBezTo>
                <a:cubicBezTo>
                  <a:pt x="10026" y="20875"/>
                  <a:pt x="11878" y="23649"/>
                  <a:pt x="12149" y="27153"/>
                </a:cubicBezTo>
                <a:close/>
                <a:moveTo>
                  <a:pt x="14452" y="32700"/>
                </a:moveTo>
                <a:cubicBezTo>
                  <a:pt x="14678" y="31970"/>
                  <a:pt x="15536" y="30218"/>
                  <a:pt x="15626" y="29489"/>
                </a:cubicBezTo>
                <a:cubicBezTo>
                  <a:pt x="15762" y="28175"/>
                  <a:pt x="15491" y="25109"/>
                  <a:pt x="15355" y="23795"/>
                </a:cubicBezTo>
                <a:cubicBezTo>
                  <a:pt x="14994" y="19416"/>
                  <a:pt x="13955" y="15766"/>
                  <a:pt x="12374" y="15912"/>
                </a:cubicBezTo>
                <a:cubicBezTo>
                  <a:pt x="11832" y="23357"/>
                  <a:pt x="12600" y="30948"/>
                  <a:pt x="13323" y="36058"/>
                </a:cubicBezTo>
                <a:cubicBezTo>
                  <a:pt x="13820" y="35328"/>
                  <a:pt x="14045" y="33868"/>
                  <a:pt x="14452" y="32700"/>
                </a:cubicBezTo>
                <a:close/>
                <a:moveTo>
                  <a:pt x="10523" y="16934"/>
                </a:moveTo>
                <a:cubicBezTo>
                  <a:pt x="8897" y="18540"/>
                  <a:pt x="6232" y="21313"/>
                  <a:pt x="5735" y="26569"/>
                </a:cubicBezTo>
                <a:cubicBezTo>
                  <a:pt x="5600" y="28175"/>
                  <a:pt x="5645" y="29635"/>
                  <a:pt x="5871" y="30802"/>
                </a:cubicBezTo>
                <a:cubicBezTo>
                  <a:pt x="7226" y="30802"/>
                  <a:pt x="7948" y="32846"/>
                  <a:pt x="8264" y="36204"/>
                </a:cubicBezTo>
                <a:cubicBezTo>
                  <a:pt x="9077" y="35912"/>
                  <a:pt x="9574" y="37518"/>
                  <a:pt x="10071" y="38832"/>
                </a:cubicBezTo>
                <a:cubicBezTo>
                  <a:pt x="10477" y="39854"/>
                  <a:pt x="10748" y="41313"/>
                  <a:pt x="11065" y="42189"/>
                </a:cubicBezTo>
                <a:cubicBezTo>
                  <a:pt x="11426" y="40000"/>
                  <a:pt x="11968" y="38540"/>
                  <a:pt x="12465" y="36934"/>
                </a:cubicBezTo>
                <a:cubicBezTo>
                  <a:pt x="12645" y="30802"/>
                  <a:pt x="11968" y="26715"/>
                  <a:pt x="11200" y="23357"/>
                </a:cubicBezTo>
                <a:cubicBezTo>
                  <a:pt x="10839" y="21897"/>
                  <a:pt x="10477" y="20583"/>
                  <a:pt x="10477" y="18832"/>
                </a:cubicBezTo>
                <a:cubicBezTo>
                  <a:pt x="10477" y="18102"/>
                  <a:pt x="10703" y="17080"/>
                  <a:pt x="10568" y="16934"/>
                </a:cubicBezTo>
                <a:cubicBezTo>
                  <a:pt x="10523" y="16934"/>
                  <a:pt x="10523" y="16934"/>
                  <a:pt x="10523" y="16934"/>
                </a:cubicBezTo>
                <a:close/>
                <a:moveTo>
                  <a:pt x="19646" y="19708"/>
                </a:moveTo>
                <a:cubicBezTo>
                  <a:pt x="19104" y="21167"/>
                  <a:pt x="18562" y="24525"/>
                  <a:pt x="18200" y="26277"/>
                </a:cubicBezTo>
                <a:cubicBezTo>
                  <a:pt x="19781" y="27591"/>
                  <a:pt x="20820" y="24379"/>
                  <a:pt x="20549" y="19416"/>
                </a:cubicBezTo>
                <a:cubicBezTo>
                  <a:pt x="20188" y="18686"/>
                  <a:pt x="19872" y="19270"/>
                  <a:pt x="19646" y="19708"/>
                </a:cubicBezTo>
                <a:close/>
                <a:moveTo>
                  <a:pt x="18065" y="26861"/>
                </a:moveTo>
                <a:cubicBezTo>
                  <a:pt x="17478" y="29635"/>
                  <a:pt x="16620" y="33722"/>
                  <a:pt x="16078" y="36934"/>
                </a:cubicBezTo>
                <a:cubicBezTo>
                  <a:pt x="15852" y="38394"/>
                  <a:pt x="15762" y="39124"/>
                  <a:pt x="15716" y="40875"/>
                </a:cubicBezTo>
                <a:cubicBezTo>
                  <a:pt x="15671" y="41751"/>
                  <a:pt x="15671" y="42627"/>
                  <a:pt x="15626" y="43503"/>
                </a:cubicBezTo>
                <a:cubicBezTo>
                  <a:pt x="15581" y="44671"/>
                  <a:pt x="15355" y="47153"/>
                  <a:pt x="15400" y="48175"/>
                </a:cubicBezTo>
                <a:cubicBezTo>
                  <a:pt x="15445" y="48905"/>
                  <a:pt x="15626" y="49489"/>
                  <a:pt x="15762" y="50072"/>
                </a:cubicBezTo>
                <a:cubicBezTo>
                  <a:pt x="15897" y="50656"/>
                  <a:pt x="15897" y="51386"/>
                  <a:pt x="16123" y="51824"/>
                </a:cubicBezTo>
                <a:cubicBezTo>
                  <a:pt x="16800" y="46423"/>
                  <a:pt x="17478" y="40875"/>
                  <a:pt x="19194" y="38686"/>
                </a:cubicBezTo>
                <a:cubicBezTo>
                  <a:pt x="19510" y="40583"/>
                  <a:pt x="19601" y="43065"/>
                  <a:pt x="19781" y="45401"/>
                </a:cubicBezTo>
                <a:cubicBezTo>
                  <a:pt x="20143" y="43065"/>
                  <a:pt x="20639" y="41167"/>
                  <a:pt x="21362" y="40000"/>
                </a:cubicBezTo>
                <a:cubicBezTo>
                  <a:pt x="21362" y="39416"/>
                  <a:pt x="21588" y="40291"/>
                  <a:pt x="21543" y="39708"/>
                </a:cubicBezTo>
                <a:cubicBezTo>
                  <a:pt x="21362" y="33138"/>
                  <a:pt x="21543" y="25401"/>
                  <a:pt x="20820" y="20583"/>
                </a:cubicBezTo>
                <a:cubicBezTo>
                  <a:pt x="20820" y="25693"/>
                  <a:pt x="19736" y="28175"/>
                  <a:pt x="18065" y="26861"/>
                </a:cubicBezTo>
                <a:close/>
                <a:moveTo>
                  <a:pt x="16168" y="29343"/>
                </a:moveTo>
                <a:cubicBezTo>
                  <a:pt x="16033" y="31824"/>
                  <a:pt x="15807" y="34744"/>
                  <a:pt x="15897" y="37518"/>
                </a:cubicBezTo>
                <a:cubicBezTo>
                  <a:pt x="16484" y="33868"/>
                  <a:pt x="17162" y="30510"/>
                  <a:pt x="17794" y="27007"/>
                </a:cubicBezTo>
                <a:cubicBezTo>
                  <a:pt x="17071" y="27299"/>
                  <a:pt x="16710" y="28467"/>
                  <a:pt x="16168" y="29343"/>
                </a:cubicBezTo>
                <a:close/>
                <a:moveTo>
                  <a:pt x="36221" y="85985"/>
                </a:moveTo>
                <a:cubicBezTo>
                  <a:pt x="36582" y="84525"/>
                  <a:pt x="37260" y="82189"/>
                  <a:pt x="37440" y="80437"/>
                </a:cubicBezTo>
                <a:cubicBezTo>
                  <a:pt x="37576" y="79124"/>
                  <a:pt x="37531" y="77518"/>
                  <a:pt x="37621" y="75912"/>
                </a:cubicBezTo>
                <a:cubicBezTo>
                  <a:pt x="37982" y="65109"/>
                  <a:pt x="38118" y="53138"/>
                  <a:pt x="39382" y="45547"/>
                </a:cubicBezTo>
                <a:cubicBezTo>
                  <a:pt x="39202" y="42627"/>
                  <a:pt x="39021" y="39270"/>
                  <a:pt x="38750" y="35912"/>
                </a:cubicBezTo>
                <a:cubicBezTo>
                  <a:pt x="38434" y="32554"/>
                  <a:pt x="37892" y="27007"/>
                  <a:pt x="36537" y="28613"/>
                </a:cubicBezTo>
                <a:cubicBezTo>
                  <a:pt x="35453" y="29781"/>
                  <a:pt x="35001" y="32700"/>
                  <a:pt x="34550" y="35912"/>
                </a:cubicBezTo>
                <a:cubicBezTo>
                  <a:pt x="34279" y="37518"/>
                  <a:pt x="33963" y="39416"/>
                  <a:pt x="33917" y="40875"/>
                </a:cubicBezTo>
                <a:cubicBezTo>
                  <a:pt x="33872" y="42773"/>
                  <a:pt x="33963" y="45109"/>
                  <a:pt x="33963" y="47299"/>
                </a:cubicBezTo>
                <a:cubicBezTo>
                  <a:pt x="33963" y="49343"/>
                  <a:pt x="33963" y="51532"/>
                  <a:pt x="33963" y="53722"/>
                </a:cubicBezTo>
                <a:cubicBezTo>
                  <a:pt x="33917" y="66277"/>
                  <a:pt x="34143" y="80000"/>
                  <a:pt x="34595" y="90072"/>
                </a:cubicBezTo>
                <a:cubicBezTo>
                  <a:pt x="35227" y="89051"/>
                  <a:pt x="35724" y="87591"/>
                  <a:pt x="36221" y="85985"/>
                </a:cubicBezTo>
                <a:close/>
                <a:moveTo>
                  <a:pt x="15942" y="29927"/>
                </a:moveTo>
                <a:cubicBezTo>
                  <a:pt x="15942" y="30072"/>
                  <a:pt x="15942" y="29635"/>
                  <a:pt x="15942" y="29927"/>
                </a:cubicBezTo>
                <a:close/>
                <a:moveTo>
                  <a:pt x="13774" y="36496"/>
                </a:moveTo>
                <a:cubicBezTo>
                  <a:pt x="14497" y="37956"/>
                  <a:pt x="14136" y="43065"/>
                  <a:pt x="14813" y="44817"/>
                </a:cubicBezTo>
                <a:cubicBezTo>
                  <a:pt x="15084" y="40291"/>
                  <a:pt x="15807" y="36350"/>
                  <a:pt x="15626" y="30510"/>
                </a:cubicBezTo>
                <a:cubicBezTo>
                  <a:pt x="15039" y="32554"/>
                  <a:pt x="14362" y="34306"/>
                  <a:pt x="13774" y="36496"/>
                </a:cubicBezTo>
                <a:close/>
                <a:moveTo>
                  <a:pt x="8039" y="36058"/>
                </a:moveTo>
                <a:cubicBezTo>
                  <a:pt x="7768" y="33284"/>
                  <a:pt x="7000" y="31386"/>
                  <a:pt x="6006" y="31532"/>
                </a:cubicBezTo>
                <a:cubicBezTo>
                  <a:pt x="6548" y="33430"/>
                  <a:pt x="7361" y="34452"/>
                  <a:pt x="8039" y="36058"/>
                </a:cubicBezTo>
                <a:close/>
                <a:moveTo>
                  <a:pt x="7632" y="38394"/>
                </a:moveTo>
                <a:cubicBezTo>
                  <a:pt x="7722" y="37956"/>
                  <a:pt x="7993" y="36788"/>
                  <a:pt x="7993" y="36788"/>
                </a:cubicBezTo>
                <a:cubicBezTo>
                  <a:pt x="7993" y="36642"/>
                  <a:pt x="7722" y="36058"/>
                  <a:pt x="7722" y="36058"/>
                </a:cubicBezTo>
                <a:cubicBezTo>
                  <a:pt x="7181" y="34890"/>
                  <a:pt x="6684" y="34306"/>
                  <a:pt x="6277" y="33138"/>
                </a:cubicBezTo>
                <a:cubicBezTo>
                  <a:pt x="5916" y="32116"/>
                  <a:pt x="5916" y="31386"/>
                  <a:pt x="5374" y="31678"/>
                </a:cubicBezTo>
                <a:cubicBezTo>
                  <a:pt x="4697" y="32116"/>
                  <a:pt x="4155" y="33576"/>
                  <a:pt x="3613" y="35036"/>
                </a:cubicBezTo>
                <a:cubicBezTo>
                  <a:pt x="2213" y="39124"/>
                  <a:pt x="767" y="45985"/>
                  <a:pt x="903" y="53722"/>
                </a:cubicBezTo>
                <a:cubicBezTo>
                  <a:pt x="1083" y="53430"/>
                  <a:pt x="1264" y="53138"/>
                  <a:pt x="1490" y="52992"/>
                </a:cubicBezTo>
                <a:cubicBezTo>
                  <a:pt x="1580" y="51386"/>
                  <a:pt x="1580" y="49635"/>
                  <a:pt x="1851" y="48175"/>
                </a:cubicBezTo>
                <a:cubicBezTo>
                  <a:pt x="1987" y="47445"/>
                  <a:pt x="2393" y="45985"/>
                  <a:pt x="2709" y="46131"/>
                </a:cubicBezTo>
                <a:cubicBezTo>
                  <a:pt x="3477" y="46569"/>
                  <a:pt x="2890" y="52992"/>
                  <a:pt x="2709" y="54452"/>
                </a:cubicBezTo>
                <a:cubicBezTo>
                  <a:pt x="3025" y="55328"/>
                  <a:pt x="3251" y="56496"/>
                  <a:pt x="3522" y="57664"/>
                </a:cubicBezTo>
                <a:cubicBezTo>
                  <a:pt x="3567" y="52992"/>
                  <a:pt x="3613" y="48467"/>
                  <a:pt x="3884" y="44817"/>
                </a:cubicBezTo>
                <a:cubicBezTo>
                  <a:pt x="4064" y="42627"/>
                  <a:pt x="4335" y="40437"/>
                  <a:pt x="4742" y="39124"/>
                </a:cubicBezTo>
                <a:cubicBezTo>
                  <a:pt x="5600" y="40583"/>
                  <a:pt x="5961" y="43503"/>
                  <a:pt x="6322" y="46715"/>
                </a:cubicBezTo>
                <a:cubicBezTo>
                  <a:pt x="6503" y="46423"/>
                  <a:pt x="6819" y="45401"/>
                  <a:pt x="7135" y="44963"/>
                </a:cubicBezTo>
                <a:cubicBezTo>
                  <a:pt x="7181" y="42481"/>
                  <a:pt x="7316" y="40291"/>
                  <a:pt x="7632" y="38394"/>
                </a:cubicBezTo>
                <a:close/>
                <a:moveTo>
                  <a:pt x="32743" y="52116"/>
                </a:moveTo>
                <a:cubicBezTo>
                  <a:pt x="32924" y="49197"/>
                  <a:pt x="33195" y="46131"/>
                  <a:pt x="33466" y="43503"/>
                </a:cubicBezTo>
                <a:cubicBezTo>
                  <a:pt x="33601" y="42481"/>
                  <a:pt x="33737" y="41313"/>
                  <a:pt x="33737" y="40437"/>
                </a:cubicBezTo>
                <a:cubicBezTo>
                  <a:pt x="33827" y="37956"/>
                  <a:pt x="33556" y="35328"/>
                  <a:pt x="33421" y="32700"/>
                </a:cubicBezTo>
                <a:cubicBezTo>
                  <a:pt x="33195" y="39124"/>
                  <a:pt x="32788" y="45547"/>
                  <a:pt x="32743" y="52116"/>
                </a:cubicBezTo>
                <a:close/>
                <a:moveTo>
                  <a:pt x="12691" y="36788"/>
                </a:moveTo>
                <a:cubicBezTo>
                  <a:pt x="12826" y="36642"/>
                  <a:pt x="12916" y="36350"/>
                  <a:pt x="13052" y="36204"/>
                </a:cubicBezTo>
                <a:cubicBezTo>
                  <a:pt x="12961" y="35036"/>
                  <a:pt x="12826" y="34014"/>
                  <a:pt x="12691" y="33138"/>
                </a:cubicBezTo>
                <a:cubicBezTo>
                  <a:pt x="12691" y="34160"/>
                  <a:pt x="12781" y="35766"/>
                  <a:pt x="12691" y="36788"/>
                </a:cubicBezTo>
                <a:close/>
                <a:moveTo>
                  <a:pt x="9032" y="41751"/>
                </a:moveTo>
                <a:cubicBezTo>
                  <a:pt x="8852" y="42335"/>
                  <a:pt x="8671" y="42773"/>
                  <a:pt x="8445" y="43065"/>
                </a:cubicBezTo>
                <a:cubicBezTo>
                  <a:pt x="8490" y="43649"/>
                  <a:pt x="8310" y="44233"/>
                  <a:pt x="8445" y="44671"/>
                </a:cubicBezTo>
                <a:cubicBezTo>
                  <a:pt x="8581" y="44233"/>
                  <a:pt x="8806" y="43941"/>
                  <a:pt x="8987" y="43941"/>
                </a:cubicBezTo>
                <a:cubicBezTo>
                  <a:pt x="9665" y="43649"/>
                  <a:pt x="10116" y="45109"/>
                  <a:pt x="10432" y="46277"/>
                </a:cubicBezTo>
                <a:cubicBezTo>
                  <a:pt x="10523" y="44963"/>
                  <a:pt x="10748" y="44087"/>
                  <a:pt x="10884" y="42919"/>
                </a:cubicBezTo>
                <a:cubicBezTo>
                  <a:pt x="10342" y="40583"/>
                  <a:pt x="9484" y="36642"/>
                  <a:pt x="8355" y="36934"/>
                </a:cubicBezTo>
                <a:cubicBezTo>
                  <a:pt x="8716" y="38102"/>
                  <a:pt x="8987" y="39416"/>
                  <a:pt x="9032" y="41751"/>
                </a:cubicBezTo>
                <a:close/>
                <a:moveTo>
                  <a:pt x="12645" y="37810"/>
                </a:moveTo>
                <a:cubicBezTo>
                  <a:pt x="12691" y="38394"/>
                  <a:pt x="12510" y="38832"/>
                  <a:pt x="12645" y="39124"/>
                </a:cubicBezTo>
                <a:cubicBezTo>
                  <a:pt x="12645" y="38686"/>
                  <a:pt x="12826" y="38394"/>
                  <a:pt x="12916" y="37956"/>
                </a:cubicBezTo>
                <a:cubicBezTo>
                  <a:pt x="13007" y="37664"/>
                  <a:pt x="13232" y="36934"/>
                  <a:pt x="13097" y="36934"/>
                </a:cubicBezTo>
                <a:cubicBezTo>
                  <a:pt x="12961" y="37226"/>
                  <a:pt x="12781" y="37518"/>
                  <a:pt x="12645" y="37810"/>
                </a:cubicBezTo>
                <a:close/>
                <a:moveTo>
                  <a:pt x="14136" y="41167"/>
                </a:moveTo>
                <a:cubicBezTo>
                  <a:pt x="14045" y="39416"/>
                  <a:pt x="14000" y="37518"/>
                  <a:pt x="13549" y="36934"/>
                </a:cubicBezTo>
                <a:cubicBezTo>
                  <a:pt x="13594" y="38248"/>
                  <a:pt x="13955" y="39854"/>
                  <a:pt x="14136" y="41167"/>
                </a:cubicBezTo>
                <a:close/>
                <a:moveTo>
                  <a:pt x="8174" y="37226"/>
                </a:moveTo>
                <a:cubicBezTo>
                  <a:pt x="8174" y="37226"/>
                  <a:pt x="8129" y="37080"/>
                  <a:pt x="8084" y="37080"/>
                </a:cubicBezTo>
                <a:cubicBezTo>
                  <a:pt x="7587" y="38686"/>
                  <a:pt x="7361" y="41897"/>
                  <a:pt x="7406" y="44525"/>
                </a:cubicBezTo>
                <a:cubicBezTo>
                  <a:pt x="7632" y="43941"/>
                  <a:pt x="7948" y="43649"/>
                  <a:pt x="8219" y="43065"/>
                </a:cubicBezTo>
                <a:cubicBezTo>
                  <a:pt x="8219" y="41021"/>
                  <a:pt x="8310" y="39124"/>
                  <a:pt x="8174" y="37226"/>
                </a:cubicBezTo>
                <a:close/>
                <a:moveTo>
                  <a:pt x="12420" y="40875"/>
                </a:moveTo>
                <a:cubicBezTo>
                  <a:pt x="12194" y="42335"/>
                  <a:pt x="12149" y="43941"/>
                  <a:pt x="11832" y="45255"/>
                </a:cubicBezTo>
                <a:cubicBezTo>
                  <a:pt x="12465" y="48029"/>
                  <a:pt x="13052" y="50948"/>
                  <a:pt x="13639" y="53722"/>
                </a:cubicBezTo>
                <a:cubicBezTo>
                  <a:pt x="13729" y="52554"/>
                  <a:pt x="14091" y="51532"/>
                  <a:pt x="14181" y="50072"/>
                </a:cubicBezTo>
                <a:cubicBezTo>
                  <a:pt x="14316" y="48613"/>
                  <a:pt x="14316" y="44963"/>
                  <a:pt x="14226" y="43503"/>
                </a:cubicBezTo>
                <a:cubicBezTo>
                  <a:pt x="14136" y="42189"/>
                  <a:pt x="13368" y="38832"/>
                  <a:pt x="13278" y="37810"/>
                </a:cubicBezTo>
                <a:cubicBezTo>
                  <a:pt x="13052" y="38978"/>
                  <a:pt x="12645" y="39708"/>
                  <a:pt x="12420" y="40875"/>
                </a:cubicBezTo>
                <a:close/>
                <a:moveTo>
                  <a:pt x="8490" y="42335"/>
                </a:moveTo>
                <a:cubicBezTo>
                  <a:pt x="8987" y="42043"/>
                  <a:pt x="8761" y="39124"/>
                  <a:pt x="8445" y="38248"/>
                </a:cubicBezTo>
                <a:cubicBezTo>
                  <a:pt x="8445" y="39562"/>
                  <a:pt x="8490" y="40875"/>
                  <a:pt x="8490" y="42335"/>
                </a:cubicBezTo>
                <a:close/>
                <a:moveTo>
                  <a:pt x="15445" y="40291"/>
                </a:moveTo>
                <a:cubicBezTo>
                  <a:pt x="15491" y="39854"/>
                  <a:pt x="15491" y="39562"/>
                  <a:pt x="15581" y="39416"/>
                </a:cubicBezTo>
                <a:cubicBezTo>
                  <a:pt x="15536" y="39124"/>
                  <a:pt x="15626" y="38394"/>
                  <a:pt x="15536" y="38248"/>
                </a:cubicBezTo>
                <a:cubicBezTo>
                  <a:pt x="15581" y="38978"/>
                  <a:pt x="15355" y="39708"/>
                  <a:pt x="15445" y="40291"/>
                </a:cubicBezTo>
                <a:close/>
                <a:moveTo>
                  <a:pt x="11787" y="41021"/>
                </a:moveTo>
                <a:cubicBezTo>
                  <a:pt x="11607" y="41751"/>
                  <a:pt x="11245" y="42627"/>
                  <a:pt x="11426" y="43649"/>
                </a:cubicBezTo>
                <a:cubicBezTo>
                  <a:pt x="11561" y="43211"/>
                  <a:pt x="11742" y="42627"/>
                  <a:pt x="11832" y="42189"/>
                </a:cubicBezTo>
                <a:cubicBezTo>
                  <a:pt x="12103" y="41167"/>
                  <a:pt x="12329" y="40437"/>
                  <a:pt x="12374" y="39124"/>
                </a:cubicBezTo>
                <a:cubicBezTo>
                  <a:pt x="12374" y="38978"/>
                  <a:pt x="12374" y="38832"/>
                  <a:pt x="12329" y="38832"/>
                </a:cubicBezTo>
                <a:cubicBezTo>
                  <a:pt x="12149" y="39416"/>
                  <a:pt x="11923" y="40291"/>
                  <a:pt x="11787" y="41021"/>
                </a:cubicBezTo>
                <a:close/>
                <a:moveTo>
                  <a:pt x="19375" y="48321"/>
                </a:moveTo>
                <a:cubicBezTo>
                  <a:pt x="19465" y="47591"/>
                  <a:pt x="19601" y="46715"/>
                  <a:pt x="19601" y="46277"/>
                </a:cubicBezTo>
                <a:cubicBezTo>
                  <a:pt x="19646" y="45255"/>
                  <a:pt x="19465" y="44233"/>
                  <a:pt x="19375" y="42773"/>
                </a:cubicBezTo>
                <a:cubicBezTo>
                  <a:pt x="19239" y="41313"/>
                  <a:pt x="19194" y="38832"/>
                  <a:pt x="18742" y="40000"/>
                </a:cubicBezTo>
                <a:cubicBezTo>
                  <a:pt x="17659" y="42627"/>
                  <a:pt x="16846" y="48321"/>
                  <a:pt x="16213" y="52700"/>
                </a:cubicBezTo>
                <a:cubicBezTo>
                  <a:pt x="16620" y="55182"/>
                  <a:pt x="17162" y="57810"/>
                  <a:pt x="17478" y="60437"/>
                </a:cubicBezTo>
                <a:cubicBezTo>
                  <a:pt x="17613" y="61313"/>
                  <a:pt x="17659" y="62481"/>
                  <a:pt x="17884" y="63211"/>
                </a:cubicBezTo>
                <a:cubicBezTo>
                  <a:pt x="18200" y="58102"/>
                  <a:pt x="18788" y="52700"/>
                  <a:pt x="19375" y="48321"/>
                </a:cubicBezTo>
                <a:close/>
                <a:moveTo>
                  <a:pt x="25743" y="40000"/>
                </a:moveTo>
                <a:cubicBezTo>
                  <a:pt x="25065" y="43065"/>
                  <a:pt x="25201" y="48759"/>
                  <a:pt x="25156" y="54014"/>
                </a:cubicBezTo>
                <a:cubicBezTo>
                  <a:pt x="25382" y="49343"/>
                  <a:pt x="25472" y="44233"/>
                  <a:pt x="25878" y="40145"/>
                </a:cubicBezTo>
                <a:cubicBezTo>
                  <a:pt x="25788" y="40145"/>
                  <a:pt x="25788" y="39854"/>
                  <a:pt x="25743" y="40000"/>
                </a:cubicBezTo>
                <a:close/>
                <a:moveTo>
                  <a:pt x="5419" y="54744"/>
                </a:moveTo>
                <a:cubicBezTo>
                  <a:pt x="5464" y="54306"/>
                  <a:pt x="5419" y="53576"/>
                  <a:pt x="5419" y="52992"/>
                </a:cubicBezTo>
                <a:cubicBezTo>
                  <a:pt x="5464" y="51970"/>
                  <a:pt x="5555" y="50802"/>
                  <a:pt x="5645" y="49781"/>
                </a:cubicBezTo>
                <a:cubicBezTo>
                  <a:pt x="5780" y="48759"/>
                  <a:pt x="6051" y="47883"/>
                  <a:pt x="6097" y="47299"/>
                </a:cubicBezTo>
                <a:cubicBezTo>
                  <a:pt x="6097" y="46423"/>
                  <a:pt x="5826" y="44379"/>
                  <a:pt x="5600" y="43211"/>
                </a:cubicBezTo>
                <a:cubicBezTo>
                  <a:pt x="5464" y="42189"/>
                  <a:pt x="5103" y="40000"/>
                  <a:pt x="4787" y="40145"/>
                </a:cubicBezTo>
                <a:cubicBezTo>
                  <a:pt x="4471" y="40145"/>
                  <a:pt x="4471" y="41605"/>
                  <a:pt x="4290" y="43065"/>
                </a:cubicBezTo>
                <a:cubicBezTo>
                  <a:pt x="5284" y="45985"/>
                  <a:pt x="4968" y="52992"/>
                  <a:pt x="4561" y="57226"/>
                </a:cubicBezTo>
                <a:cubicBezTo>
                  <a:pt x="4742" y="56788"/>
                  <a:pt x="5329" y="55766"/>
                  <a:pt x="5419" y="54744"/>
                </a:cubicBezTo>
                <a:close/>
                <a:moveTo>
                  <a:pt x="15491" y="40875"/>
                </a:moveTo>
                <a:cubicBezTo>
                  <a:pt x="15581" y="40875"/>
                  <a:pt x="15536" y="40583"/>
                  <a:pt x="15491" y="40729"/>
                </a:cubicBezTo>
                <a:cubicBezTo>
                  <a:pt x="15265" y="42189"/>
                  <a:pt x="15084" y="43941"/>
                  <a:pt x="14949" y="45693"/>
                </a:cubicBezTo>
                <a:cubicBezTo>
                  <a:pt x="15039" y="46131"/>
                  <a:pt x="15084" y="46861"/>
                  <a:pt x="15220" y="47299"/>
                </a:cubicBezTo>
                <a:cubicBezTo>
                  <a:pt x="15310" y="45109"/>
                  <a:pt x="15445" y="43211"/>
                  <a:pt x="15491" y="40875"/>
                </a:cubicBezTo>
                <a:close/>
                <a:moveTo>
                  <a:pt x="19826" y="46861"/>
                </a:moveTo>
                <a:cubicBezTo>
                  <a:pt x="19781" y="47737"/>
                  <a:pt x="19917" y="49197"/>
                  <a:pt x="19962" y="50510"/>
                </a:cubicBezTo>
                <a:cubicBezTo>
                  <a:pt x="20143" y="56204"/>
                  <a:pt x="20368" y="63795"/>
                  <a:pt x="20097" y="69927"/>
                </a:cubicBezTo>
                <a:cubicBezTo>
                  <a:pt x="19962" y="72700"/>
                  <a:pt x="19691" y="76058"/>
                  <a:pt x="18878" y="75474"/>
                </a:cubicBezTo>
                <a:cubicBezTo>
                  <a:pt x="18833" y="75474"/>
                  <a:pt x="18652" y="74890"/>
                  <a:pt x="18607" y="75474"/>
                </a:cubicBezTo>
                <a:cubicBezTo>
                  <a:pt x="18697" y="80875"/>
                  <a:pt x="18426" y="84817"/>
                  <a:pt x="18110" y="89051"/>
                </a:cubicBezTo>
                <a:cubicBezTo>
                  <a:pt x="17839" y="91970"/>
                  <a:pt x="17613" y="94890"/>
                  <a:pt x="17207" y="96788"/>
                </a:cubicBezTo>
                <a:cubicBezTo>
                  <a:pt x="17117" y="97518"/>
                  <a:pt x="16755" y="98102"/>
                  <a:pt x="16710" y="98978"/>
                </a:cubicBezTo>
                <a:cubicBezTo>
                  <a:pt x="16575" y="100291"/>
                  <a:pt x="16755" y="102189"/>
                  <a:pt x="16846" y="103503"/>
                </a:cubicBezTo>
                <a:cubicBezTo>
                  <a:pt x="16936" y="104963"/>
                  <a:pt x="16981" y="106569"/>
                  <a:pt x="17252" y="107299"/>
                </a:cubicBezTo>
                <a:cubicBezTo>
                  <a:pt x="17433" y="107445"/>
                  <a:pt x="17568" y="107007"/>
                  <a:pt x="17659" y="106715"/>
                </a:cubicBezTo>
                <a:cubicBezTo>
                  <a:pt x="18065" y="105547"/>
                  <a:pt x="18426" y="104233"/>
                  <a:pt x="18697" y="103065"/>
                </a:cubicBezTo>
                <a:cubicBezTo>
                  <a:pt x="18562" y="94014"/>
                  <a:pt x="19149" y="86861"/>
                  <a:pt x="19691" y="79562"/>
                </a:cubicBezTo>
                <a:cubicBezTo>
                  <a:pt x="20052" y="75036"/>
                  <a:pt x="20549" y="70510"/>
                  <a:pt x="21046" y="66569"/>
                </a:cubicBezTo>
                <a:cubicBezTo>
                  <a:pt x="21226" y="65255"/>
                  <a:pt x="21452" y="63795"/>
                  <a:pt x="21543" y="62335"/>
                </a:cubicBezTo>
                <a:cubicBezTo>
                  <a:pt x="21768" y="59270"/>
                  <a:pt x="21588" y="54744"/>
                  <a:pt x="21588" y="50948"/>
                </a:cubicBezTo>
                <a:cubicBezTo>
                  <a:pt x="21588" y="48175"/>
                  <a:pt x="21588" y="45547"/>
                  <a:pt x="21543" y="43357"/>
                </a:cubicBezTo>
                <a:cubicBezTo>
                  <a:pt x="21543" y="42627"/>
                  <a:pt x="21633" y="41605"/>
                  <a:pt x="21407" y="41167"/>
                </a:cubicBezTo>
                <a:cubicBezTo>
                  <a:pt x="20820" y="41021"/>
                  <a:pt x="19872" y="45401"/>
                  <a:pt x="19826" y="46861"/>
                </a:cubicBezTo>
                <a:close/>
                <a:moveTo>
                  <a:pt x="25427" y="53722"/>
                </a:moveTo>
                <a:cubicBezTo>
                  <a:pt x="25291" y="57956"/>
                  <a:pt x="25111" y="62481"/>
                  <a:pt x="25156" y="66715"/>
                </a:cubicBezTo>
                <a:cubicBezTo>
                  <a:pt x="25201" y="69197"/>
                  <a:pt x="25382" y="71678"/>
                  <a:pt x="25472" y="74160"/>
                </a:cubicBezTo>
                <a:cubicBezTo>
                  <a:pt x="25562" y="76934"/>
                  <a:pt x="25562" y="79562"/>
                  <a:pt x="25607" y="82189"/>
                </a:cubicBezTo>
                <a:cubicBezTo>
                  <a:pt x="25607" y="83357"/>
                  <a:pt x="25743" y="84525"/>
                  <a:pt x="25517" y="85255"/>
                </a:cubicBezTo>
                <a:cubicBezTo>
                  <a:pt x="25336" y="84963"/>
                  <a:pt x="25382" y="84233"/>
                  <a:pt x="25336" y="83649"/>
                </a:cubicBezTo>
                <a:cubicBezTo>
                  <a:pt x="25246" y="81897"/>
                  <a:pt x="25201" y="79854"/>
                  <a:pt x="25065" y="78248"/>
                </a:cubicBezTo>
                <a:cubicBezTo>
                  <a:pt x="25201" y="85693"/>
                  <a:pt x="25065" y="93722"/>
                  <a:pt x="25607" y="100000"/>
                </a:cubicBezTo>
                <a:cubicBezTo>
                  <a:pt x="25788" y="101897"/>
                  <a:pt x="26014" y="104379"/>
                  <a:pt x="26601" y="104525"/>
                </a:cubicBezTo>
                <a:cubicBezTo>
                  <a:pt x="27504" y="104671"/>
                  <a:pt x="28227" y="99416"/>
                  <a:pt x="28498" y="97518"/>
                </a:cubicBezTo>
                <a:cubicBezTo>
                  <a:pt x="29130" y="92700"/>
                  <a:pt x="29491" y="88905"/>
                  <a:pt x="29356" y="82627"/>
                </a:cubicBezTo>
                <a:cubicBezTo>
                  <a:pt x="29311" y="80437"/>
                  <a:pt x="29040" y="76350"/>
                  <a:pt x="28543" y="75912"/>
                </a:cubicBezTo>
                <a:cubicBezTo>
                  <a:pt x="28272" y="75766"/>
                  <a:pt x="28091" y="77226"/>
                  <a:pt x="27820" y="76934"/>
                </a:cubicBezTo>
                <a:cubicBezTo>
                  <a:pt x="26736" y="66715"/>
                  <a:pt x="27459" y="50656"/>
                  <a:pt x="26059" y="41313"/>
                </a:cubicBezTo>
                <a:cubicBezTo>
                  <a:pt x="25743" y="44963"/>
                  <a:pt x="25562" y="49197"/>
                  <a:pt x="25427" y="53722"/>
                </a:cubicBezTo>
                <a:close/>
                <a:moveTo>
                  <a:pt x="11742" y="44671"/>
                </a:moveTo>
                <a:cubicBezTo>
                  <a:pt x="11787" y="44087"/>
                  <a:pt x="12058" y="42773"/>
                  <a:pt x="11968" y="42627"/>
                </a:cubicBezTo>
                <a:cubicBezTo>
                  <a:pt x="11878" y="43211"/>
                  <a:pt x="11426" y="44087"/>
                  <a:pt x="11742" y="44671"/>
                </a:cubicBezTo>
                <a:close/>
                <a:moveTo>
                  <a:pt x="33105" y="50364"/>
                </a:moveTo>
                <a:cubicBezTo>
                  <a:pt x="32924" y="52700"/>
                  <a:pt x="32653" y="55328"/>
                  <a:pt x="32517" y="57956"/>
                </a:cubicBezTo>
                <a:cubicBezTo>
                  <a:pt x="32292" y="63503"/>
                  <a:pt x="32201" y="69343"/>
                  <a:pt x="32021" y="74744"/>
                </a:cubicBezTo>
                <a:cubicBezTo>
                  <a:pt x="31930" y="76642"/>
                  <a:pt x="31840" y="78394"/>
                  <a:pt x="31795" y="80145"/>
                </a:cubicBezTo>
                <a:cubicBezTo>
                  <a:pt x="31704" y="84671"/>
                  <a:pt x="32156" y="90802"/>
                  <a:pt x="33240" y="91532"/>
                </a:cubicBezTo>
                <a:cubicBezTo>
                  <a:pt x="33692" y="91824"/>
                  <a:pt x="34053" y="91240"/>
                  <a:pt x="34459" y="90656"/>
                </a:cubicBezTo>
                <a:cubicBezTo>
                  <a:pt x="33692" y="76204"/>
                  <a:pt x="33692" y="58978"/>
                  <a:pt x="33782" y="42627"/>
                </a:cubicBezTo>
                <a:cubicBezTo>
                  <a:pt x="33782" y="42481"/>
                  <a:pt x="33782" y="42481"/>
                  <a:pt x="33737" y="42481"/>
                </a:cubicBezTo>
                <a:cubicBezTo>
                  <a:pt x="33511" y="44963"/>
                  <a:pt x="33330" y="47445"/>
                  <a:pt x="33105" y="50364"/>
                </a:cubicBezTo>
                <a:close/>
                <a:moveTo>
                  <a:pt x="21768" y="61167"/>
                </a:moveTo>
                <a:cubicBezTo>
                  <a:pt x="22175" y="59854"/>
                  <a:pt x="22085" y="57518"/>
                  <a:pt x="22085" y="54744"/>
                </a:cubicBezTo>
                <a:cubicBezTo>
                  <a:pt x="22085" y="50364"/>
                  <a:pt x="22085" y="45401"/>
                  <a:pt x="21678" y="42627"/>
                </a:cubicBezTo>
                <a:cubicBezTo>
                  <a:pt x="21678" y="48759"/>
                  <a:pt x="21768" y="55474"/>
                  <a:pt x="21768" y="61167"/>
                </a:cubicBezTo>
                <a:close/>
                <a:moveTo>
                  <a:pt x="7361" y="45109"/>
                </a:moveTo>
                <a:cubicBezTo>
                  <a:pt x="7406" y="46131"/>
                  <a:pt x="7226" y="47153"/>
                  <a:pt x="7361" y="47883"/>
                </a:cubicBezTo>
                <a:cubicBezTo>
                  <a:pt x="7542" y="46423"/>
                  <a:pt x="8310" y="45985"/>
                  <a:pt x="8129" y="43649"/>
                </a:cubicBezTo>
                <a:cubicBezTo>
                  <a:pt x="7903" y="44233"/>
                  <a:pt x="7587" y="44525"/>
                  <a:pt x="7361" y="45109"/>
                </a:cubicBezTo>
                <a:close/>
                <a:moveTo>
                  <a:pt x="10613" y="47445"/>
                </a:moveTo>
                <a:cubicBezTo>
                  <a:pt x="10884" y="46569"/>
                  <a:pt x="11065" y="45401"/>
                  <a:pt x="11290" y="44233"/>
                </a:cubicBezTo>
                <a:cubicBezTo>
                  <a:pt x="11200" y="44379"/>
                  <a:pt x="11245" y="43941"/>
                  <a:pt x="11155" y="43941"/>
                </a:cubicBezTo>
                <a:cubicBezTo>
                  <a:pt x="10974" y="45109"/>
                  <a:pt x="10658" y="45985"/>
                  <a:pt x="10613" y="47445"/>
                </a:cubicBezTo>
                <a:close/>
                <a:moveTo>
                  <a:pt x="4109" y="58102"/>
                </a:moveTo>
                <a:cubicBezTo>
                  <a:pt x="4426" y="57956"/>
                  <a:pt x="4471" y="56350"/>
                  <a:pt x="4516" y="55036"/>
                </a:cubicBezTo>
                <a:cubicBezTo>
                  <a:pt x="4742" y="51678"/>
                  <a:pt x="4832" y="46277"/>
                  <a:pt x="4335" y="43941"/>
                </a:cubicBezTo>
                <a:cubicBezTo>
                  <a:pt x="4290" y="43941"/>
                  <a:pt x="4245" y="43941"/>
                  <a:pt x="4200" y="43941"/>
                </a:cubicBezTo>
                <a:cubicBezTo>
                  <a:pt x="3838" y="47883"/>
                  <a:pt x="3838" y="53868"/>
                  <a:pt x="4109" y="58102"/>
                </a:cubicBezTo>
                <a:close/>
                <a:moveTo>
                  <a:pt x="8355" y="45547"/>
                </a:moveTo>
                <a:cubicBezTo>
                  <a:pt x="8129" y="49197"/>
                  <a:pt x="7858" y="52554"/>
                  <a:pt x="7587" y="55912"/>
                </a:cubicBezTo>
                <a:cubicBezTo>
                  <a:pt x="7903" y="58102"/>
                  <a:pt x="8490" y="57810"/>
                  <a:pt x="8987" y="56350"/>
                </a:cubicBezTo>
                <a:cubicBezTo>
                  <a:pt x="9394" y="55182"/>
                  <a:pt x="9574" y="54306"/>
                  <a:pt x="9710" y="52554"/>
                </a:cubicBezTo>
                <a:cubicBezTo>
                  <a:pt x="9890" y="50802"/>
                  <a:pt x="10116" y="48467"/>
                  <a:pt x="10297" y="47153"/>
                </a:cubicBezTo>
                <a:cubicBezTo>
                  <a:pt x="10026" y="44963"/>
                  <a:pt x="8942" y="43357"/>
                  <a:pt x="8355" y="45547"/>
                </a:cubicBezTo>
                <a:close/>
                <a:moveTo>
                  <a:pt x="14497" y="47591"/>
                </a:moveTo>
                <a:cubicBezTo>
                  <a:pt x="14542" y="47007"/>
                  <a:pt x="14633" y="46423"/>
                  <a:pt x="14678" y="45839"/>
                </a:cubicBezTo>
                <a:cubicBezTo>
                  <a:pt x="14587" y="45401"/>
                  <a:pt x="14542" y="44817"/>
                  <a:pt x="14407" y="44525"/>
                </a:cubicBezTo>
                <a:cubicBezTo>
                  <a:pt x="14542" y="45255"/>
                  <a:pt x="14362" y="46861"/>
                  <a:pt x="14497" y="47591"/>
                </a:cubicBezTo>
                <a:close/>
                <a:moveTo>
                  <a:pt x="10974" y="47153"/>
                </a:moveTo>
                <a:cubicBezTo>
                  <a:pt x="10884" y="47591"/>
                  <a:pt x="10658" y="48467"/>
                  <a:pt x="10884" y="48759"/>
                </a:cubicBezTo>
                <a:cubicBezTo>
                  <a:pt x="11110" y="47591"/>
                  <a:pt x="11426" y="46715"/>
                  <a:pt x="11561" y="45255"/>
                </a:cubicBezTo>
                <a:cubicBezTo>
                  <a:pt x="11471" y="45255"/>
                  <a:pt x="11471" y="45109"/>
                  <a:pt x="11426" y="44963"/>
                </a:cubicBezTo>
                <a:cubicBezTo>
                  <a:pt x="11290" y="45693"/>
                  <a:pt x="11110" y="46277"/>
                  <a:pt x="10974" y="47153"/>
                </a:cubicBezTo>
                <a:close/>
                <a:moveTo>
                  <a:pt x="6368" y="47591"/>
                </a:moveTo>
                <a:cubicBezTo>
                  <a:pt x="6322" y="48467"/>
                  <a:pt x="6593" y="49635"/>
                  <a:pt x="6639" y="50656"/>
                </a:cubicBezTo>
                <a:cubicBezTo>
                  <a:pt x="6729" y="49927"/>
                  <a:pt x="7000" y="49635"/>
                  <a:pt x="7090" y="48613"/>
                </a:cubicBezTo>
                <a:cubicBezTo>
                  <a:pt x="7135" y="47883"/>
                  <a:pt x="7090" y="46715"/>
                  <a:pt x="7045" y="45693"/>
                </a:cubicBezTo>
                <a:cubicBezTo>
                  <a:pt x="6864" y="46569"/>
                  <a:pt x="6458" y="46569"/>
                  <a:pt x="6368" y="47591"/>
                </a:cubicBezTo>
                <a:close/>
                <a:moveTo>
                  <a:pt x="39969" y="52408"/>
                </a:moveTo>
                <a:cubicBezTo>
                  <a:pt x="39969" y="49927"/>
                  <a:pt x="39924" y="47591"/>
                  <a:pt x="39744" y="45839"/>
                </a:cubicBezTo>
                <a:cubicBezTo>
                  <a:pt x="39698" y="45839"/>
                  <a:pt x="39653" y="45839"/>
                  <a:pt x="39608" y="45839"/>
                </a:cubicBezTo>
                <a:cubicBezTo>
                  <a:pt x="39698" y="48175"/>
                  <a:pt x="39789" y="50364"/>
                  <a:pt x="39969" y="52408"/>
                </a:cubicBezTo>
                <a:close/>
                <a:moveTo>
                  <a:pt x="10974" y="49635"/>
                </a:moveTo>
                <a:cubicBezTo>
                  <a:pt x="11381" y="51678"/>
                  <a:pt x="11742" y="54160"/>
                  <a:pt x="12013" y="56204"/>
                </a:cubicBezTo>
                <a:cubicBezTo>
                  <a:pt x="12149" y="56934"/>
                  <a:pt x="12194" y="57810"/>
                  <a:pt x="12374" y="58394"/>
                </a:cubicBezTo>
                <a:cubicBezTo>
                  <a:pt x="12871" y="57518"/>
                  <a:pt x="13142" y="55766"/>
                  <a:pt x="13458" y="54306"/>
                </a:cubicBezTo>
                <a:cubicBezTo>
                  <a:pt x="12916" y="51386"/>
                  <a:pt x="12329" y="48613"/>
                  <a:pt x="11697" y="46131"/>
                </a:cubicBezTo>
                <a:cubicBezTo>
                  <a:pt x="11471" y="47299"/>
                  <a:pt x="11200" y="48321"/>
                  <a:pt x="10974" y="49635"/>
                </a:cubicBezTo>
                <a:close/>
                <a:moveTo>
                  <a:pt x="7361" y="49051"/>
                </a:moveTo>
                <a:cubicBezTo>
                  <a:pt x="7316" y="49635"/>
                  <a:pt x="7361" y="50364"/>
                  <a:pt x="7406" y="50948"/>
                </a:cubicBezTo>
                <a:cubicBezTo>
                  <a:pt x="7406" y="52116"/>
                  <a:pt x="7406" y="53430"/>
                  <a:pt x="7497" y="54452"/>
                </a:cubicBezTo>
                <a:cubicBezTo>
                  <a:pt x="7722" y="51970"/>
                  <a:pt x="7993" y="48905"/>
                  <a:pt x="8039" y="46423"/>
                </a:cubicBezTo>
                <a:cubicBezTo>
                  <a:pt x="7903" y="47445"/>
                  <a:pt x="7452" y="47737"/>
                  <a:pt x="7361" y="49051"/>
                </a:cubicBezTo>
                <a:close/>
                <a:moveTo>
                  <a:pt x="1716" y="52992"/>
                </a:moveTo>
                <a:cubicBezTo>
                  <a:pt x="2032" y="52992"/>
                  <a:pt x="2258" y="53430"/>
                  <a:pt x="2484" y="53868"/>
                </a:cubicBezTo>
                <a:cubicBezTo>
                  <a:pt x="2664" y="51824"/>
                  <a:pt x="2890" y="49051"/>
                  <a:pt x="2709" y="46861"/>
                </a:cubicBezTo>
                <a:cubicBezTo>
                  <a:pt x="1896" y="47299"/>
                  <a:pt x="1851" y="50218"/>
                  <a:pt x="1716" y="52992"/>
                </a:cubicBezTo>
                <a:close/>
                <a:moveTo>
                  <a:pt x="14723" y="55474"/>
                </a:moveTo>
                <a:cubicBezTo>
                  <a:pt x="14768" y="52846"/>
                  <a:pt x="15536" y="48321"/>
                  <a:pt x="14813" y="46861"/>
                </a:cubicBezTo>
                <a:cubicBezTo>
                  <a:pt x="14633" y="49343"/>
                  <a:pt x="14452" y="52846"/>
                  <a:pt x="14723" y="55474"/>
                </a:cubicBezTo>
                <a:close/>
                <a:moveTo>
                  <a:pt x="38705" y="54452"/>
                </a:moveTo>
                <a:cubicBezTo>
                  <a:pt x="38524" y="57080"/>
                  <a:pt x="38434" y="59854"/>
                  <a:pt x="38298" y="62627"/>
                </a:cubicBezTo>
                <a:cubicBezTo>
                  <a:pt x="38073" y="68175"/>
                  <a:pt x="37892" y="73868"/>
                  <a:pt x="37711" y="79124"/>
                </a:cubicBezTo>
                <a:cubicBezTo>
                  <a:pt x="38795" y="72408"/>
                  <a:pt x="39653" y="64671"/>
                  <a:pt x="39969" y="55182"/>
                </a:cubicBezTo>
                <a:cubicBezTo>
                  <a:pt x="39698" y="52700"/>
                  <a:pt x="39653" y="49635"/>
                  <a:pt x="39382" y="47153"/>
                </a:cubicBezTo>
                <a:cubicBezTo>
                  <a:pt x="39156" y="49635"/>
                  <a:pt x="38840" y="51824"/>
                  <a:pt x="38705" y="54452"/>
                </a:cubicBezTo>
                <a:close/>
                <a:moveTo>
                  <a:pt x="18291" y="60000"/>
                </a:moveTo>
                <a:cubicBezTo>
                  <a:pt x="18155" y="61459"/>
                  <a:pt x="17929" y="63211"/>
                  <a:pt x="17929" y="64379"/>
                </a:cubicBezTo>
                <a:cubicBezTo>
                  <a:pt x="17929" y="64963"/>
                  <a:pt x="18065" y="65985"/>
                  <a:pt x="18155" y="66715"/>
                </a:cubicBezTo>
                <a:cubicBezTo>
                  <a:pt x="18200" y="67591"/>
                  <a:pt x="18291" y="68321"/>
                  <a:pt x="18336" y="69051"/>
                </a:cubicBezTo>
                <a:cubicBezTo>
                  <a:pt x="18471" y="70948"/>
                  <a:pt x="18426" y="72554"/>
                  <a:pt x="18652" y="74306"/>
                </a:cubicBezTo>
                <a:cubicBezTo>
                  <a:pt x="19510" y="75620"/>
                  <a:pt x="19736" y="72554"/>
                  <a:pt x="19826" y="70656"/>
                </a:cubicBezTo>
                <a:cubicBezTo>
                  <a:pt x="20233" y="63503"/>
                  <a:pt x="19872" y="54452"/>
                  <a:pt x="19691" y="47883"/>
                </a:cubicBezTo>
                <a:cubicBezTo>
                  <a:pt x="19691" y="47883"/>
                  <a:pt x="19691" y="47737"/>
                  <a:pt x="19646" y="47737"/>
                </a:cubicBezTo>
                <a:cubicBezTo>
                  <a:pt x="19194" y="51240"/>
                  <a:pt x="18652" y="55766"/>
                  <a:pt x="18291" y="60000"/>
                </a:cubicBezTo>
                <a:close/>
                <a:moveTo>
                  <a:pt x="10207" y="50364"/>
                </a:moveTo>
                <a:cubicBezTo>
                  <a:pt x="10252" y="49489"/>
                  <a:pt x="10477" y="48905"/>
                  <a:pt x="10523" y="48029"/>
                </a:cubicBezTo>
                <a:cubicBezTo>
                  <a:pt x="10342" y="48467"/>
                  <a:pt x="10161" y="49635"/>
                  <a:pt x="10207" y="50364"/>
                </a:cubicBezTo>
                <a:close/>
                <a:moveTo>
                  <a:pt x="5735" y="53722"/>
                </a:moveTo>
                <a:cubicBezTo>
                  <a:pt x="5871" y="53138"/>
                  <a:pt x="6368" y="52408"/>
                  <a:pt x="6413" y="51094"/>
                </a:cubicBezTo>
                <a:cubicBezTo>
                  <a:pt x="6458" y="50656"/>
                  <a:pt x="6277" y="49051"/>
                  <a:pt x="6187" y="48321"/>
                </a:cubicBezTo>
                <a:cubicBezTo>
                  <a:pt x="6187" y="48321"/>
                  <a:pt x="6142" y="48321"/>
                  <a:pt x="6142" y="48321"/>
                </a:cubicBezTo>
                <a:cubicBezTo>
                  <a:pt x="5871" y="49781"/>
                  <a:pt x="5735" y="51532"/>
                  <a:pt x="5735" y="53722"/>
                </a:cubicBezTo>
                <a:close/>
                <a:moveTo>
                  <a:pt x="10252" y="51532"/>
                </a:moveTo>
                <a:cubicBezTo>
                  <a:pt x="10342" y="50656"/>
                  <a:pt x="10884" y="49927"/>
                  <a:pt x="10658" y="48905"/>
                </a:cubicBezTo>
                <a:cubicBezTo>
                  <a:pt x="10523" y="49781"/>
                  <a:pt x="10252" y="50802"/>
                  <a:pt x="10252" y="51532"/>
                </a:cubicBezTo>
                <a:close/>
                <a:moveTo>
                  <a:pt x="15039" y="53576"/>
                </a:moveTo>
                <a:cubicBezTo>
                  <a:pt x="14949" y="54890"/>
                  <a:pt x="14813" y="56350"/>
                  <a:pt x="14813" y="57226"/>
                </a:cubicBezTo>
                <a:cubicBezTo>
                  <a:pt x="14813" y="58394"/>
                  <a:pt x="15084" y="59416"/>
                  <a:pt x="15220" y="60583"/>
                </a:cubicBezTo>
                <a:cubicBezTo>
                  <a:pt x="15400" y="57664"/>
                  <a:pt x="15716" y="55328"/>
                  <a:pt x="15987" y="52846"/>
                </a:cubicBezTo>
                <a:cubicBezTo>
                  <a:pt x="15762" y="51678"/>
                  <a:pt x="15581" y="50510"/>
                  <a:pt x="15310" y="49489"/>
                </a:cubicBezTo>
                <a:cubicBezTo>
                  <a:pt x="15220" y="50656"/>
                  <a:pt x="15175" y="52116"/>
                  <a:pt x="15039" y="53576"/>
                </a:cubicBezTo>
                <a:close/>
                <a:moveTo>
                  <a:pt x="6639" y="51678"/>
                </a:moveTo>
                <a:cubicBezTo>
                  <a:pt x="6864" y="54306"/>
                  <a:pt x="6910" y="57226"/>
                  <a:pt x="7090" y="59854"/>
                </a:cubicBezTo>
                <a:cubicBezTo>
                  <a:pt x="7090" y="58394"/>
                  <a:pt x="7406" y="57226"/>
                  <a:pt x="7406" y="55912"/>
                </a:cubicBezTo>
                <a:cubicBezTo>
                  <a:pt x="7361" y="55182"/>
                  <a:pt x="7226" y="54160"/>
                  <a:pt x="7181" y="53284"/>
                </a:cubicBezTo>
                <a:cubicBezTo>
                  <a:pt x="7090" y="52116"/>
                  <a:pt x="7090" y="50510"/>
                  <a:pt x="7045" y="49927"/>
                </a:cubicBezTo>
                <a:cubicBezTo>
                  <a:pt x="6955" y="50656"/>
                  <a:pt x="6729" y="50948"/>
                  <a:pt x="6639" y="51678"/>
                </a:cubicBezTo>
                <a:close/>
                <a:moveTo>
                  <a:pt x="9800" y="54306"/>
                </a:moveTo>
                <a:cubicBezTo>
                  <a:pt x="9574" y="55766"/>
                  <a:pt x="9484" y="58248"/>
                  <a:pt x="9394" y="60291"/>
                </a:cubicBezTo>
                <a:cubicBezTo>
                  <a:pt x="9303" y="62481"/>
                  <a:pt x="9213" y="64817"/>
                  <a:pt x="9258" y="67153"/>
                </a:cubicBezTo>
                <a:cubicBezTo>
                  <a:pt x="9348" y="66277"/>
                  <a:pt x="9348" y="65255"/>
                  <a:pt x="9574" y="64817"/>
                </a:cubicBezTo>
                <a:cubicBezTo>
                  <a:pt x="9936" y="68905"/>
                  <a:pt x="10116" y="73430"/>
                  <a:pt x="10342" y="77810"/>
                </a:cubicBezTo>
                <a:cubicBezTo>
                  <a:pt x="10568" y="82189"/>
                  <a:pt x="10839" y="86715"/>
                  <a:pt x="10974" y="91240"/>
                </a:cubicBezTo>
                <a:cubicBezTo>
                  <a:pt x="11200" y="91386"/>
                  <a:pt x="11290" y="90656"/>
                  <a:pt x="11426" y="90218"/>
                </a:cubicBezTo>
                <a:cubicBezTo>
                  <a:pt x="11787" y="88759"/>
                  <a:pt x="12013" y="86715"/>
                  <a:pt x="12239" y="84671"/>
                </a:cubicBezTo>
                <a:cubicBezTo>
                  <a:pt x="12961" y="77956"/>
                  <a:pt x="13368" y="69781"/>
                  <a:pt x="13729" y="61751"/>
                </a:cubicBezTo>
                <a:cubicBezTo>
                  <a:pt x="13820" y="58978"/>
                  <a:pt x="14136" y="56642"/>
                  <a:pt x="13639" y="55182"/>
                </a:cubicBezTo>
                <a:cubicBezTo>
                  <a:pt x="13232" y="56788"/>
                  <a:pt x="12871" y="58686"/>
                  <a:pt x="12239" y="59416"/>
                </a:cubicBezTo>
                <a:cubicBezTo>
                  <a:pt x="11742" y="56350"/>
                  <a:pt x="11426" y="52700"/>
                  <a:pt x="10794" y="50072"/>
                </a:cubicBezTo>
                <a:cubicBezTo>
                  <a:pt x="10613" y="51678"/>
                  <a:pt x="10116" y="52554"/>
                  <a:pt x="9800" y="54306"/>
                </a:cubicBezTo>
                <a:close/>
                <a:moveTo>
                  <a:pt x="5735" y="55036"/>
                </a:moveTo>
                <a:cubicBezTo>
                  <a:pt x="5645" y="56058"/>
                  <a:pt x="5780" y="57518"/>
                  <a:pt x="5826" y="58686"/>
                </a:cubicBezTo>
                <a:cubicBezTo>
                  <a:pt x="5961" y="62189"/>
                  <a:pt x="6277" y="65693"/>
                  <a:pt x="6458" y="68613"/>
                </a:cubicBezTo>
                <a:cubicBezTo>
                  <a:pt x="6503" y="66715"/>
                  <a:pt x="6819" y="64671"/>
                  <a:pt x="6864" y="62481"/>
                </a:cubicBezTo>
                <a:cubicBezTo>
                  <a:pt x="6955" y="59124"/>
                  <a:pt x="6593" y="55620"/>
                  <a:pt x="6503" y="52408"/>
                </a:cubicBezTo>
                <a:cubicBezTo>
                  <a:pt x="6503" y="52262"/>
                  <a:pt x="6503" y="52262"/>
                  <a:pt x="6458" y="52262"/>
                </a:cubicBezTo>
                <a:cubicBezTo>
                  <a:pt x="6277" y="52992"/>
                  <a:pt x="5780" y="54452"/>
                  <a:pt x="5735" y="55036"/>
                </a:cubicBezTo>
                <a:close/>
                <a:moveTo>
                  <a:pt x="13774" y="54598"/>
                </a:moveTo>
                <a:cubicBezTo>
                  <a:pt x="13865" y="54890"/>
                  <a:pt x="13865" y="55474"/>
                  <a:pt x="13955" y="55620"/>
                </a:cubicBezTo>
                <a:cubicBezTo>
                  <a:pt x="14000" y="54744"/>
                  <a:pt x="14091" y="53430"/>
                  <a:pt x="14045" y="52846"/>
                </a:cubicBezTo>
                <a:cubicBezTo>
                  <a:pt x="14000" y="53430"/>
                  <a:pt x="13865" y="54014"/>
                  <a:pt x="13774" y="54598"/>
                </a:cubicBezTo>
                <a:close/>
                <a:moveTo>
                  <a:pt x="903" y="54598"/>
                </a:moveTo>
                <a:cubicBezTo>
                  <a:pt x="948" y="55474"/>
                  <a:pt x="1038" y="56788"/>
                  <a:pt x="1174" y="57664"/>
                </a:cubicBezTo>
                <a:cubicBezTo>
                  <a:pt x="1219" y="57810"/>
                  <a:pt x="1535" y="58832"/>
                  <a:pt x="1535" y="58248"/>
                </a:cubicBezTo>
                <a:cubicBezTo>
                  <a:pt x="1445" y="56934"/>
                  <a:pt x="1490" y="55036"/>
                  <a:pt x="1490" y="53430"/>
                </a:cubicBezTo>
                <a:cubicBezTo>
                  <a:pt x="1174" y="53430"/>
                  <a:pt x="1038" y="54160"/>
                  <a:pt x="903" y="54598"/>
                </a:cubicBezTo>
                <a:close/>
                <a:moveTo>
                  <a:pt x="1761" y="58978"/>
                </a:moveTo>
                <a:cubicBezTo>
                  <a:pt x="2213" y="59562"/>
                  <a:pt x="3025" y="59562"/>
                  <a:pt x="3522" y="59124"/>
                </a:cubicBezTo>
                <a:cubicBezTo>
                  <a:pt x="3296" y="57518"/>
                  <a:pt x="2980" y="56204"/>
                  <a:pt x="2619" y="55036"/>
                </a:cubicBezTo>
                <a:cubicBezTo>
                  <a:pt x="2484" y="56058"/>
                  <a:pt x="2393" y="57372"/>
                  <a:pt x="2032" y="57664"/>
                </a:cubicBezTo>
                <a:cubicBezTo>
                  <a:pt x="1942" y="56496"/>
                  <a:pt x="1987" y="55036"/>
                  <a:pt x="1987" y="53722"/>
                </a:cubicBezTo>
                <a:cubicBezTo>
                  <a:pt x="1851" y="53576"/>
                  <a:pt x="1806" y="53576"/>
                  <a:pt x="1716" y="53430"/>
                </a:cubicBezTo>
                <a:cubicBezTo>
                  <a:pt x="1716" y="55328"/>
                  <a:pt x="1671" y="57372"/>
                  <a:pt x="1761" y="58978"/>
                </a:cubicBezTo>
                <a:close/>
                <a:moveTo>
                  <a:pt x="14497" y="58686"/>
                </a:moveTo>
                <a:cubicBezTo>
                  <a:pt x="14587" y="57372"/>
                  <a:pt x="14407" y="55474"/>
                  <a:pt x="14362" y="54306"/>
                </a:cubicBezTo>
                <a:cubicBezTo>
                  <a:pt x="14362" y="54306"/>
                  <a:pt x="14407" y="53284"/>
                  <a:pt x="14316" y="53722"/>
                </a:cubicBezTo>
                <a:cubicBezTo>
                  <a:pt x="14316" y="55474"/>
                  <a:pt x="14045" y="57810"/>
                  <a:pt x="14497" y="58686"/>
                </a:cubicBezTo>
                <a:close/>
                <a:moveTo>
                  <a:pt x="15355" y="61605"/>
                </a:moveTo>
                <a:cubicBezTo>
                  <a:pt x="15852" y="64379"/>
                  <a:pt x="16529" y="67445"/>
                  <a:pt x="17162" y="69635"/>
                </a:cubicBezTo>
                <a:cubicBezTo>
                  <a:pt x="17207" y="69927"/>
                  <a:pt x="17388" y="70656"/>
                  <a:pt x="17388" y="70218"/>
                </a:cubicBezTo>
                <a:cubicBezTo>
                  <a:pt x="17433" y="68321"/>
                  <a:pt x="17749" y="66569"/>
                  <a:pt x="17704" y="64963"/>
                </a:cubicBezTo>
                <a:cubicBezTo>
                  <a:pt x="17704" y="64087"/>
                  <a:pt x="17523" y="62919"/>
                  <a:pt x="17388" y="61897"/>
                </a:cubicBezTo>
                <a:cubicBezTo>
                  <a:pt x="17071" y="59124"/>
                  <a:pt x="16484" y="55474"/>
                  <a:pt x="16123" y="53722"/>
                </a:cubicBezTo>
                <a:cubicBezTo>
                  <a:pt x="15807" y="56204"/>
                  <a:pt x="15491" y="58686"/>
                  <a:pt x="15355" y="61605"/>
                </a:cubicBezTo>
                <a:close/>
                <a:moveTo>
                  <a:pt x="2077" y="56496"/>
                </a:moveTo>
                <a:cubicBezTo>
                  <a:pt x="2303" y="56204"/>
                  <a:pt x="2348" y="55328"/>
                  <a:pt x="2393" y="54452"/>
                </a:cubicBezTo>
                <a:cubicBezTo>
                  <a:pt x="2348" y="54306"/>
                  <a:pt x="2303" y="54014"/>
                  <a:pt x="2122" y="54160"/>
                </a:cubicBezTo>
                <a:cubicBezTo>
                  <a:pt x="2122" y="54890"/>
                  <a:pt x="2167" y="55766"/>
                  <a:pt x="2077" y="56496"/>
                </a:cubicBezTo>
                <a:close/>
                <a:moveTo>
                  <a:pt x="632" y="61459"/>
                </a:moveTo>
                <a:cubicBezTo>
                  <a:pt x="677" y="65401"/>
                  <a:pt x="1038" y="69489"/>
                  <a:pt x="1400" y="72846"/>
                </a:cubicBezTo>
                <a:cubicBezTo>
                  <a:pt x="1671" y="75474"/>
                  <a:pt x="2077" y="77956"/>
                  <a:pt x="2438" y="79854"/>
                </a:cubicBezTo>
                <a:cubicBezTo>
                  <a:pt x="2574" y="80583"/>
                  <a:pt x="2754" y="81605"/>
                  <a:pt x="2935" y="81605"/>
                </a:cubicBezTo>
                <a:cubicBezTo>
                  <a:pt x="2935" y="76204"/>
                  <a:pt x="3838" y="72408"/>
                  <a:pt x="3477" y="66861"/>
                </a:cubicBezTo>
                <a:cubicBezTo>
                  <a:pt x="3251" y="68321"/>
                  <a:pt x="3071" y="69927"/>
                  <a:pt x="2574" y="70656"/>
                </a:cubicBezTo>
                <a:cubicBezTo>
                  <a:pt x="1806" y="68175"/>
                  <a:pt x="1625" y="63795"/>
                  <a:pt x="1535" y="59124"/>
                </a:cubicBezTo>
                <a:cubicBezTo>
                  <a:pt x="1219" y="58102"/>
                  <a:pt x="948" y="56934"/>
                  <a:pt x="812" y="55328"/>
                </a:cubicBezTo>
                <a:cubicBezTo>
                  <a:pt x="632" y="57226"/>
                  <a:pt x="587" y="59270"/>
                  <a:pt x="632" y="61459"/>
                </a:cubicBezTo>
                <a:close/>
                <a:moveTo>
                  <a:pt x="4471" y="58394"/>
                </a:moveTo>
                <a:cubicBezTo>
                  <a:pt x="4380" y="59124"/>
                  <a:pt x="4380" y="59708"/>
                  <a:pt x="4245" y="60583"/>
                </a:cubicBezTo>
                <a:cubicBezTo>
                  <a:pt x="4471" y="63503"/>
                  <a:pt x="4877" y="66277"/>
                  <a:pt x="5284" y="68613"/>
                </a:cubicBezTo>
                <a:cubicBezTo>
                  <a:pt x="5600" y="70364"/>
                  <a:pt x="5735" y="71970"/>
                  <a:pt x="6368" y="71970"/>
                </a:cubicBezTo>
                <a:cubicBezTo>
                  <a:pt x="6458" y="70802"/>
                  <a:pt x="6322" y="69489"/>
                  <a:pt x="6232" y="68321"/>
                </a:cubicBezTo>
                <a:cubicBezTo>
                  <a:pt x="5916" y="64233"/>
                  <a:pt x="5555" y="60437"/>
                  <a:pt x="5419" y="56058"/>
                </a:cubicBezTo>
                <a:cubicBezTo>
                  <a:pt x="5419" y="55912"/>
                  <a:pt x="5419" y="55912"/>
                  <a:pt x="5374" y="55912"/>
                </a:cubicBezTo>
                <a:cubicBezTo>
                  <a:pt x="5148" y="56934"/>
                  <a:pt x="4697" y="57372"/>
                  <a:pt x="4471" y="58394"/>
                </a:cubicBezTo>
                <a:close/>
                <a:moveTo>
                  <a:pt x="3838" y="58686"/>
                </a:moveTo>
                <a:cubicBezTo>
                  <a:pt x="3974" y="58540"/>
                  <a:pt x="3748" y="56204"/>
                  <a:pt x="3748" y="56204"/>
                </a:cubicBezTo>
                <a:cubicBezTo>
                  <a:pt x="3793" y="56934"/>
                  <a:pt x="3658" y="58394"/>
                  <a:pt x="3838" y="58686"/>
                </a:cubicBezTo>
                <a:close/>
                <a:moveTo>
                  <a:pt x="7768" y="57810"/>
                </a:moveTo>
                <a:cubicBezTo>
                  <a:pt x="7677" y="57518"/>
                  <a:pt x="7632" y="56642"/>
                  <a:pt x="7497" y="57226"/>
                </a:cubicBezTo>
                <a:cubicBezTo>
                  <a:pt x="7406" y="58686"/>
                  <a:pt x="7181" y="60291"/>
                  <a:pt x="7135" y="61897"/>
                </a:cubicBezTo>
                <a:cubicBezTo>
                  <a:pt x="7090" y="63503"/>
                  <a:pt x="7181" y="65109"/>
                  <a:pt x="7135" y="66715"/>
                </a:cubicBezTo>
                <a:cubicBezTo>
                  <a:pt x="7090" y="67591"/>
                  <a:pt x="7000" y="68467"/>
                  <a:pt x="6955" y="69343"/>
                </a:cubicBezTo>
                <a:cubicBezTo>
                  <a:pt x="6864" y="70218"/>
                  <a:pt x="6684" y="71386"/>
                  <a:pt x="6684" y="71970"/>
                </a:cubicBezTo>
                <a:cubicBezTo>
                  <a:pt x="6684" y="72408"/>
                  <a:pt x="6819" y="73430"/>
                  <a:pt x="6864" y="74160"/>
                </a:cubicBezTo>
                <a:cubicBezTo>
                  <a:pt x="7045" y="76496"/>
                  <a:pt x="7271" y="78686"/>
                  <a:pt x="7452" y="80729"/>
                </a:cubicBezTo>
                <a:cubicBezTo>
                  <a:pt x="7722" y="79562"/>
                  <a:pt x="7903" y="78248"/>
                  <a:pt x="8129" y="76642"/>
                </a:cubicBezTo>
                <a:cubicBezTo>
                  <a:pt x="8310" y="75328"/>
                  <a:pt x="8626" y="73868"/>
                  <a:pt x="8671" y="72262"/>
                </a:cubicBezTo>
                <a:cubicBezTo>
                  <a:pt x="8761" y="70948"/>
                  <a:pt x="8671" y="69635"/>
                  <a:pt x="8671" y="68321"/>
                </a:cubicBezTo>
                <a:cubicBezTo>
                  <a:pt x="8761" y="63795"/>
                  <a:pt x="9123" y="59854"/>
                  <a:pt x="9394" y="56204"/>
                </a:cubicBezTo>
                <a:cubicBezTo>
                  <a:pt x="9394" y="56058"/>
                  <a:pt x="9394" y="56058"/>
                  <a:pt x="9348" y="56058"/>
                </a:cubicBezTo>
                <a:cubicBezTo>
                  <a:pt x="9032" y="57664"/>
                  <a:pt x="8310" y="58978"/>
                  <a:pt x="7768" y="57810"/>
                </a:cubicBezTo>
                <a:close/>
                <a:moveTo>
                  <a:pt x="22310" y="60145"/>
                </a:moveTo>
                <a:cubicBezTo>
                  <a:pt x="22265" y="61021"/>
                  <a:pt x="22310" y="62043"/>
                  <a:pt x="22356" y="63065"/>
                </a:cubicBezTo>
                <a:cubicBezTo>
                  <a:pt x="22401" y="66131"/>
                  <a:pt x="22356" y="69927"/>
                  <a:pt x="22581" y="72116"/>
                </a:cubicBezTo>
                <a:cubicBezTo>
                  <a:pt x="22581" y="67153"/>
                  <a:pt x="23078" y="62627"/>
                  <a:pt x="22852" y="57810"/>
                </a:cubicBezTo>
                <a:cubicBezTo>
                  <a:pt x="22717" y="58540"/>
                  <a:pt x="22401" y="58978"/>
                  <a:pt x="22310" y="60145"/>
                </a:cubicBezTo>
                <a:close/>
                <a:moveTo>
                  <a:pt x="13413" y="71824"/>
                </a:moveTo>
                <a:cubicBezTo>
                  <a:pt x="13413" y="72554"/>
                  <a:pt x="13503" y="71532"/>
                  <a:pt x="13549" y="71094"/>
                </a:cubicBezTo>
                <a:cubicBezTo>
                  <a:pt x="13865" y="67445"/>
                  <a:pt x="14091" y="63357"/>
                  <a:pt x="14362" y="60000"/>
                </a:cubicBezTo>
                <a:cubicBezTo>
                  <a:pt x="14316" y="59562"/>
                  <a:pt x="14271" y="58832"/>
                  <a:pt x="14136" y="58540"/>
                </a:cubicBezTo>
                <a:cubicBezTo>
                  <a:pt x="13955" y="63211"/>
                  <a:pt x="13729" y="67591"/>
                  <a:pt x="13413" y="71824"/>
                </a:cubicBezTo>
                <a:close/>
                <a:moveTo>
                  <a:pt x="15039" y="63795"/>
                </a:moveTo>
                <a:cubicBezTo>
                  <a:pt x="15265" y="61751"/>
                  <a:pt x="14858" y="60437"/>
                  <a:pt x="14678" y="58978"/>
                </a:cubicBezTo>
                <a:cubicBezTo>
                  <a:pt x="14497" y="60583"/>
                  <a:pt x="14904" y="62189"/>
                  <a:pt x="15039" y="63795"/>
                </a:cubicBezTo>
                <a:close/>
                <a:moveTo>
                  <a:pt x="4064" y="60437"/>
                </a:moveTo>
                <a:cubicBezTo>
                  <a:pt x="3929" y="60145"/>
                  <a:pt x="4064" y="58978"/>
                  <a:pt x="3838" y="59124"/>
                </a:cubicBezTo>
                <a:cubicBezTo>
                  <a:pt x="3884" y="59562"/>
                  <a:pt x="3974" y="60583"/>
                  <a:pt x="4064" y="60437"/>
                </a:cubicBezTo>
                <a:close/>
                <a:moveTo>
                  <a:pt x="43312" y="59270"/>
                </a:moveTo>
                <a:cubicBezTo>
                  <a:pt x="43266" y="59270"/>
                  <a:pt x="43221" y="59270"/>
                  <a:pt x="43221" y="59270"/>
                </a:cubicBezTo>
                <a:cubicBezTo>
                  <a:pt x="43131" y="59416"/>
                  <a:pt x="43131" y="59708"/>
                  <a:pt x="43131" y="59854"/>
                </a:cubicBezTo>
                <a:cubicBezTo>
                  <a:pt x="41911" y="66277"/>
                  <a:pt x="43041" y="78832"/>
                  <a:pt x="44124" y="83065"/>
                </a:cubicBezTo>
                <a:cubicBezTo>
                  <a:pt x="44215" y="74598"/>
                  <a:pt x="44079" y="65547"/>
                  <a:pt x="43312" y="59270"/>
                </a:cubicBezTo>
                <a:close/>
                <a:moveTo>
                  <a:pt x="1761" y="60000"/>
                </a:moveTo>
                <a:cubicBezTo>
                  <a:pt x="1806" y="61897"/>
                  <a:pt x="1851" y="63795"/>
                  <a:pt x="2032" y="65401"/>
                </a:cubicBezTo>
                <a:cubicBezTo>
                  <a:pt x="2122" y="67007"/>
                  <a:pt x="2303" y="68759"/>
                  <a:pt x="2664" y="69635"/>
                </a:cubicBezTo>
                <a:cubicBezTo>
                  <a:pt x="2935" y="68321"/>
                  <a:pt x="3432" y="66861"/>
                  <a:pt x="3522" y="64817"/>
                </a:cubicBezTo>
                <a:cubicBezTo>
                  <a:pt x="3613" y="63211"/>
                  <a:pt x="3477" y="61605"/>
                  <a:pt x="3522" y="59562"/>
                </a:cubicBezTo>
                <a:cubicBezTo>
                  <a:pt x="3071" y="60145"/>
                  <a:pt x="2213" y="60145"/>
                  <a:pt x="1761" y="59562"/>
                </a:cubicBezTo>
                <a:cubicBezTo>
                  <a:pt x="1761" y="59708"/>
                  <a:pt x="1761" y="59854"/>
                  <a:pt x="1761" y="60000"/>
                </a:cubicBezTo>
                <a:close/>
                <a:moveTo>
                  <a:pt x="3793" y="63065"/>
                </a:moveTo>
                <a:cubicBezTo>
                  <a:pt x="3793" y="62335"/>
                  <a:pt x="3929" y="61897"/>
                  <a:pt x="3974" y="61459"/>
                </a:cubicBezTo>
                <a:cubicBezTo>
                  <a:pt x="3838" y="61167"/>
                  <a:pt x="3884" y="60291"/>
                  <a:pt x="3703" y="60291"/>
                </a:cubicBezTo>
                <a:cubicBezTo>
                  <a:pt x="3748" y="61167"/>
                  <a:pt x="3613" y="62627"/>
                  <a:pt x="3793" y="63065"/>
                </a:cubicBezTo>
                <a:close/>
                <a:moveTo>
                  <a:pt x="21678" y="66131"/>
                </a:moveTo>
                <a:cubicBezTo>
                  <a:pt x="21497" y="79124"/>
                  <a:pt x="21136" y="91240"/>
                  <a:pt x="19601" y="100000"/>
                </a:cubicBezTo>
                <a:cubicBezTo>
                  <a:pt x="19375" y="101313"/>
                  <a:pt x="18923" y="102773"/>
                  <a:pt x="18923" y="103649"/>
                </a:cubicBezTo>
                <a:cubicBezTo>
                  <a:pt x="18878" y="105839"/>
                  <a:pt x="19284" y="109781"/>
                  <a:pt x="19962" y="109781"/>
                </a:cubicBezTo>
                <a:cubicBezTo>
                  <a:pt x="20639" y="109781"/>
                  <a:pt x="21001" y="105547"/>
                  <a:pt x="21226" y="103211"/>
                </a:cubicBezTo>
                <a:cubicBezTo>
                  <a:pt x="21814" y="95912"/>
                  <a:pt x="22039" y="87883"/>
                  <a:pt x="22310" y="80000"/>
                </a:cubicBezTo>
                <a:cubicBezTo>
                  <a:pt x="22356" y="78394"/>
                  <a:pt x="22446" y="76642"/>
                  <a:pt x="22446" y="75182"/>
                </a:cubicBezTo>
                <a:cubicBezTo>
                  <a:pt x="22401" y="72992"/>
                  <a:pt x="22265" y="70802"/>
                  <a:pt x="22220" y="68467"/>
                </a:cubicBezTo>
                <a:cubicBezTo>
                  <a:pt x="22175" y="66131"/>
                  <a:pt x="22085" y="63649"/>
                  <a:pt x="22130" y="61167"/>
                </a:cubicBezTo>
                <a:cubicBezTo>
                  <a:pt x="22130" y="61021"/>
                  <a:pt x="22130" y="60875"/>
                  <a:pt x="22085" y="61021"/>
                </a:cubicBezTo>
                <a:cubicBezTo>
                  <a:pt x="21723" y="62335"/>
                  <a:pt x="21723" y="63795"/>
                  <a:pt x="21678" y="66131"/>
                </a:cubicBezTo>
                <a:close/>
                <a:moveTo>
                  <a:pt x="11832" y="94306"/>
                </a:moveTo>
                <a:cubicBezTo>
                  <a:pt x="12420" y="93576"/>
                  <a:pt x="12961" y="92700"/>
                  <a:pt x="13413" y="91240"/>
                </a:cubicBezTo>
                <a:cubicBezTo>
                  <a:pt x="13910" y="89635"/>
                  <a:pt x="14633" y="86131"/>
                  <a:pt x="14768" y="83503"/>
                </a:cubicBezTo>
                <a:cubicBezTo>
                  <a:pt x="14858" y="80875"/>
                  <a:pt x="14768" y="77518"/>
                  <a:pt x="14768" y="74452"/>
                </a:cubicBezTo>
                <a:cubicBezTo>
                  <a:pt x="14768" y="72992"/>
                  <a:pt x="14768" y="71386"/>
                  <a:pt x="14813" y="69927"/>
                </a:cubicBezTo>
                <a:cubicBezTo>
                  <a:pt x="14813" y="68467"/>
                  <a:pt x="14949" y="66861"/>
                  <a:pt x="14949" y="65693"/>
                </a:cubicBezTo>
                <a:cubicBezTo>
                  <a:pt x="14904" y="64087"/>
                  <a:pt x="14587" y="62627"/>
                  <a:pt x="14497" y="61313"/>
                </a:cubicBezTo>
                <a:cubicBezTo>
                  <a:pt x="13639" y="72262"/>
                  <a:pt x="12781" y="83503"/>
                  <a:pt x="11832" y="94306"/>
                </a:cubicBezTo>
                <a:close/>
                <a:moveTo>
                  <a:pt x="3793" y="69635"/>
                </a:moveTo>
                <a:cubicBezTo>
                  <a:pt x="3974" y="68029"/>
                  <a:pt x="4245" y="66715"/>
                  <a:pt x="4561" y="65401"/>
                </a:cubicBezTo>
                <a:cubicBezTo>
                  <a:pt x="4426" y="64525"/>
                  <a:pt x="4290" y="63357"/>
                  <a:pt x="4109" y="62481"/>
                </a:cubicBezTo>
                <a:cubicBezTo>
                  <a:pt x="3793" y="64233"/>
                  <a:pt x="3613" y="67007"/>
                  <a:pt x="3793" y="69635"/>
                </a:cubicBezTo>
                <a:close/>
                <a:moveTo>
                  <a:pt x="15310" y="69927"/>
                </a:moveTo>
                <a:cubicBezTo>
                  <a:pt x="15400" y="73138"/>
                  <a:pt x="15400" y="76350"/>
                  <a:pt x="15265" y="79270"/>
                </a:cubicBezTo>
                <a:cubicBezTo>
                  <a:pt x="15220" y="80729"/>
                  <a:pt x="15039" y="82043"/>
                  <a:pt x="15039" y="83357"/>
                </a:cubicBezTo>
                <a:cubicBezTo>
                  <a:pt x="14949" y="86131"/>
                  <a:pt x="15175" y="89197"/>
                  <a:pt x="15355" y="91678"/>
                </a:cubicBezTo>
                <a:cubicBezTo>
                  <a:pt x="15536" y="94160"/>
                  <a:pt x="15807" y="96788"/>
                  <a:pt x="16439" y="97664"/>
                </a:cubicBezTo>
                <a:cubicBezTo>
                  <a:pt x="16575" y="89781"/>
                  <a:pt x="16755" y="81897"/>
                  <a:pt x="17162" y="74744"/>
                </a:cubicBezTo>
                <a:cubicBezTo>
                  <a:pt x="17207" y="73576"/>
                  <a:pt x="17342" y="72408"/>
                  <a:pt x="17297" y="71678"/>
                </a:cubicBezTo>
                <a:cubicBezTo>
                  <a:pt x="17297" y="70948"/>
                  <a:pt x="17026" y="70364"/>
                  <a:pt x="16800" y="69489"/>
                </a:cubicBezTo>
                <a:cubicBezTo>
                  <a:pt x="16213" y="67299"/>
                  <a:pt x="15671" y="64671"/>
                  <a:pt x="15265" y="62773"/>
                </a:cubicBezTo>
                <a:cubicBezTo>
                  <a:pt x="15039" y="65255"/>
                  <a:pt x="15265" y="67445"/>
                  <a:pt x="15310" y="69927"/>
                </a:cubicBezTo>
                <a:close/>
                <a:moveTo>
                  <a:pt x="9032" y="64671"/>
                </a:moveTo>
                <a:cubicBezTo>
                  <a:pt x="9032" y="64525"/>
                  <a:pt x="9032" y="63795"/>
                  <a:pt x="8987" y="64233"/>
                </a:cubicBezTo>
                <a:cubicBezTo>
                  <a:pt x="8942" y="64671"/>
                  <a:pt x="9032" y="64963"/>
                  <a:pt x="9032" y="64671"/>
                </a:cubicBezTo>
                <a:close/>
                <a:moveTo>
                  <a:pt x="18833" y="101897"/>
                </a:moveTo>
                <a:cubicBezTo>
                  <a:pt x="18968" y="102189"/>
                  <a:pt x="18968" y="101459"/>
                  <a:pt x="19013" y="101313"/>
                </a:cubicBezTo>
                <a:cubicBezTo>
                  <a:pt x="20910" y="92408"/>
                  <a:pt x="21226" y="78394"/>
                  <a:pt x="21543" y="64671"/>
                </a:cubicBezTo>
                <a:cubicBezTo>
                  <a:pt x="21543" y="64525"/>
                  <a:pt x="21543" y="64379"/>
                  <a:pt x="21543" y="64525"/>
                </a:cubicBezTo>
                <a:cubicBezTo>
                  <a:pt x="20143" y="75328"/>
                  <a:pt x="19013" y="87007"/>
                  <a:pt x="18833" y="101897"/>
                </a:cubicBezTo>
                <a:close/>
                <a:moveTo>
                  <a:pt x="8942" y="70218"/>
                </a:moveTo>
                <a:cubicBezTo>
                  <a:pt x="9032" y="68905"/>
                  <a:pt x="9032" y="65985"/>
                  <a:pt x="8942" y="65255"/>
                </a:cubicBezTo>
                <a:cubicBezTo>
                  <a:pt x="8942" y="66861"/>
                  <a:pt x="8806" y="68759"/>
                  <a:pt x="8942" y="70218"/>
                </a:cubicBezTo>
                <a:close/>
                <a:moveTo>
                  <a:pt x="49680" y="65401"/>
                </a:moveTo>
                <a:cubicBezTo>
                  <a:pt x="48776" y="67445"/>
                  <a:pt x="48325" y="71532"/>
                  <a:pt x="47738" y="74890"/>
                </a:cubicBezTo>
                <a:cubicBezTo>
                  <a:pt x="47602" y="75912"/>
                  <a:pt x="47286" y="76788"/>
                  <a:pt x="47286" y="77664"/>
                </a:cubicBezTo>
                <a:cubicBezTo>
                  <a:pt x="47241" y="78978"/>
                  <a:pt x="47421" y="80437"/>
                  <a:pt x="47557" y="81897"/>
                </a:cubicBezTo>
                <a:cubicBezTo>
                  <a:pt x="47963" y="85255"/>
                  <a:pt x="48776" y="87299"/>
                  <a:pt x="50041" y="87299"/>
                </a:cubicBezTo>
                <a:cubicBezTo>
                  <a:pt x="50854" y="87299"/>
                  <a:pt x="52073" y="86131"/>
                  <a:pt x="52164" y="83795"/>
                </a:cubicBezTo>
                <a:cubicBezTo>
                  <a:pt x="52254" y="82335"/>
                  <a:pt x="51938" y="80145"/>
                  <a:pt x="51802" y="78686"/>
                </a:cubicBezTo>
                <a:cubicBezTo>
                  <a:pt x="51486" y="75328"/>
                  <a:pt x="51125" y="71240"/>
                  <a:pt x="50809" y="68613"/>
                </a:cubicBezTo>
                <a:cubicBezTo>
                  <a:pt x="50583" y="67007"/>
                  <a:pt x="50312" y="64817"/>
                  <a:pt x="49725" y="65255"/>
                </a:cubicBezTo>
                <a:cubicBezTo>
                  <a:pt x="49725" y="65401"/>
                  <a:pt x="49680" y="65401"/>
                  <a:pt x="49680" y="65401"/>
                </a:cubicBezTo>
                <a:close/>
                <a:moveTo>
                  <a:pt x="22627" y="75182"/>
                </a:moveTo>
                <a:cubicBezTo>
                  <a:pt x="22717" y="75620"/>
                  <a:pt x="22717" y="76204"/>
                  <a:pt x="22717" y="76788"/>
                </a:cubicBezTo>
                <a:cubicBezTo>
                  <a:pt x="22762" y="77372"/>
                  <a:pt x="22717" y="78102"/>
                  <a:pt x="22852" y="78394"/>
                </a:cubicBezTo>
                <a:cubicBezTo>
                  <a:pt x="22898" y="74306"/>
                  <a:pt x="23078" y="69197"/>
                  <a:pt x="22943" y="65547"/>
                </a:cubicBezTo>
                <a:cubicBezTo>
                  <a:pt x="22898" y="68905"/>
                  <a:pt x="22762" y="71970"/>
                  <a:pt x="22627" y="75182"/>
                </a:cubicBezTo>
                <a:close/>
                <a:moveTo>
                  <a:pt x="17478" y="70656"/>
                </a:moveTo>
                <a:cubicBezTo>
                  <a:pt x="17523" y="71240"/>
                  <a:pt x="17749" y="71532"/>
                  <a:pt x="17884" y="71970"/>
                </a:cubicBezTo>
                <a:cubicBezTo>
                  <a:pt x="17975" y="72408"/>
                  <a:pt x="18200" y="73576"/>
                  <a:pt x="18291" y="72992"/>
                </a:cubicBezTo>
                <a:cubicBezTo>
                  <a:pt x="18200" y="70510"/>
                  <a:pt x="18020" y="68029"/>
                  <a:pt x="17794" y="65985"/>
                </a:cubicBezTo>
                <a:cubicBezTo>
                  <a:pt x="17704" y="67591"/>
                  <a:pt x="17613" y="69197"/>
                  <a:pt x="17478" y="70656"/>
                </a:cubicBezTo>
                <a:close/>
                <a:moveTo>
                  <a:pt x="9168" y="69927"/>
                </a:moveTo>
                <a:cubicBezTo>
                  <a:pt x="9077" y="72554"/>
                  <a:pt x="9258" y="76204"/>
                  <a:pt x="9348" y="79562"/>
                </a:cubicBezTo>
                <a:cubicBezTo>
                  <a:pt x="9484" y="84379"/>
                  <a:pt x="9529" y="90802"/>
                  <a:pt x="10748" y="91678"/>
                </a:cubicBezTo>
                <a:cubicBezTo>
                  <a:pt x="10432" y="83503"/>
                  <a:pt x="9981" y="74306"/>
                  <a:pt x="9484" y="66277"/>
                </a:cubicBezTo>
                <a:cubicBezTo>
                  <a:pt x="9439" y="67445"/>
                  <a:pt x="9213" y="68613"/>
                  <a:pt x="9168" y="69927"/>
                </a:cubicBezTo>
                <a:close/>
                <a:moveTo>
                  <a:pt x="4471" y="67007"/>
                </a:moveTo>
                <a:cubicBezTo>
                  <a:pt x="4245" y="68321"/>
                  <a:pt x="3884" y="69781"/>
                  <a:pt x="3793" y="71678"/>
                </a:cubicBezTo>
                <a:cubicBezTo>
                  <a:pt x="3613" y="75620"/>
                  <a:pt x="3974" y="80729"/>
                  <a:pt x="3838" y="85109"/>
                </a:cubicBezTo>
                <a:cubicBezTo>
                  <a:pt x="4516" y="87445"/>
                  <a:pt x="6142" y="86715"/>
                  <a:pt x="6503" y="83795"/>
                </a:cubicBezTo>
                <a:cubicBezTo>
                  <a:pt x="6458" y="80583"/>
                  <a:pt x="6277" y="78248"/>
                  <a:pt x="6006" y="76058"/>
                </a:cubicBezTo>
                <a:cubicBezTo>
                  <a:pt x="5600" y="72846"/>
                  <a:pt x="5193" y="69635"/>
                  <a:pt x="4697" y="66715"/>
                </a:cubicBezTo>
                <a:cubicBezTo>
                  <a:pt x="4651" y="66715"/>
                  <a:pt x="4651" y="66715"/>
                  <a:pt x="4606" y="66715"/>
                </a:cubicBezTo>
                <a:cubicBezTo>
                  <a:pt x="4561" y="66715"/>
                  <a:pt x="4516" y="66861"/>
                  <a:pt x="4471" y="67007"/>
                </a:cubicBezTo>
                <a:close/>
                <a:moveTo>
                  <a:pt x="6729" y="69781"/>
                </a:moveTo>
                <a:cubicBezTo>
                  <a:pt x="6729" y="68905"/>
                  <a:pt x="6910" y="67883"/>
                  <a:pt x="6774" y="67153"/>
                </a:cubicBezTo>
                <a:cubicBezTo>
                  <a:pt x="6819" y="68029"/>
                  <a:pt x="6639" y="69051"/>
                  <a:pt x="6729" y="69781"/>
                </a:cubicBezTo>
                <a:close/>
                <a:moveTo>
                  <a:pt x="14994" y="80583"/>
                </a:moveTo>
                <a:cubicBezTo>
                  <a:pt x="15175" y="76934"/>
                  <a:pt x="15310" y="71824"/>
                  <a:pt x="15039" y="68175"/>
                </a:cubicBezTo>
                <a:cubicBezTo>
                  <a:pt x="14949" y="71970"/>
                  <a:pt x="14858" y="76642"/>
                  <a:pt x="14994" y="80583"/>
                </a:cubicBezTo>
                <a:close/>
                <a:moveTo>
                  <a:pt x="9032" y="77226"/>
                </a:moveTo>
                <a:cubicBezTo>
                  <a:pt x="9077" y="77810"/>
                  <a:pt x="9077" y="78248"/>
                  <a:pt x="9077" y="77372"/>
                </a:cubicBezTo>
                <a:cubicBezTo>
                  <a:pt x="9077" y="75474"/>
                  <a:pt x="9032" y="76788"/>
                  <a:pt x="9032" y="75912"/>
                </a:cubicBezTo>
                <a:cubicBezTo>
                  <a:pt x="9032" y="74306"/>
                  <a:pt x="9032" y="72992"/>
                  <a:pt x="8942" y="71532"/>
                </a:cubicBezTo>
                <a:cubicBezTo>
                  <a:pt x="8897" y="72700"/>
                  <a:pt x="8987" y="76642"/>
                  <a:pt x="9032" y="77226"/>
                </a:cubicBezTo>
                <a:close/>
                <a:moveTo>
                  <a:pt x="43221" y="86423"/>
                </a:moveTo>
                <a:cubicBezTo>
                  <a:pt x="43402" y="87591"/>
                  <a:pt x="43537" y="89051"/>
                  <a:pt x="43899" y="89489"/>
                </a:cubicBezTo>
                <a:cubicBezTo>
                  <a:pt x="44034" y="88175"/>
                  <a:pt x="44034" y="86131"/>
                  <a:pt x="44079" y="84379"/>
                </a:cubicBezTo>
                <a:cubicBezTo>
                  <a:pt x="43086" y="81605"/>
                  <a:pt x="42770" y="76642"/>
                  <a:pt x="42499" y="71678"/>
                </a:cubicBezTo>
                <a:cubicBezTo>
                  <a:pt x="42544" y="77372"/>
                  <a:pt x="42679" y="82481"/>
                  <a:pt x="43221" y="86423"/>
                </a:cubicBezTo>
                <a:close/>
                <a:moveTo>
                  <a:pt x="16710" y="97518"/>
                </a:moveTo>
                <a:cubicBezTo>
                  <a:pt x="17388" y="95620"/>
                  <a:pt x="17704" y="91678"/>
                  <a:pt x="18020" y="87591"/>
                </a:cubicBezTo>
                <a:cubicBezTo>
                  <a:pt x="18200" y="84963"/>
                  <a:pt x="18381" y="81605"/>
                  <a:pt x="18381" y="78248"/>
                </a:cubicBezTo>
                <a:cubicBezTo>
                  <a:pt x="18381" y="77080"/>
                  <a:pt x="18426" y="75474"/>
                  <a:pt x="18336" y="74744"/>
                </a:cubicBezTo>
                <a:cubicBezTo>
                  <a:pt x="18246" y="73430"/>
                  <a:pt x="17659" y="72992"/>
                  <a:pt x="17433" y="71970"/>
                </a:cubicBezTo>
                <a:cubicBezTo>
                  <a:pt x="17026" y="79854"/>
                  <a:pt x="16710" y="88321"/>
                  <a:pt x="16710" y="97518"/>
                </a:cubicBezTo>
                <a:close/>
                <a:moveTo>
                  <a:pt x="6368" y="76642"/>
                </a:moveTo>
                <a:cubicBezTo>
                  <a:pt x="6322" y="75182"/>
                  <a:pt x="6322" y="73868"/>
                  <a:pt x="6368" y="72554"/>
                </a:cubicBezTo>
                <a:cubicBezTo>
                  <a:pt x="6142" y="72700"/>
                  <a:pt x="6006" y="72408"/>
                  <a:pt x="5871" y="72116"/>
                </a:cubicBezTo>
                <a:cubicBezTo>
                  <a:pt x="6006" y="73722"/>
                  <a:pt x="6187" y="75182"/>
                  <a:pt x="6368" y="76642"/>
                </a:cubicBezTo>
                <a:close/>
                <a:moveTo>
                  <a:pt x="3251" y="77810"/>
                </a:moveTo>
                <a:cubicBezTo>
                  <a:pt x="3161" y="79562"/>
                  <a:pt x="2935" y="83065"/>
                  <a:pt x="3342" y="83503"/>
                </a:cubicBezTo>
                <a:cubicBezTo>
                  <a:pt x="3432" y="83649"/>
                  <a:pt x="3613" y="84671"/>
                  <a:pt x="3613" y="84087"/>
                </a:cubicBezTo>
                <a:cubicBezTo>
                  <a:pt x="3567" y="80583"/>
                  <a:pt x="3658" y="76788"/>
                  <a:pt x="3567" y="73576"/>
                </a:cubicBezTo>
                <a:cubicBezTo>
                  <a:pt x="3522" y="74744"/>
                  <a:pt x="3342" y="76204"/>
                  <a:pt x="3251" y="77810"/>
                </a:cubicBezTo>
                <a:close/>
                <a:moveTo>
                  <a:pt x="25246" y="74598"/>
                </a:moveTo>
                <a:cubicBezTo>
                  <a:pt x="25246" y="74306"/>
                  <a:pt x="25291" y="73284"/>
                  <a:pt x="25201" y="73722"/>
                </a:cubicBezTo>
                <a:cubicBezTo>
                  <a:pt x="25201" y="74014"/>
                  <a:pt x="25201" y="75036"/>
                  <a:pt x="25246" y="74598"/>
                </a:cubicBezTo>
                <a:close/>
                <a:moveTo>
                  <a:pt x="6729" y="80437"/>
                </a:moveTo>
                <a:cubicBezTo>
                  <a:pt x="6548" y="81021"/>
                  <a:pt x="6684" y="82481"/>
                  <a:pt x="6684" y="83211"/>
                </a:cubicBezTo>
                <a:cubicBezTo>
                  <a:pt x="6864" y="83065"/>
                  <a:pt x="7181" y="82189"/>
                  <a:pt x="7316" y="81459"/>
                </a:cubicBezTo>
                <a:cubicBezTo>
                  <a:pt x="7000" y="79124"/>
                  <a:pt x="6864" y="76204"/>
                  <a:pt x="6593" y="73722"/>
                </a:cubicBezTo>
                <a:cubicBezTo>
                  <a:pt x="6639" y="75912"/>
                  <a:pt x="6503" y="78832"/>
                  <a:pt x="6729" y="80437"/>
                </a:cubicBezTo>
                <a:close/>
                <a:moveTo>
                  <a:pt x="7497" y="81605"/>
                </a:moveTo>
                <a:cubicBezTo>
                  <a:pt x="7722" y="81605"/>
                  <a:pt x="7768" y="81167"/>
                  <a:pt x="7993" y="81313"/>
                </a:cubicBezTo>
                <a:cubicBezTo>
                  <a:pt x="8445" y="86423"/>
                  <a:pt x="8581" y="93722"/>
                  <a:pt x="10026" y="94744"/>
                </a:cubicBezTo>
                <a:cubicBezTo>
                  <a:pt x="9574" y="91824"/>
                  <a:pt x="9484" y="88321"/>
                  <a:pt x="9213" y="84963"/>
                </a:cubicBezTo>
                <a:cubicBezTo>
                  <a:pt x="8942" y="81459"/>
                  <a:pt x="8761" y="77810"/>
                  <a:pt x="8671" y="74014"/>
                </a:cubicBezTo>
                <a:cubicBezTo>
                  <a:pt x="8671" y="73868"/>
                  <a:pt x="8671" y="73868"/>
                  <a:pt x="8626" y="73868"/>
                </a:cubicBezTo>
                <a:cubicBezTo>
                  <a:pt x="8310" y="76642"/>
                  <a:pt x="7948" y="79124"/>
                  <a:pt x="7497" y="81605"/>
                </a:cubicBezTo>
                <a:close/>
                <a:moveTo>
                  <a:pt x="25336" y="78102"/>
                </a:moveTo>
                <a:cubicBezTo>
                  <a:pt x="25472" y="77080"/>
                  <a:pt x="25201" y="75474"/>
                  <a:pt x="25246" y="75182"/>
                </a:cubicBezTo>
                <a:cubicBezTo>
                  <a:pt x="25201" y="76496"/>
                  <a:pt x="25382" y="77664"/>
                  <a:pt x="25336" y="78102"/>
                </a:cubicBezTo>
                <a:close/>
                <a:moveTo>
                  <a:pt x="25382" y="79416"/>
                </a:moveTo>
                <a:cubicBezTo>
                  <a:pt x="25382" y="79270"/>
                  <a:pt x="25382" y="78248"/>
                  <a:pt x="25336" y="78686"/>
                </a:cubicBezTo>
                <a:cubicBezTo>
                  <a:pt x="25336" y="78832"/>
                  <a:pt x="25291" y="79854"/>
                  <a:pt x="25382" y="79416"/>
                </a:cubicBezTo>
                <a:close/>
                <a:moveTo>
                  <a:pt x="8264" y="88467"/>
                </a:moveTo>
                <a:cubicBezTo>
                  <a:pt x="8129" y="86277"/>
                  <a:pt x="8174" y="82773"/>
                  <a:pt x="7587" y="82481"/>
                </a:cubicBezTo>
                <a:cubicBezTo>
                  <a:pt x="7858" y="84379"/>
                  <a:pt x="7993" y="86569"/>
                  <a:pt x="8264" y="88467"/>
                </a:cubicBezTo>
                <a:close/>
                <a:moveTo>
                  <a:pt x="34640" y="90802"/>
                </a:moveTo>
                <a:cubicBezTo>
                  <a:pt x="34821" y="93138"/>
                  <a:pt x="34866" y="96058"/>
                  <a:pt x="35137" y="98102"/>
                </a:cubicBezTo>
                <a:cubicBezTo>
                  <a:pt x="35498" y="97518"/>
                  <a:pt x="35724" y="96204"/>
                  <a:pt x="35905" y="95182"/>
                </a:cubicBezTo>
                <a:cubicBezTo>
                  <a:pt x="36582" y="91678"/>
                  <a:pt x="37034" y="87153"/>
                  <a:pt x="37305" y="82627"/>
                </a:cubicBezTo>
                <a:cubicBezTo>
                  <a:pt x="37305" y="82627"/>
                  <a:pt x="37305" y="82481"/>
                  <a:pt x="37260" y="82481"/>
                </a:cubicBezTo>
                <a:cubicBezTo>
                  <a:pt x="36582" y="85985"/>
                  <a:pt x="35769" y="88759"/>
                  <a:pt x="34640" y="90802"/>
                </a:cubicBezTo>
                <a:close/>
                <a:moveTo>
                  <a:pt x="10252" y="110364"/>
                </a:moveTo>
                <a:cubicBezTo>
                  <a:pt x="10658" y="106861"/>
                  <a:pt x="9936" y="103503"/>
                  <a:pt x="9619" y="101021"/>
                </a:cubicBezTo>
                <a:cubicBezTo>
                  <a:pt x="8806" y="95620"/>
                  <a:pt x="7903" y="88467"/>
                  <a:pt x="7452" y="82773"/>
                </a:cubicBezTo>
                <a:cubicBezTo>
                  <a:pt x="7406" y="82773"/>
                  <a:pt x="7361" y="82773"/>
                  <a:pt x="7361" y="82627"/>
                </a:cubicBezTo>
                <a:cubicBezTo>
                  <a:pt x="7135" y="83503"/>
                  <a:pt x="6819" y="83941"/>
                  <a:pt x="6729" y="85109"/>
                </a:cubicBezTo>
                <a:cubicBezTo>
                  <a:pt x="6684" y="85985"/>
                  <a:pt x="6864" y="87737"/>
                  <a:pt x="6910" y="89051"/>
                </a:cubicBezTo>
                <a:cubicBezTo>
                  <a:pt x="7361" y="98102"/>
                  <a:pt x="8219" y="107299"/>
                  <a:pt x="9394" y="113284"/>
                </a:cubicBezTo>
                <a:cubicBezTo>
                  <a:pt x="9755" y="112262"/>
                  <a:pt x="10071" y="111678"/>
                  <a:pt x="10252" y="110364"/>
                </a:cubicBezTo>
                <a:close/>
                <a:moveTo>
                  <a:pt x="3296" y="94306"/>
                </a:moveTo>
                <a:cubicBezTo>
                  <a:pt x="3613" y="92116"/>
                  <a:pt x="3703" y="89051"/>
                  <a:pt x="3658" y="85693"/>
                </a:cubicBezTo>
                <a:cubicBezTo>
                  <a:pt x="3477" y="84963"/>
                  <a:pt x="3251" y="84379"/>
                  <a:pt x="3071" y="83795"/>
                </a:cubicBezTo>
                <a:cubicBezTo>
                  <a:pt x="2935" y="87445"/>
                  <a:pt x="2980" y="91678"/>
                  <a:pt x="3296" y="94306"/>
                </a:cubicBezTo>
                <a:close/>
                <a:moveTo>
                  <a:pt x="6368" y="85693"/>
                </a:moveTo>
                <a:cubicBezTo>
                  <a:pt x="5509" y="88905"/>
                  <a:pt x="5058" y="92700"/>
                  <a:pt x="4109" y="96496"/>
                </a:cubicBezTo>
                <a:cubicBezTo>
                  <a:pt x="3296" y="99562"/>
                  <a:pt x="2077" y="102919"/>
                  <a:pt x="1942" y="107591"/>
                </a:cubicBezTo>
                <a:cubicBezTo>
                  <a:pt x="1806" y="111094"/>
                  <a:pt x="2348" y="113430"/>
                  <a:pt x="3025" y="114744"/>
                </a:cubicBezTo>
                <a:cubicBezTo>
                  <a:pt x="4651" y="117956"/>
                  <a:pt x="7587" y="116204"/>
                  <a:pt x="9168" y="113722"/>
                </a:cubicBezTo>
                <a:cubicBezTo>
                  <a:pt x="8490" y="109781"/>
                  <a:pt x="7948" y="105401"/>
                  <a:pt x="7497" y="100729"/>
                </a:cubicBezTo>
                <a:cubicBezTo>
                  <a:pt x="7090" y="96058"/>
                  <a:pt x="6774" y="90948"/>
                  <a:pt x="6548" y="85547"/>
                </a:cubicBezTo>
                <a:cubicBezTo>
                  <a:pt x="6548" y="85401"/>
                  <a:pt x="6548" y="85401"/>
                  <a:pt x="6503" y="85401"/>
                </a:cubicBezTo>
                <a:cubicBezTo>
                  <a:pt x="6548" y="85693"/>
                  <a:pt x="6413" y="85547"/>
                  <a:pt x="6368" y="85693"/>
                </a:cubicBezTo>
                <a:close/>
                <a:moveTo>
                  <a:pt x="11426" y="91678"/>
                </a:moveTo>
                <a:cubicBezTo>
                  <a:pt x="11290" y="91824"/>
                  <a:pt x="11155" y="92116"/>
                  <a:pt x="11065" y="92554"/>
                </a:cubicBezTo>
                <a:cubicBezTo>
                  <a:pt x="11065" y="93430"/>
                  <a:pt x="11155" y="94014"/>
                  <a:pt x="11155" y="94890"/>
                </a:cubicBezTo>
                <a:cubicBezTo>
                  <a:pt x="11336" y="95036"/>
                  <a:pt x="11381" y="94598"/>
                  <a:pt x="11561" y="94744"/>
                </a:cubicBezTo>
                <a:cubicBezTo>
                  <a:pt x="11787" y="92846"/>
                  <a:pt x="12058" y="90364"/>
                  <a:pt x="12103" y="88321"/>
                </a:cubicBezTo>
                <a:cubicBezTo>
                  <a:pt x="11968" y="89635"/>
                  <a:pt x="11652" y="90510"/>
                  <a:pt x="11426" y="91678"/>
                </a:cubicBezTo>
                <a:close/>
                <a:moveTo>
                  <a:pt x="10477" y="92262"/>
                </a:moveTo>
                <a:cubicBezTo>
                  <a:pt x="10207" y="91824"/>
                  <a:pt x="9981" y="90656"/>
                  <a:pt x="9845" y="90364"/>
                </a:cubicBezTo>
                <a:cubicBezTo>
                  <a:pt x="10026" y="91970"/>
                  <a:pt x="10116" y="93722"/>
                  <a:pt x="10342" y="95182"/>
                </a:cubicBezTo>
                <a:cubicBezTo>
                  <a:pt x="10523" y="95182"/>
                  <a:pt x="10748" y="95182"/>
                  <a:pt x="10929" y="95182"/>
                </a:cubicBezTo>
                <a:cubicBezTo>
                  <a:pt x="10974" y="94160"/>
                  <a:pt x="10839" y="93430"/>
                  <a:pt x="10839" y="92554"/>
                </a:cubicBezTo>
                <a:cubicBezTo>
                  <a:pt x="10748" y="92408"/>
                  <a:pt x="10568" y="92408"/>
                  <a:pt x="10477" y="92262"/>
                </a:cubicBezTo>
                <a:close/>
                <a:moveTo>
                  <a:pt x="10071" y="95328"/>
                </a:moveTo>
                <a:cubicBezTo>
                  <a:pt x="9574" y="94890"/>
                  <a:pt x="9077" y="93868"/>
                  <a:pt x="8806" y="92846"/>
                </a:cubicBezTo>
                <a:cubicBezTo>
                  <a:pt x="8806" y="92700"/>
                  <a:pt x="8671" y="91532"/>
                  <a:pt x="8581" y="91970"/>
                </a:cubicBezTo>
                <a:cubicBezTo>
                  <a:pt x="8987" y="96350"/>
                  <a:pt x="10207" y="101751"/>
                  <a:pt x="10523" y="106423"/>
                </a:cubicBezTo>
                <a:cubicBezTo>
                  <a:pt x="10748" y="109927"/>
                  <a:pt x="10116" y="112262"/>
                  <a:pt x="9484" y="113722"/>
                </a:cubicBezTo>
                <a:cubicBezTo>
                  <a:pt x="9710" y="114890"/>
                  <a:pt x="10071" y="116788"/>
                  <a:pt x="10477" y="117664"/>
                </a:cubicBezTo>
                <a:cubicBezTo>
                  <a:pt x="11245" y="119708"/>
                  <a:pt x="11471" y="117372"/>
                  <a:pt x="11561" y="114306"/>
                </a:cubicBezTo>
                <a:cubicBezTo>
                  <a:pt x="11652" y="109051"/>
                  <a:pt x="11290" y="103065"/>
                  <a:pt x="11155" y="99124"/>
                </a:cubicBezTo>
                <a:cubicBezTo>
                  <a:pt x="11110" y="98686"/>
                  <a:pt x="11110" y="99708"/>
                  <a:pt x="10929" y="99562"/>
                </a:cubicBezTo>
                <a:cubicBezTo>
                  <a:pt x="10613" y="98248"/>
                  <a:pt x="10297" y="96934"/>
                  <a:pt x="10071" y="95328"/>
                </a:cubicBezTo>
                <a:close/>
                <a:moveTo>
                  <a:pt x="11200" y="95474"/>
                </a:moveTo>
                <a:cubicBezTo>
                  <a:pt x="11200" y="96058"/>
                  <a:pt x="11245" y="96642"/>
                  <a:pt x="11290" y="96934"/>
                </a:cubicBezTo>
                <a:cubicBezTo>
                  <a:pt x="11336" y="96350"/>
                  <a:pt x="11426" y="95912"/>
                  <a:pt x="11516" y="95328"/>
                </a:cubicBezTo>
                <a:cubicBezTo>
                  <a:pt x="11381" y="95182"/>
                  <a:pt x="11336" y="95620"/>
                  <a:pt x="11200" y="95474"/>
                </a:cubicBezTo>
                <a:close/>
                <a:moveTo>
                  <a:pt x="11065" y="98102"/>
                </a:moveTo>
                <a:cubicBezTo>
                  <a:pt x="11110" y="97518"/>
                  <a:pt x="11019" y="96350"/>
                  <a:pt x="10974" y="95620"/>
                </a:cubicBezTo>
                <a:cubicBezTo>
                  <a:pt x="10794" y="95620"/>
                  <a:pt x="10432" y="95474"/>
                  <a:pt x="10387" y="95620"/>
                </a:cubicBezTo>
                <a:cubicBezTo>
                  <a:pt x="10613" y="96350"/>
                  <a:pt x="10613" y="98540"/>
                  <a:pt x="11065" y="98102"/>
                </a:cubicBezTo>
                <a:close/>
              </a:path>
            </a:pathLst>
          </a:custGeom>
          <a:solidFill>
            <a:schemeClr val="dk1">
              <a:alpha val="29800"/>
            </a:schemeClr>
          </a:solidFill>
          <a:ln>
            <a:noFill/>
          </a:ln>
        </p:spPr>
        <p:txBody>
          <a:bodyPr wrap="square" lIns="87928" tIns="43964" rIns="87928" bIns="43964" anchor="t" anchorCtr="0">
            <a:noAutofit/>
          </a:bodyPr>
          <a:lstStyle/>
          <a:p>
            <a:pPr>
              <a:buSzPct val="25000"/>
            </a:pPr>
            <a:endParaRPr sz="1544" dirty="0">
              <a:solidFill>
                <a:schemeClr val="dk1"/>
              </a:solidFill>
              <a:latin typeface="Arial"/>
              <a:ea typeface="Arial"/>
              <a:cs typeface="Arial"/>
              <a:sym typeface="Arial"/>
            </a:endParaRPr>
          </a:p>
        </p:txBody>
      </p:sp>
      <p:cxnSp>
        <p:nvCxnSpPr>
          <p:cNvPr id="274" name="Shape 274"/>
          <p:cNvCxnSpPr/>
          <p:nvPr/>
        </p:nvCxnSpPr>
        <p:spPr>
          <a:xfrm>
            <a:off x="1115380" y="3402766"/>
            <a:ext cx="441239" cy="0"/>
          </a:xfrm>
          <a:prstGeom prst="straightConnector1">
            <a:avLst/>
          </a:prstGeom>
          <a:noFill/>
          <a:ln w="228600" cap="rnd" cmpd="sng">
            <a:solidFill>
              <a:schemeClr val="accent2"/>
            </a:solidFill>
            <a:prstDash val="solid"/>
            <a:round/>
            <a:headEnd type="none" w="med" len="med"/>
            <a:tailEnd type="none" w="med" len="med"/>
          </a:ln>
        </p:spPr>
      </p:cxnSp>
      <p:cxnSp>
        <p:nvCxnSpPr>
          <p:cNvPr id="275" name="Shape 275"/>
          <p:cNvCxnSpPr/>
          <p:nvPr/>
        </p:nvCxnSpPr>
        <p:spPr>
          <a:xfrm>
            <a:off x="2354974" y="3402766"/>
            <a:ext cx="1373001" cy="0"/>
          </a:xfrm>
          <a:prstGeom prst="straightConnector1">
            <a:avLst/>
          </a:prstGeom>
          <a:noFill/>
          <a:ln w="228600" cap="rnd" cmpd="sng">
            <a:solidFill>
              <a:schemeClr val="accent2"/>
            </a:solidFill>
            <a:prstDash val="solid"/>
            <a:round/>
            <a:headEnd type="none" w="med" len="med"/>
            <a:tailEnd type="none" w="med" len="med"/>
          </a:ln>
        </p:spPr>
      </p:cxnSp>
      <p:cxnSp>
        <p:nvCxnSpPr>
          <p:cNvPr id="276" name="Shape 276"/>
          <p:cNvCxnSpPr/>
          <p:nvPr/>
        </p:nvCxnSpPr>
        <p:spPr>
          <a:xfrm>
            <a:off x="4292738" y="3402766"/>
            <a:ext cx="1076967" cy="0"/>
          </a:xfrm>
          <a:prstGeom prst="straightConnector1">
            <a:avLst/>
          </a:prstGeom>
          <a:noFill/>
          <a:ln w="228600" cap="rnd" cmpd="sng">
            <a:solidFill>
              <a:schemeClr val="accent2"/>
            </a:solidFill>
            <a:prstDash val="solid"/>
            <a:round/>
            <a:headEnd type="none" w="med" len="med"/>
            <a:tailEnd type="none" w="med" len="med"/>
          </a:ln>
        </p:spPr>
      </p:cxnSp>
      <p:cxnSp>
        <p:nvCxnSpPr>
          <p:cNvPr id="277" name="Shape 277"/>
          <p:cNvCxnSpPr/>
          <p:nvPr/>
        </p:nvCxnSpPr>
        <p:spPr>
          <a:xfrm>
            <a:off x="5898054" y="3402766"/>
            <a:ext cx="1103759" cy="0"/>
          </a:xfrm>
          <a:prstGeom prst="straightConnector1">
            <a:avLst/>
          </a:prstGeom>
          <a:noFill/>
          <a:ln w="228600" cap="rnd" cmpd="sng">
            <a:solidFill>
              <a:schemeClr val="accent2"/>
            </a:solidFill>
            <a:prstDash val="solid"/>
            <a:round/>
            <a:headEnd type="none" w="med" len="med"/>
            <a:tailEnd type="none" w="med" len="med"/>
          </a:ln>
        </p:spPr>
      </p:cxnSp>
      <p:cxnSp>
        <p:nvCxnSpPr>
          <p:cNvPr id="278" name="Shape 278"/>
          <p:cNvCxnSpPr/>
          <p:nvPr/>
        </p:nvCxnSpPr>
        <p:spPr>
          <a:xfrm>
            <a:off x="7484105" y="3402766"/>
            <a:ext cx="332748" cy="0"/>
          </a:xfrm>
          <a:prstGeom prst="straightConnector1">
            <a:avLst/>
          </a:prstGeom>
          <a:noFill/>
          <a:ln w="228600" cap="rnd" cmpd="sng">
            <a:solidFill>
              <a:schemeClr val="accent2"/>
            </a:solidFill>
            <a:prstDash val="solid"/>
            <a:round/>
            <a:headEnd type="none" w="med" len="med"/>
            <a:tailEnd type="none" w="med" len="med"/>
          </a:ln>
        </p:spPr>
      </p:cxnSp>
      <p:cxnSp>
        <p:nvCxnSpPr>
          <p:cNvPr id="279" name="Shape 279"/>
          <p:cNvCxnSpPr/>
          <p:nvPr/>
        </p:nvCxnSpPr>
        <p:spPr>
          <a:xfrm rot="10800000">
            <a:off x="6454838" y="3654411"/>
            <a:ext cx="0" cy="691958"/>
          </a:xfrm>
          <a:prstGeom prst="straightConnector1">
            <a:avLst/>
          </a:prstGeom>
          <a:noFill/>
          <a:ln w="28575" cap="flat" cmpd="sng">
            <a:solidFill>
              <a:schemeClr val="accent2"/>
            </a:solidFill>
            <a:prstDash val="dot"/>
            <a:round/>
            <a:headEnd type="none" w="med" len="med"/>
            <a:tailEnd type="none" w="lg" len="lg"/>
          </a:ln>
        </p:spPr>
      </p:cxnSp>
      <p:sp>
        <p:nvSpPr>
          <p:cNvPr id="280" name="Shape 280"/>
          <p:cNvSpPr/>
          <p:nvPr/>
        </p:nvSpPr>
        <p:spPr>
          <a:xfrm>
            <a:off x="982890" y="3247322"/>
            <a:ext cx="270896" cy="287434"/>
          </a:xfrm>
          <a:prstGeom prst="ellipse">
            <a:avLst/>
          </a:prstGeom>
          <a:noFill/>
          <a:ln>
            <a:noFill/>
          </a:ln>
        </p:spPr>
        <p:txBody>
          <a:bodyPr wrap="square" lIns="87928" tIns="43964" rIns="87928" bIns="43964" anchor="ctr" anchorCtr="0">
            <a:noAutofit/>
          </a:bodyPr>
          <a:lstStyle/>
          <a:p>
            <a:pPr algn="ctr">
              <a:buSzPct val="25000"/>
            </a:pPr>
            <a:r>
              <a:rPr lang="en-AU" sz="1323" b="1" dirty="0">
                <a:solidFill>
                  <a:srgbClr val="FFFFFF"/>
                </a:solidFill>
                <a:latin typeface="Arial"/>
                <a:ea typeface="Arial"/>
                <a:cs typeface="Arial"/>
                <a:sym typeface="Arial"/>
              </a:rPr>
              <a:t>1</a:t>
            </a:r>
          </a:p>
        </p:txBody>
      </p:sp>
      <p:sp>
        <p:nvSpPr>
          <p:cNvPr id="281" name="Shape 281"/>
          <p:cNvSpPr/>
          <p:nvPr/>
        </p:nvSpPr>
        <p:spPr>
          <a:xfrm>
            <a:off x="2230664" y="3247322"/>
            <a:ext cx="270896" cy="287434"/>
          </a:xfrm>
          <a:prstGeom prst="ellipse">
            <a:avLst/>
          </a:prstGeom>
          <a:noFill/>
          <a:ln>
            <a:noFill/>
          </a:ln>
        </p:spPr>
        <p:txBody>
          <a:bodyPr wrap="square" lIns="87928" tIns="43964" rIns="87928" bIns="43964" anchor="ctr" anchorCtr="0">
            <a:noAutofit/>
          </a:bodyPr>
          <a:lstStyle/>
          <a:p>
            <a:pPr algn="ctr">
              <a:buSzPct val="25000"/>
            </a:pPr>
            <a:r>
              <a:rPr lang="en-AU" sz="1323" b="1" dirty="0">
                <a:solidFill>
                  <a:srgbClr val="FFFFFF"/>
                </a:solidFill>
                <a:latin typeface="Arial"/>
                <a:ea typeface="Arial"/>
                <a:cs typeface="Arial"/>
                <a:sym typeface="Arial"/>
              </a:rPr>
              <a:t>2</a:t>
            </a:r>
          </a:p>
        </p:txBody>
      </p:sp>
      <p:sp>
        <p:nvSpPr>
          <p:cNvPr id="282" name="Shape 282"/>
          <p:cNvSpPr/>
          <p:nvPr/>
        </p:nvSpPr>
        <p:spPr>
          <a:xfrm>
            <a:off x="4158888" y="3247322"/>
            <a:ext cx="270896" cy="287434"/>
          </a:xfrm>
          <a:prstGeom prst="ellipse">
            <a:avLst/>
          </a:prstGeom>
          <a:noFill/>
          <a:ln>
            <a:noFill/>
          </a:ln>
        </p:spPr>
        <p:txBody>
          <a:bodyPr wrap="square" lIns="87928" tIns="43964" rIns="87928" bIns="43964" anchor="ctr" anchorCtr="0">
            <a:noAutofit/>
          </a:bodyPr>
          <a:lstStyle/>
          <a:p>
            <a:pPr algn="ctr">
              <a:buSzPct val="25000"/>
            </a:pPr>
            <a:r>
              <a:rPr lang="en-AU" sz="1323" b="1" dirty="0">
                <a:solidFill>
                  <a:srgbClr val="FFFFFF"/>
                </a:solidFill>
                <a:latin typeface="Arial"/>
                <a:ea typeface="Arial"/>
                <a:cs typeface="Arial"/>
                <a:sym typeface="Arial"/>
              </a:rPr>
              <a:t>3</a:t>
            </a:r>
          </a:p>
        </p:txBody>
      </p:sp>
      <p:sp>
        <p:nvSpPr>
          <p:cNvPr id="283" name="Shape 283"/>
          <p:cNvSpPr/>
          <p:nvPr/>
        </p:nvSpPr>
        <p:spPr>
          <a:xfrm>
            <a:off x="5833338" y="3247322"/>
            <a:ext cx="270896" cy="287434"/>
          </a:xfrm>
          <a:prstGeom prst="ellipse">
            <a:avLst/>
          </a:prstGeom>
          <a:noFill/>
          <a:ln>
            <a:noFill/>
          </a:ln>
        </p:spPr>
        <p:txBody>
          <a:bodyPr wrap="square" lIns="87928" tIns="43964" rIns="87928" bIns="43964" anchor="ctr" anchorCtr="0">
            <a:noAutofit/>
          </a:bodyPr>
          <a:lstStyle/>
          <a:p>
            <a:pPr algn="ctr">
              <a:buSzPct val="25000"/>
            </a:pPr>
            <a:r>
              <a:rPr lang="en-AU" sz="1323" b="1" dirty="0">
                <a:solidFill>
                  <a:srgbClr val="FFFFFF"/>
                </a:solidFill>
                <a:latin typeface="Arial"/>
                <a:ea typeface="Arial"/>
                <a:cs typeface="Arial"/>
                <a:sym typeface="Arial"/>
              </a:rPr>
              <a:t>4</a:t>
            </a:r>
          </a:p>
        </p:txBody>
      </p:sp>
      <p:sp>
        <p:nvSpPr>
          <p:cNvPr id="284" name="Shape 284"/>
          <p:cNvSpPr/>
          <p:nvPr/>
        </p:nvSpPr>
        <p:spPr>
          <a:xfrm>
            <a:off x="7353731" y="3247322"/>
            <a:ext cx="270896" cy="287434"/>
          </a:xfrm>
          <a:prstGeom prst="ellipse">
            <a:avLst/>
          </a:prstGeom>
          <a:noFill/>
          <a:ln>
            <a:noFill/>
          </a:ln>
        </p:spPr>
        <p:txBody>
          <a:bodyPr wrap="square" lIns="87928" tIns="43964" rIns="87928" bIns="43964" anchor="ctr" anchorCtr="0">
            <a:noAutofit/>
          </a:bodyPr>
          <a:lstStyle/>
          <a:p>
            <a:pPr algn="ctr">
              <a:buSzPct val="25000"/>
            </a:pPr>
            <a:r>
              <a:rPr lang="en-AU" sz="1323" b="1" dirty="0">
                <a:solidFill>
                  <a:srgbClr val="FFFFFF"/>
                </a:solidFill>
                <a:latin typeface="Arial"/>
                <a:ea typeface="Arial"/>
                <a:cs typeface="Arial"/>
                <a:sym typeface="Arial"/>
              </a:rPr>
              <a:t>5</a:t>
            </a:r>
          </a:p>
        </p:txBody>
      </p:sp>
      <p:sp>
        <p:nvSpPr>
          <p:cNvPr id="286" name="Shape 286"/>
          <p:cNvSpPr txBox="1"/>
          <p:nvPr/>
        </p:nvSpPr>
        <p:spPr>
          <a:xfrm>
            <a:off x="954569" y="6063711"/>
            <a:ext cx="7863250" cy="660866"/>
          </a:xfrm>
          <a:prstGeom prst="rect">
            <a:avLst/>
          </a:prstGeom>
          <a:solidFill>
            <a:schemeClr val="bg1"/>
          </a:solidFill>
          <a:ln>
            <a:noFill/>
          </a:ln>
        </p:spPr>
        <p:txBody>
          <a:bodyPr wrap="square" lIns="72000" tIns="0" rIns="72000" bIns="72000" anchor="b" anchorCtr="0">
            <a:noAutofit/>
          </a:bodyPr>
          <a:lstStyle/>
          <a:p>
            <a:pPr>
              <a:spcAft>
                <a:spcPts val="662"/>
              </a:spcAft>
            </a:pPr>
            <a:r>
              <a:rPr lang="en-AU" sz="900" dirty="0">
                <a:solidFill>
                  <a:srgbClr val="3F3F3F"/>
                </a:solidFill>
                <a:latin typeface="Arial"/>
                <a:ea typeface="Roboto Slab" charset="0"/>
                <a:cs typeface="Arial"/>
                <a:sym typeface="Gill Sans"/>
              </a:rPr>
              <a:t>Hey, what’s with the squiggle?</a:t>
            </a:r>
          </a:p>
          <a:p>
            <a:pPr>
              <a:spcAft>
                <a:spcPts val="662"/>
              </a:spcAft>
            </a:pPr>
            <a:r>
              <a:rPr lang="en-AU" sz="900" dirty="0">
                <a:solidFill>
                  <a:srgbClr val="9E9E9E"/>
                </a:solidFill>
                <a:latin typeface="Arial"/>
                <a:ea typeface="Roboto Slab" charset="0"/>
                <a:cs typeface="Arial"/>
                <a:sym typeface="Gill Sans"/>
              </a:rPr>
              <a:t>The </a:t>
            </a:r>
            <a:r>
              <a:rPr lang="en-AU" sz="900" u="sng" dirty="0">
                <a:solidFill>
                  <a:schemeClr val="hlink"/>
                </a:solidFill>
                <a:latin typeface="Arial"/>
                <a:ea typeface="Roboto Slab" charset="0"/>
                <a:cs typeface="Arial"/>
                <a:sym typeface="Gill Sans"/>
                <a:hlinkClick r:id="rId3"/>
              </a:rPr>
              <a:t>Design Squiggle</a:t>
            </a:r>
            <a:r>
              <a:rPr lang="en-AU" sz="900" dirty="0">
                <a:solidFill>
                  <a:srgbClr val="9E9E9E"/>
                </a:solidFill>
                <a:latin typeface="Arial"/>
                <a:ea typeface="Roboto Slab" charset="0"/>
                <a:cs typeface="Arial"/>
                <a:sym typeface="Gill Sans"/>
              </a:rPr>
              <a:t>, by Damien Newman, is a way to convey the uncertainty and eventual clarity of the design process. </a:t>
            </a:r>
            <a:br>
              <a:rPr lang="en-AU" sz="900" dirty="0">
                <a:solidFill>
                  <a:srgbClr val="9E9E9E"/>
                </a:solidFill>
                <a:latin typeface="Arial"/>
                <a:ea typeface="Roboto Slab" charset="0"/>
                <a:cs typeface="Arial"/>
                <a:sym typeface="Gill Sans"/>
              </a:rPr>
            </a:br>
            <a:r>
              <a:rPr lang="en-AU" sz="900" dirty="0">
                <a:solidFill>
                  <a:srgbClr val="9E9E9E"/>
                </a:solidFill>
                <a:latin typeface="Arial"/>
                <a:ea typeface="Roboto Slab" charset="0"/>
                <a:cs typeface="Arial"/>
                <a:sym typeface="Gill Sans"/>
              </a:rPr>
              <a:t>This insights report is the result of many wrong hypotheses, dead ends and deep questioning -- and it won’t be the last kink in the chain.</a:t>
            </a:r>
          </a:p>
        </p:txBody>
      </p:sp>
      <p:sp>
        <p:nvSpPr>
          <p:cNvPr id="2" name="TextBox 1">
            <a:extLst>
              <a:ext uri="{FF2B5EF4-FFF2-40B4-BE49-F238E27FC236}">
                <a16:creationId xmlns:a16="http://schemas.microsoft.com/office/drawing/2014/main" id="{AFAAFC8D-EDE4-4130-AAB9-9297D7F233F2}"/>
              </a:ext>
            </a:extLst>
          </p:cNvPr>
          <p:cNvSpPr txBox="1"/>
          <p:nvPr/>
        </p:nvSpPr>
        <p:spPr>
          <a:xfrm>
            <a:off x="207866" y="3244883"/>
            <a:ext cx="5346700" cy="28110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10000"/>
              </a:lnSpc>
              <a:spcBef>
                <a:spcPts val="1000"/>
              </a:spcBef>
            </a:pPr>
            <a:endParaRPr lang="en-AU" sz="1800" dirty="0">
              <a:solidFill>
                <a:srgbClr val="262626"/>
              </a:solidFill>
              <a:latin typeface="Arial"/>
              <a:cs typeface="Arial"/>
            </a:endParaRPr>
          </a:p>
        </p:txBody>
      </p:sp>
    </p:spTree>
    <p:extLst>
      <p:ext uri="{BB962C8B-B14F-4D97-AF65-F5344CB8AC3E}">
        <p14:creationId xmlns:p14="http://schemas.microsoft.com/office/powerpoint/2010/main" val="1961042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245A2-AAD8-47D8-A3EB-409D92A00486}"/>
              </a:ext>
            </a:extLst>
          </p:cNvPr>
          <p:cNvSpPr>
            <a:spLocks noGrp="1"/>
          </p:cNvSpPr>
          <p:nvPr>
            <p:ph type="title"/>
          </p:nvPr>
        </p:nvSpPr>
        <p:spPr/>
        <p:txBody>
          <a:bodyPr/>
          <a:lstStyle/>
          <a:p>
            <a:r>
              <a:rPr lang="en-AU" dirty="0"/>
              <a:t>Our field</a:t>
            </a:r>
            <a:r>
              <a:rPr lang="en-AU" dirty="0">
                <a:solidFill>
                  <a:srgbClr val="B0BA36"/>
                </a:solidFill>
                <a:cs typeface="Arial"/>
              </a:rPr>
              <a:t> work</a:t>
            </a:r>
            <a:endParaRPr lang="en-US" dirty="0">
              <a:solidFill>
                <a:schemeClr val="tx1"/>
              </a:solidFill>
            </a:endParaRPr>
          </a:p>
        </p:txBody>
      </p:sp>
      <p:sp>
        <p:nvSpPr>
          <p:cNvPr id="3" name="Text Placeholder 4">
            <a:extLst>
              <a:ext uri="{FF2B5EF4-FFF2-40B4-BE49-F238E27FC236}">
                <a16:creationId xmlns:a16="http://schemas.microsoft.com/office/drawing/2014/main" id="{6E4DE32A-1583-440B-9E69-DDC55CF1A3AA}"/>
              </a:ext>
            </a:extLst>
          </p:cNvPr>
          <p:cNvSpPr txBox="1">
            <a:spLocks/>
          </p:cNvSpPr>
          <p:nvPr/>
        </p:nvSpPr>
        <p:spPr>
          <a:xfrm>
            <a:off x="900493" y="1515392"/>
            <a:ext cx="8800375" cy="801370"/>
          </a:xfrm>
          <a:prstGeom prst="rect">
            <a:avLst/>
          </a:prstGeom>
          <a:noFill/>
        </p:spPr>
        <p:txBody>
          <a:bodyPr vert="horz" lIns="0" tIns="0" rIns="0" bIns="0" rtlCol="0" anchor="t">
            <a:noAutofit/>
          </a:bodyPr>
          <a:lstStyle>
            <a:defPPr>
              <a:defRPr lang="en-US"/>
            </a:defPPr>
            <a:lvl1pPr marL="0" algn="l" defTabSz="1041768" rtl="0" eaLnBrk="1" latinLnBrk="0" hangingPunct="1">
              <a:defRPr sz="2100" kern="1200">
                <a:solidFill>
                  <a:schemeClr val="tx1"/>
                </a:solidFill>
                <a:latin typeface="+mn-lt"/>
                <a:ea typeface="+mn-ea"/>
                <a:cs typeface="+mn-cs"/>
              </a:defRPr>
            </a:lvl1pPr>
            <a:lvl2pPr marL="520884" algn="l" defTabSz="1041768" rtl="0" eaLnBrk="1" latinLnBrk="0" hangingPunct="1">
              <a:defRPr sz="2100" kern="1200">
                <a:solidFill>
                  <a:schemeClr val="tx1"/>
                </a:solidFill>
                <a:latin typeface="+mn-lt"/>
                <a:ea typeface="+mn-ea"/>
                <a:cs typeface="+mn-cs"/>
              </a:defRPr>
            </a:lvl2pPr>
            <a:lvl3pPr marL="1041768" algn="l" defTabSz="1041768" rtl="0" eaLnBrk="1" latinLnBrk="0" hangingPunct="1">
              <a:defRPr sz="2100" kern="1200">
                <a:solidFill>
                  <a:schemeClr val="tx1"/>
                </a:solidFill>
                <a:latin typeface="+mn-lt"/>
                <a:ea typeface="+mn-ea"/>
                <a:cs typeface="+mn-cs"/>
              </a:defRPr>
            </a:lvl3pPr>
            <a:lvl4pPr marL="1562652" algn="l" defTabSz="1041768" rtl="0" eaLnBrk="1" latinLnBrk="0" hangingPunct="1">
              <a:defRPr sz="2100" kern="1200">
                <a:solidFill>
                  <a:schemeClr val="tx1"/>
                </a:solidFill>
                <a:latin typeface="+mn-lt"/>
                <a:ea typeface="+mn-ea"/>
                <a:cs typeface="+mn-cs"/>
              </a:defRPr>
            </a:lvl4pPr>
            <a:lvl5pPr marL="2083538" algn="l" defTabSz="1041768" rtl="0" eaLnBrk="1" latinLnBrk="0" hangingPunct="1">
              <a:defRPr sz="2100" kern="1200">
                <a:solidFill>
                  <a:schemeClr val="tx1"/>
                </a:solidFill>
                <a:latin typeface="+mn-lt"/>
                <a:ea typeface="+mn-ea"/>
                <a:cs typeface="+mn-cs"/>
              </a:defRPr>
            </a:lvl5pPr>
            <a:lvl6pPr marL="2604420" algn="l" defTabSz="1041768" rtl="0" eaLnBrk="1" latinLnBrk="0" hangingPunct="1">
              <a:defRPr sz="2100" kern="1200">
                <a:solidFill>
                  <a:schemeClr val="tx1"/>
                </a:solidFill>
                <a:latin typeface="+mn-lt"/>
                <a:ea typeface="+mn-ea"/>
                <a:cs typeface="+mn-cs"/>
              </a:defRPr>
            </a:lvl6pPr>
            <a:lvl7pPr marL="3125306" algn="l" defTabSz="1041768" rtl="0" eaLnBrk="1" latinLnBrk="0" hangingPunct="1">
              <a:defRPr sz="2100" kern="1200">
                <a:solidFill>
                  <a:schemeClr val="tx1"/>
                </a:solidFill>
                <a:latin typeface="+mn-lt"/>
                <a:ea typeface="+mn-ea"/>
                <a:cs typeface="+mn-cs"/>
              </a:defRPr>
            </a:lvl7pPr>
            <a:lvl8pPr marL="3646191" algn="l" defTabSz="1041768" rtl="0" eaLnBrk="1" latinLnBrk="0" hangingPunct="1">
              <a:defRPr sz="2100" kern="1200">
                <a:solidFill>
                  <a:schemeClr val="tx1"/>
                </a:solidFill>
                <a:latin typeface="+mn-lt"/>
                <a:ea typeface="+mn-ea"/>
                <a:cs typeface="+mn-cs"/>
              </a:defRPr>
            </a:lvl8pPr>
            <a:lvl9pPr marL="4167073" algn="l" defTabSz="1041768" rtl="0" eaLnBrk="1" latinLnBrk="0" hangingPunct="1">
              <a:defRPr sz="2100" kern="1200">
                <a:solidFill>
                  <a:schemeClr val="tx1"/>
                </a:solidFill>
                <a:latin typeface="+mn-lt"/>
                <a:ea typeface="+mn-ea"/>
                <a:cs typeface="+mn-cs"/>
              </a:defRPr>
            </a:lvl9pPr>
          </a:lstStyle>
          <a:p>
            <a:r>
              <a:rPr lang="en-AU" sz="1200" dirty="0">
                <a:cs typeface="Arial"/>
              </a:rPr>
              <a:t>We undertook field research in March and April 2018, interviewing </a:t>
            </a:r>
            <a:r>
              <a:rPr lang="en-AU" sz="1200" dirty="0" smtClean="0">
                <a:cs typeface="Arial"/>
              </a:rPr>
              <a:t>small businesses </a:t>
            </a:r>
            <a:r>
              <a:rPr lang="en-AU" sz="1200" dirty="0">
                <a:cs typeface="Arial"/>
              </a:rPr>
              <a:t>with direct exposure to relevant risks. We focused on different cohorts of people, exposed to slightly different workplace risks, but followed a similar line of enquiry to expose influences on risk-managing behaviour. </a:t>
            </a:r>
            <a:endParaRPr lang="en-US" dirty="0"/>
          </a:p>
        </p:txBody>
      </p:sp>
      <p:sp>
        <p:nvSpPr>
          <p:cNvPr id="12" name="Rectangle 11">
            <a:extLst>
              <a:ext uri="{FF2B5EF4-FFF2-40B4-BE49-F238E27FC236}">
                <a16:creationId xmlns:a16="http://schemas.microsoft.com/office/drawing/2014/main" id="{98C83219-D9CE-40D1-939D-9E61EDC30AD3}"/>
              </a:ext>
            </a:extLst>
          </p:cNvPr>
          <p:cNvSpPr/>
          <p:nvPr/>
        </p:nvSpPr>
        <p:spPr>
          <a:xfrm>
            <a:off x="3082126" y="4049578"/>
            <a:ext cx="2215162" cy="11995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r>
              <a:rPr lang="en-AU" sz="1000" dirty="0">
                <a:solidFill>
                  <a:schemeClr val="tx1"/>
                </a:solidFill>
              </a:rPr>
              <a:t>Where do people get information about identifying and eliminating hazards, and managing and controlling risks?</a:t>
            </a:r>
          </a:p>
        </p:txBody>
      </p:sp>
      <p:sp>
        <p:nvSpPr>
          <p:cNvPr id="14" name="Rectangle 13">
            <a:extLst>
              <a:ext uri="{FF2B5EF4-FFF2-40B4-BE49-F238E27FC236}">
                <a16:creationId xmlns:a16="http://schemas.microsoft.com/office/drawing/2014/main" id="{94428079-5572-49BA-8D1D-F305D4EA8656}"/>
              </a:ext>
            </a:extLst>
          </p:cNvPr>
          <p:cNvSpPr/>
          <p:nvPr/>
        </p:nvSpPr>
        <p:spPr>
          <a:xfrm>
            <a:off x="5352878" y="4049578"/>
            <a:ext cx="2146200" cy="11847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r>
              <a:rPr lang="en-AU" sz="1000" dirty="0">
                <a:solidFill>
                  <a:schemeClr val="tx1"/>
                </a:solidFill>
              </a:rPr>
              <a:t>How do people think about hazards and risks? </a:t>
            </a:r>
            <a:endParaRPr lang="en-AU" sz="1000" dirty="0" smtClean="0">
              <a:solidFill>
                <a:schemeClr val="tx1"/>
              </a:solidFill>
            </a:endParaRPr>
          </a:p>
          <a:p>
            <a:pPr algn="ctr">
              <a:lnSpc>
                <a:spcPct val="110000"/>
              </a:lnSpc>
              <a:spcBef>
                <a:spcPts val="1000"/>
              </a:spcBef>
            </a:pPr>
            <a:r>
              <a:rPr lang="en-AU" sz="1000" dirty="0" smtClean="0">
                <a:solidFill>
                  <a:schemeClr val="tx1"/>
                </a:solidFill>
              </a:rPr>
              <a:t>What </a:t>
            </a:r>
            <a:r>
              <a:rPr lang="en-AU" sz="1000" dirty="0">
                <a:solidFill>
                  <a:schemeClr val="tx1"/>
                </a:solidFill>
              </a:rPr>
              <a:t>are they aware of?</a:t>
            </a:r>
          </a:p>
        </p:txBody>
      </p:sp>
      <p:sp>
        <p:nvSpPr>
          <p:cNvPr id="16" name="Rectangle 15">
            <a:extLst>
              <a:ext uri="{FF2B5EF4-FFF2-40B4-BE49-F238E27FC236}">
                <a16:creationId xmlns:a16="http://schemas.microsoft.com/office/drawing/2014/main" id="{CC59AA77-C940-4A51-89F2-2FB8EC9E551A}"/>
              </a:ext>
            </a:extLst>
          </p:cNvPr>
          <p:cNvSpPr/>
          <p:nvPr/>
        </p:nvSpPr>
        <p:spPr>
          <a:xfrm>
            <a:off x="7554668" y="5320015"/>
            <a:ext cx="2146200" cy="1182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r>
              <a:rPr lang="en-AU" sz="1000" dirty="0">
                <a:solidFill>
                  <a:schemeClr val="tx1"/>
                </a:solidFill>
              </a:rPr>
              <a:t>What factors affect the use of PPE and other tools and processes to identify hazards and manage risks?</a:t>
            </a:r>
          </a:p>
        </p:txBody>
      </p:sp>
      <p:sp>
        <p:nvSpPr>
          <p:cNvPr id="18" name="Rectangle 17">
            <a:extLst>
              <a:ext uri="{FF2B5EF4-FFF2-40B4-BE49-F238E27FC236}">
                <a16:creationId xmlns:a16="http://schemas.microsoft.com/office/drawing/2014/main" id="{98ECA185-ACBC-47EA-8064-7966B66685E2}"/>
              </a:ext>
            </a:extLst>
          </p:cNvPr>
          <p:cNvSpPr/>
          <p:nvPr/>
        </p:nvSpPr>
        <p:spPr>
          <a:xfrm>
            <a:off x="7554668" y="4049578"/>
            <a:ext cx="2146200" cy="11847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r>
              <a:rPr lang="en-AU" sz="1000" dirty="0">
                <a:solidFill>
                  <a:schemeClr val="tx1"/>
                </a:solidFill>
              </a:rPr>
              <a:t>What are people doing to identify hazards and manage risks? </a:t>
            </a:r>
          </a:p>
          <a:p>
            <a:pPr algn="ctr">
              <a:lnSpc>
                <a:spcPct val="110000"/>
              </a:lnSpc>
              <a:spcBef>
                <a:spcPts val="1000"/>
              </a:spcBef>
            </a:pPr>
            <a:r>
              <a:rPr lang="en-AU" sz="1000" dirty="0">
                <a:solidFill>
                  <a:schemeClr val="tx1"/>
                </a:solidFill>
              </a:rPr>
              <a:t>Why are they taking a particular course of action?</a:t>
            </a:r>
            <a:endParaRPr lang="en-AU" sz="1000" dirty="0">
              <a:solidFill>
                <a:schemeClr val="tx1"/>
              </a:solidFill>
              <a:cs typeface="Arial"/>
            </a:endParaRPr>
          </a:p>
        </p:txBody>
      </p:sp>
      <p:sp>
        <p:nvSpPr>
          <p:cNvPr id="20" name="Rectangle 19">
            <a:extLst>
              <a:ext uri="{FF2B5EF4-FFF2-40B4-BE49-F238E27FC236}">
                <a16:creationId xmlns:a16="http://schemas.microsoft.com/office/drawing/2014/main" id="{6C9D39D5-D839-4BD5-A62D-00F45EE4A30A}"/>
              </a:ext>
            </a:extLst>
          </p:cNvPr>
          <p:cNvSpPr/>
          <p:nvPr/>
        </p:nvSpPr>
        <p:spPr>
          <a:xfrm>
            <a:off x="880336" y="4049578"/>
            <a:ext cx="2146200" cy="11847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r>
              <a:rPr lang="en-AU" sz="1000" dirty="0">
                <a:solidFill>
                  <a:schemeClr val="tx1"/>
                </a:solidFill>
              </a:rPr>
              <a:t>What is the daily working </a:t>
            </a:r>
            <a:r>
              <a:rPr lang="en-AU" sz="1000" dirty="0" smtClean="0">
                <a:solidFill>
                  <a:schemeClr val="tx1"/>
                </a:solidFill>
              </a:rPr>
              <a:t>context?</a:t>
            </a:r>
          </a:p>
          <a:p>
            <a:pPr algn="ctr">
              <a:lnSpc>
                <a:spcPct val="110000"/>
              </a:lnSpc>
              <a:spcBef>
                <a:spcPts val="1000"/>
              </a:spcBef>
            </a:pPr>
            <a:r>
              <a:rPr lang="en-AU" sz="1000" dirty="0" smtClean="0">
                <a:solidFill>
                  <a:schemeClr val="tx1"/>
                </a:solidFill>
              </a:rPr>
              <a:t>How </a:t>
            </a:r>
            <a:r>
              <a:rPr lang="en-AU" sz="1000" dirty="0">
                <a:solidFill>
                  <a:schemeClr val="tx1"/>
                </a:solidFill>
              </a:rPr>
              <a:t>does this influence how </a:t>
            </a:r>
            <a:r>
              <a:rPr lang="en-AU" sz="1000" dirty="0" smtClean="0">
                <a:solidFill>
                  <a:schemeClr val="tx1"/>
                </a:solidFill>
              </a:rPr>
              <a:t>people identify/eliminate </a:t>
            </a:r>
            <a:r>
              <a:rPr lang="en-AU" sz="1000" dirty="0">
                <a:solidFill>
                  <a:schemeClr val="tx1"/>
                </a:solidFill>
              </a:rPr>
              <a:t>hazards and manage/control risks?</a:t>
            </a:r>
          </a:p>
        </p:txBody>
      </p:sp>
      <p:grpSp>
        <p:nvGrpSpPr>
          <p:cNvPr id="30" name="Group 29">
            <a:extLst>
              <a:ext uri="{FF2B5EF4-FFF2-40B4-BE49-F238E27FC236}">
                <a16:creationId xmlns:a16="http://schemas.microsoft.com/office/drawing/2014/main" id="{302107A8-8F61-4373-AC7A-912CE3DC2DFC}"/>
              </a:ext>
            </a:extLst>
          </p:cNvPr>
          <p:cNvGrpSpPr/>
          <p:nvPr/>
        </p:nvGrpSpPr>
        <p:grpSpPr>
          <a:xfrm>
            <a:off x="8371642" y="3144583"/>
            <a:ext cx="367856" cy="640261"/>
            <a:chOff x="661988" y="3403601"/>
            <a:chExt cx="250825" cy="436563"/>
          </a:xfrm>
          <a:solidFill>
            <a:srgbClr val="3F3F3F"/>
          </a:solidFill>
        </p:grpSpPr>
        <p:sp>
          <p:nvSpPr>
            <p:cNvPr id="22" name="Freeform 11">
              <a:extLst>
                <a:ext uri="{FF2B5EF4-FFF2-40B4-BE49-F238E27FC236}">
                  <a16:creationId xmlns:a16="http://schemas.microsoft.com/office/drawing/2014/main" id="{EA0DE745-B29A-46A1-8A96-874AAE2E5975}"/>
                </a:ext>
              </a:extLst>
            </p:cNvPr>
            <p:cNvSpPr>
              <a:spLocks/>
            </p:cNvSpPr>
            <p:nvPr/>
          </p:nvSpPr>
          <p:spPr bwMode="auto">
            <a:xfrm>
              <a:off x="788988" y="3532188"/>
              <a:ext cx="39688" cy="125413"/>
            </a:xfrm>
            <a:custGeom>
              <a:avLst/>
              <a:gdLst>
                <a:gd name="T0" fmla="*/ 25 w 25"/>
                <a:gd name="T1" fmla="*/ 69 h 79"/>
                <a:gd name="T2" fmla="*/ 12 w 25"/>
                <a:gd name="T3" fmla="*/ 79 h 79"/>
                <a:gd name="T4" fmla="*/ 0 w 25"/>
                <a:gd name="T5" fmla="*/ 69 h 79"/>
                <a:gd name="T6" fmla="*/ 0 w 25"/>
                <a:gd name="T7" fmla="*/ 10 h 79"/>
                <a:gd name="T8" fmla="*/ 12 w 25"/>
                <a:gd name="T9" fmla="*/ 0 h 79"/>
                <a:gd name="T10" fmla="*/ 25 w 25"/>
                <a:gd name="T11" fmla="*/ 10 h 79"/>
                <a:gd name="T12" fmla="*/ 25 w 25"/>
                <a:gd name="T13" fmla="*/ 69 h 79"/>
              </a:gdLst>
              <a:ahLst/>
              <a:cxnLst>
                <a:cxn ang="0">
                  <a:pos x="T0" y="T1"/>
                </a:cxn>
                <a:cxn ang="0">
                  <a:pos x="T2" y="T3"/>
                </a:cxn>
                <a:cxn ang="0">
                  <a:pos x="T4" y="T5"/>
                </a:cxn>
                <a:cxn ang="0">
                  <a:pos x="T6" y="T7"/>
                </a:cxn>
                <a:cxn ang="0">
                  <a:pos x="T8" y="T9"/>
                </a:cxn>
                <a:cxn ang="0">
                  <a:pos x="T10" y="T11"/>
                </a:cxn>
                <a:cxn ang="0">
                  <a:pos x="T12" y="T13"/>
                </a:cxn>
              </a:cxnLst>
              <a:rect l="0" t="0" r="r" b="b"/>
              <a:pathLst>
                <a:path w="25" h="79">
                  <a:moveTo>
                    <a:pt x="25" y="69"/>
                  </a:moveTo>
                  <a:cubicBezTo>
                    <a:pt x="25" y="74"/>
                    <a:pt x="19" y="79"/>
                    <a:pt x="12" y="79"/>
                  </a:cubicBezTo>
                  <a:cubicBezTo>
                    <a:pt x="5" y="79"/>
                    <a:pt x="0" y="74"/>
                    <a:pt x="0" y="69"/>
                  </a:cubicBezTo>
                  <a:cubicBezTo>
                    <a:pt x="0" y="10"/>
                    <a:pt x="0" y="10"/>
                    <a:pt x="0" y="10"/>
                  </a:cubicBezTo>
                  <a:cubicBezTo>
                    <a:pt x="0" y="4"/>
                    <a:pt x="5" y="0"/>
                    <a:pt x="12" y="0"/>
                  </a:cubicBezTo>
                  <a:cubicBezTo>
                    <a:pt x="19" y="0"/>
                    <a:pt x="25" y="4"/>
                    <a:pt x="25" y="10"/>
                  </a:cubicBezTo>
                  <a:lnTo>
                    <a:pt x="2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Freeform 12">
              <a:extLst>
                <a:ext uri="{FF2B5EF4-FFF2-40B4-BE49-F238E27FC236}">
                  <a16:creationId xmlns:a16="http://schemas.microsoft.com/office/drawing/2014/main" id="{E562527D-0C47-44A2-A0FE-CC74AE0A4AE4}"/>
                </a:ext>
              </a:extLst>
            </p:cNvPr>
            <p:cNvSpPr>
              <a:spLocks/>
            </p:cNvSpPr>
            <p:nvPr/>
          </p:nvSpPr>
          <p:spPr bwMode="auto">
            <a:xfrm>
              <a:off x="836613" y="3536951"/>
              <a:ext cx="39688" cy="127000"/>
            </a:xfrm>
            <a:custGeom>
              <a:avLst/>
              <a:gdLst>
                <a:gd name="T0" fmla="*/ 25 w 25"/>
                <a:gd name="T1" fmla="*/ 69 h 80"/>
                <a:gd name="T2" fmla="*/ 12 w 25"/>
                <a:gd name="T3" fmla="*/ 80 h 80"/>
                <a:gd name="T4" fmla="*/ 0 w 25"/>
                <a:gd name="T5" fmla="*/ 69 h 80"/>
                <a:gd name="T6" fmla="*/ 0 w 25"/>
                <a:gd name="T7" fmla="*/ 11 h 80"/>
                <a:gd name="T8" fmla="*/ 12 w 25"/>
                <a:gd name="T9" fmla="*/ 0 h 80"/>
                <a:gd name="T10" fmla="*/ 25 w 25"/>
                <a:gd name="T11" fmla="*/ 11 h 80"/>
                <a:gd name="T12" fmla="*/ 25 w 25"/>
                <a:gd name="T13" fmla="*/ 69 h 80"/>
              </a:gdLst>
              <a:ahLst/>
              <a:cxnLst>
                <a:cxn ang="0">
                  <a:pos x="T0" y="T1"/>
                </a:cxn>
                <a:cxn ang="0">
                  <a:pos x="T2" y="T3"/>
                </a:cxn>
                <a:cxn ang="0">
                  <a:pos x="T4" y="T5"/>
                </a:cxn>
                <a:cxn ang="0">
                  <a:pos x="T6" y="T7"/>
                </a:cxn>
                <a:cxn ang="0">
                  <a:pos x="T8" y="T9"/>
                </a:cxn>
                <a:cxn ang="0">
                  <a:pos x="T10" y="T11"/>
                </a:cxn>
                <a:cxn ang="0">
                  <a:pos x="T12" y="T13"/>
                </a:cxn>
              </a:cxnLst>
              <a:rect l="0" t="0" r="r" b="b"/>
              <a:pathLst>
                <a:path w="25" h="80">
                  <a:moveTo>
                    <a:pt x="25" y="69"/>
                  </a:moveTo>
                  <a:cubicBezTo>
                    <a:pt x="25" y="75"/>
                    <a:pt x="19" y="80"/>
                    <a:pt x="12" y="80"/>
                  </a:cubicBezTo>
                  <a:cubicBezTo>
                    <a:pt x="5" y="80"/>
                    <a:pt x="0" y="75"/>
                    <a:pt x="0" y="69"/>
                  </a:cubicBezTo>
                  <a:cubicBezTo>
                    <a:pt x="0" y="11"/>
                    <a:pt x="0" y="11"/>
                    <a:pt x="0" y="11"/>
                  </a:cubicBezTo>
                  <a:cubicBezTo>
                    <a:pt x="0" y="5"/>
                    <a:pt x="5" y="0"/>
                    <a:pt x="12" y="0"/>
                  </a:cubicBezTo>
                  <a:cubicBezTo>
                    <a:pt x="19" y="0"/>
                    <a:pt x="25" y="5"/>
                    <a:pt x="25" y="11"/>
                  </a:cubicBezTo>
                  <a:lnTo>
                    <a:pt x="2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 name="Freeform 13">
              <a:extLst>
                <a:ext uri="{FF2B5EF4-FFF2-40B4-BE49-F238E27FC236}">
                  <a16:creationId xmlns:a16="http://schemas.microsoft.com/office/drawing/2014/main" id="{2A88C539-B480-4D24-B9F4-81DCA2180E8F}"/>
                </a:ext>
              </a:extLst>
            </p:cNvPr>
            <p:cNvSpPr>
              <a:spLocks/>
            </p:cNvSpPr>
            <p:nvPr/>
          </p:nvSpPr>
          <p:spPr bwMode="auto">
            <a:xfrm>
              <a:off x="881063" y="3556001"/>
              <a:ext cx="31750" cy="96838"/>
            </a:xfrm>
            <a:custGeom>
              <a:avLst/>
              <a:gdLst>
                <a:gd name="T0" fmla="*/ 20 w 20"/>
                <a:gd name="T1" fmla="*/ 53 h 61"/>
                <a:gd name="T2" fmla="*/ 10 w 20"/>
                <a:gd name="T3" fmla="*/ 61 h 61"/>
                <a:gd name="T4" fmla="*/ 0 w 20"/>
                <a:gd name="T5" fmla="*/ 53 h 61"/>
                <a:gd name="T6" fmla="*/ 0 w 20"/>
                <a:gd name="T7" fmla="*/ 8 h 61"/>
                <a:gd name="T8" fmla="*/ 10 w 20"/>
                <a:gd name="T9" fmla="*/ 0 h 61"/>
                <a:gd name="T10" fmla="*/ 20 w 20"/>
                <a:gd name="T11" fmla="*/ 8 h 61"/>
                <a:gd name="T12" fmla="*/ 20 w 20"/>
                <a:gd name="T13" fmla="*/ 53 h 61"/>
              </a:gdLst>
              <a:ahLst/>
              <a:cxnLst>
                <a:cxn ang="0">
                  <a:pos x="T0" y="T1"/>
                </a:cxn>
                <a:cxn ang="0">
                  <a:pos x="T2" y="T3"/>
                </a:cxn>
                <a:cxn ang="0">
                  <a:pos x="T4" y="T5"/>
                </a:cxn>
                <a:cxn ang="0">
                  <a:pos x="T6" y="T7"/>
                </a:cxn>
                <a:cxn ang="0">
                  <a:pos x="T8" y="T9"/>
                </a:cxn>
                <a:cxn ang="0">
                  <a:pos x="T10" y="T11"/>
                </a:cxn>
                <a:cxn ang="0">
                  <a:pos x="T12" y="T13"/>
                </a:cxn>
              </a:cxnLst>
              <a:rect l="0" t="0" r="r" b="b"/>
              <a:pathLst>
                <a:path w="20" h="61">
                  <a:moveTo>
                    <a:pt x="20" y="53"/>
                  </a:moveTo>
                  <a:cubicBezTo>
                    <a:pt x="20" y="58"/>
                    <a:pt x="15" y="61"/>
                    <a:pt x="10" y="61"/>
                  </a:cubicBezTo>
                  <a:cubicBezTo>
                    <a:pt x="4" y="61"/>
                    <a:pt x="0" y="58"/>
                    <a:pt x="0" y="53"/>
                  </a:cubicBezTo>
                  <a:cubicBezTo>
                    <a:pt x="0" y="8"/>
                    <a:pt x="0" y="8"/>
                    <a:pt x="0" y="8"/>
                  </a:cubicBezTo>
                  <a:cubicBezTo>
                    <a:pt x="0" y="4"/>
                    <a:pt x="4" y="0"/>
                    <a:pt x="10" y="0"/>
                  </a:cubicBezTo>
                  <a:cubicBezTo>
                    <a:pt x="15" y="0"/>
                    <a:pt x="20" y="4"/>
                    <a:pt x="20" y="8"/>
                  </a:cubicBezTo>
                  <a:lnTo>
                    <a:pt x="2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5" name="Freeform 14">
              <a:extLst>
                <a:ext uri="{FF2B5EF4-FFF2-40B4-BE49-F238E27FC236}">
                  <a16:creationId xmlns:a16="http://schemas.microsoft.com/office/drawing/2014/main" id="{897F4070-FB5D-4F17-824C-AB06F410F448}"/>
                </a:ext>
              </a:extLst>
            </p:cNvPr>
            <p:cNvSpPr>
              <a:spLocks/>
            </p:cNvSpPr>
            <p:nvPr/>
          </p:nvSpPr>
          <p:spPr bwMode="auto">
            <a:xfrm>
              <a:off x="671513" y="3403601"/>
              <a:ext cx="241300" cy="436563"/>
            </a:xfrm>
            <a:custGeom>
              <a:avLst/>
              <a:gdLst>
                <a:gd name="T0" fmla="*/ 142 w 152"/>
                <a:gd name="T1" fmla="*/ 159 h 275"/>
                <a:gd name="T2" fmla="*/ 131 w 152"/>
                <a:gd name="T3" fmla="*/ 154 h 275"/>
                <a:gd name="T4" fmla="*/ 116 w 152"/>
                <a:gd name="T5" fmla="*/ 166 h 275"/>
                <a:gd name="T6" fmla="*/ 101 w 152"/>
                <a:gd name="T7" fmla="*/ 153 h 275"/>
                <a:gd name="T8" fmla="*/ 101 w 152"/>
                <a:gd name="T9" fmla="*/ 152 h 275"/>
                <a:gd name="T10" fmla="*/ 86 w 152"/>
                <a:gd name="T11" fmla="*/ 162 h 275"/>
                <a:gd name="T12" fmla="*/ 71 w 152"/>
                <a:gd name="T13" fmla="*/ 149 h 275"/>
                <a:gd name="T14" fmla="*/ 71 w 152"/>
                <a:gd name="T15" fmla="*/ 142 h 275"/>
                <a:gd name="T16" fmla="*/ 71 w 152"/>
                <a:gd name="T17" fmla="*/ 142 h 275"/>
                <a:gd name="T18" fmla="*/ 71 w 152"/>
                <a:gd name="T19" fmla="*/ 11 h 275"/>
                <a:gd name="T20" fmla="*/ 58 w 152"/>
                <a:gd name="T21" fmla="*/ 0 h 275"/>
                <a:gd name="T22" fmla="*/ 46 w 152"/>
                <a:gd name="T23" fmla="*/ 11 h 275"/>
                <a:gd name="T24" fmla="*/ 46 w 152"/>
                <a:gd name="T25" fmla="*/ 153 h 275"/>
                <a:gd name="T26" fmla="*/ 42 w 152"/>
                <a:gd name="T27" fmla="*/ 173 h 275"/>
                <a:gd name="T28" fmla="*/ 36 w 152"/>
                <a:gd name="T29" fmla="*/ 167 h 275"/>
                <a:gd name="T30" fmla="*/ 37 w 152"/>
                <a:gd name="T31" fmla="*/ 142 h 275"/>
                <a:gd name="T32" fmla="*/ 28 w 152"/>
                <a:gd name="T33" fmla="*/ 106 h 275"/>
                <a:gd name="T34" fmla="*/ 16 w 152"/>
                <a:gd name="T35" fmla="*/ 120 h 275"/>
                <a:gd name="T36" fmla="*/ 2 w 152"/>
                <a:gd name="T37" fmla="*/ 159 h 275"/>
                <a:gd name="T38" fmla="*/ 15 w 152"/>
                <a:gd name="T39" fmla="*/ 205 h 275"/>
                <a:gd name="T40" fmla="*/ 19 w 152"/>
                <a:gd name="T41" fmla="*/ 218 h 275"/>
                <a:gd name="T42" fmla="*/ 27 w 152"/>
                <a:gd name="T43" fmla="*/ 234 h 275"/>
                <a:gd name="T44" fmla="*/ 97 w 152"/>
                <a:gd name="T45" fmla="*/ 272 h 275"/>
                <a:gd name="T46" fmla="*/ 150 w 152"/>
                <a:gd name="T47" fmla="*/ 211 h 275"/>
                <a:gd name="T48" fmla="*/ 152 w 152"/>
                <a:gd name="T49" fmla="*/ 155 h 275"/>
                <a:gd name="T50" fmla="*/ 142 w 152"/>
                <a:gd name="T51" fmla="*/ 15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275">
                  <a:moveTo>
                    <a:pt x="142" y="159"/>
                  </a:moveTo>
                  <a:cubicBezTo>
                    <a:pt x="138" y="159"/>
                    <a:pt x="134" y="157"/>
                    <a:pt x="131" y="154"/>
                  </a:cubicBezTo>
                  <a:cubicBezTo>
                    <a:pt x="131" y="161"/>
                    <a:pt x="124" y="166"/>
                    <a:pt x="116" y="166"/>
                  </a:cubicBezTo>
                  <a:cubicBezTo>
                    <a:pt x="108" y="166"/>
                    <a:pt x="101" y="160"/>
                    <a:pt x="101" y="153"/>
                  </a:cubicBezTo>
                  <a:cubicBezTo>
                    <a:pt x="101" y="152"/>
                    <a:pt x="101" y="152"/>
                    <a:pt x="101" y="152"/>
                  </a:cubicBezTo>
                  <a:cubicBezTo>
                    <a:pt x="100" y="158"/>
                    <a:pt x="93" y="162"/>
                    <a:pt x="86" y="162"/>
                  </a:cubicBezTo>
                  <a:cubicBezTo>
                    <a:pt x="78" y="162"/>
                    <a:pt x="71" y="156"/>
                    <a:pt x="71" y="149"/>
                  </a:cubicBezTo>
                  <a:cubicBezTo>
                    <a:pt x="71" y="142"/>
                    <a:pt x="71" y="142"/>
                    <a:pt x="71" y="142"/>
                  </a:cubicBezTo>
                  <a:cubicBezTo>
                    <a:pt x="71" y="142"/>
                    <a:pt x="71" y="142"/>
                    <a:pt x="71" y="142"/>
                  </a:cubicBezTo>
                  <a:cubicBezTo>
                    <a:pt x="71" y="11"/>
                    <a:pt x="71" y="11"/>
                    <a:pt x="71" y="11"/>
                  </a:cubicBezTo>
                  <a:cubicBezTo>
                    <a:pt x="71" y="5"/>
                    <a:pt x="65" y="0"/>
                    <a:pt x="58" y="0"/>
                  </a:cubicBezTo>
                  <a:cubicBezTo>
                    <a:pt x="51" y="0"/>
                    <a:pt x="46" y="5"/>
                    <a:pt x="46" y="11"/>
                  </a:cubicBezTo>
                  <a:cubicBezTo>
                    <a:pt x="46" y="153"/>
                    <a:pt x="46" y="153"/>
                    <a:pt x="46" y="153"/>
                  </a:cubicBezTo>
                  <a:cubicBezTo>
                    <a:pt x="45" y="161"/>
                    <a:pt x="44" y="172"/>
                    <a:pt x="42" y="173"/>
                  </a:cubicBezTo>
                  <a:cubicBezTo>
                    <a:pt x="40" y="175"/>
                    <a:pt x="36" y="173"/>
                    <a:pt x="36" y="167"/>
                  </a:cubicBezTo>
                  <a:cubicBezTo>
                    <a:pt x="36" y="161"/>
                    <a:pt x="35" y="157"/>
                    <a:pt x="37" y="142"/>
                  </a:cubicBezTo>
                  <a:cubicBezTo>
                    <a:pt x="41" y="114"/>
                    <a:pt x="34" y="108"/>
                    <a:pt x="28" y="106"/>
                  </a:cubicBezTo>
                  <a:cubicBezTo>
                    <a:pt x="21" y="104"/>
                    <a:pt x="16" y="114"/>
                    <a:pt x="16" y="120"/>
                  </a:cubicBezTo>
                  <a:cubicBezTo>
                    <a:pt x="15" y="126"/>
                    <a:pt x="6" y="142"/>
                    <a:pt x="2" y="159"/>
                  </a:cubicBezTo>
                  <a:cubicBezTo>
                    <a:pt x="0" y="174"/>
                    <a:pt x="12" y="200"/>
                    <a:pt x="15" y="205"/>
                  </a:cubicBezTo>
                  <a:cubicBezTo>
                    <a:pt x="16" y="210"/>
                    <a:pt x="17" y="214"/>
                    <a:pt x="19" y="218"/>
                  </a:cubicBezTo>
                  <a:cubicBezTo>
                    <a:pt x="21" y="223"/>
                    <a:pt x="23" y="229"/>
                    <a:pt x="27" y="234"/>
                  </a:cubicBezTo>
                  <a:cubicBezTo>
                    <a:pt x="55" y="275"/>
                    <a:pt x="89" y="272"/>
                    <a:pt x="97" y="272"/>
                  </a:cubicBezTo>
                  <a:cubicBezTo>
                    <a:pt x="134" y="272"/>
                    <a:pt x="150" y="245"/>
                    <a:pt x="150" y="211"/>
                  </a:cubicBezTo>
                  <a:cubicBezTo>
                    <a:pt x="152" y="155"/>
                    <a:pt x="152" y="155"/>
                    <a:pt x="152" y="155"/>
                  </a:cubicBezTo>
                  <a:cubicBezTo>
                    <a:pt x="149" y="157"/>
                    <a:pt x="146" y="159"/>
                    <a:pt x="142" y="1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 name="Freeform 15">
              <a:extLst>
                <a:ext uri="{FF2B5EF4-FFF2-40B4-BE49-F238E27FC236}">
                  <a16:creationId xmlns:a16="http://schemas.microsoft.com/office/drawing/2014/main" id="{C53C2A01-3710-4386-87D9-99F7E2D305BD}"/>
                </a:ext>
              </a:extLst>
            </p:cNvPr>
            <p:cNvSpPr>
              <a:spLocks noEditPoints="1"/>
            </p:cNvSpPr>
            <p:nvPr/>
          </p:nvSpPr>
          <p:spPr bwMode="auto">
            <a:xfrm>
              <a:off x="669925" y="3413126"/>
              <a:ext cx="87313" cy="82550"/>
            </a:xfrm>
            <a:custGeom>
              <a:avLst/>
              <a:gdLst>
                <a:gd name="T0" fmla="*/ 55 w 55"/>
                <a:gd name="T1" fmla="*/ 52 h 52"/>
                <a:gd name="T2" fmla="*/ 48 w 55"/>
                <a:gd name="T3" fmla="*/ 50 h 52"/>
                <a:gd name="T4" fmla="*/ 2 w 55"/>
                <a:gd name="T5" fmla="*/ 25 h 52"/>
                <a:gd name="T6" fmla="*/ 3 w 55"/>
                <a:gd name="T7" fmla="*/ 8 h 52"/>
                <a:gd name="T8" fmla="*/ 15 w 55"/>
                <a:gd name="T9" fmla="*/ 0 h 52"/>
                <a:gd name="T10" fmla="*/ 52 w 55"/>
                <a:gd name="T11" fmla="*/ 45 h 52"/>
                <a:gd name="T12" fmla="*/ 55 w 55"/>
                <a:gd name="T13" fmla="*/ 52 h 52"/>
                <a:gd name="T14" fmla="*/ 15 w 55"/>
                <a:gd name="T15" fmla="*/ 7 h 52"/>
                <a:gd name="T16" fmla="*/ 9 w 55"/>
                <a:gd name="T17" fmla="*/ 12 h 52"/>
                <a:gd name="T18" fmla="*/ 9 w 55"/>
                <a:gd name="T19" fmla="*/ 22 h 52"/>
                <a:gd name="T20" fmla="*/ 43 w 55"/>
                <a:gd name="T21" fmla="*/ 41 h 52"/>
                <a:gd name="T22" fmla="*/ 15 w 55"/>
                <a:gd name="T23"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52">
                  <a:moveTo>
                    <a:pt x="55" y="52"/>
                  </a:moveTo>
                  <a:cubicBezTo>
                    <a:pt x="48" y="50"/>
                    <a:pt x="48" y="50"/>
                    <a:pt x="48" y="50"/>
                  </a:cubicBezTo>
                  <a:cubicBezTo>
                    <a:pt x="34" y="47"/>
                    <a:pt x="9" y="39"/>
                    <a:pt x="2" y="25"/>
                  </a:cubicBezTo>
                  <a:cubicBezTo>
                    <a:pt x="0" y="20"/>
                    <a:pt x="0" y="14"/>
                    <a:pt x="3" y="8"/>
                  </a:cubicBezTo>
                  <a:cubicBezTo>
                    <a:pt x="7" y="1"/>
                    <a:pt x="11" y="0"/>
                    <a:pt x="15" y="0"/>
                  </a:cubicBezTo>
                  <a:cubicBezTo>
                    <a:pt x="31" y="0"/>
                    <a:pt x="49" y="38"/>
                    <a:pt x="52" y="45"/>
                  </a:cubicBezTo>
                  <a:lnTo>
                    <a:pt x="55" y="52"/>
                  </a:lnTo>
                  <a:close/>
                  <a:moveTo>
                    <a:pt x="15" y="7"/>
                  </a:moveTo>
                  <a:cubicBezTo>
                    <a:pt x="13" y="7"/>
                    <a:pt x="11" y="8"/>
                    <a:pt x="9" y="12"/>
                  </a:cubicBezTo>
                  <a:cubicBezTo>
                    <a:pt x="7" y="15"/>
                    <a:pt x="7" y="19"/>
                    <a:pt x="9" y="22"/>
                  </a:cubicBezTo>
                  <a:cubicBezTo>
                    <a:pt x="12" y="30"/>
                    <a:pt x="24" y="36"/>
                    <a:pt x="43" y="41"/>
                  </a:cubicBezTo>
                  <a:cubicBezTo>
                    <a:pt x="34" y="25"/>
                    <a:pt x="22" y="7"/>
                    <a:pt x="15"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 name="Freeform 16">
              <a:extLst>
                <a:ext uri="{FF2B5EF4-FFF2-40B4-BE49-F238E27FC236}">
                  <a16:creationId xmlns:a16="http://schemas.microsoft.com/office/drawing/2014/main" id="{3732B1FE-FEED-435D-BC28-48B0F9684A8B}"/>
                </a:ext>
              </a:extLst>
            </p:cNvPr>
            <p:cNvSpPr>
              <a:spLocks noEditPoints="1"/>
            </p:cNvSpPr>
            <p:nvPr/>
          </p:nvSpPr>
          <p:spPr bwMode="auto">
            <a:xfrm>
              <a:off x="661988" y="3476626"/>
              <a:ext cx="96838" cy="87313"/>
            </a:xfrm>
            <a:custGeom>
              <a:avLst/>
              <a:gdLst>
                <a:gd name="T0" fmla="*/ 15 w 61"/>
                <a:gd name="T1" fmla="*/ 55 h 55"/>
                <a:gd name="T2" fmla="*/ 3 w 61"/>
                <a:gd name="T3" fmla="*/ 45 h 55"/>
                <a:gd name="T4" fmla="*/ 3 w 61"/>
                <a:gd name="T5" fmla="*/ 27 h 55"/>
                <a:gd name="T6" fmla="*/ 54 w 61"/>
                <a:gd name="T7" fmla="*/ 1 h 55"/>
                <a:gd name="T8" fmla="*/ 61 w 61"/>
                <a:gd name="T9" fmla="*/ 0 h 55"/>
                <a:gd name="T10" fmla="*/ 58 w 61"/>
                <a:gd name="T11" fmla="*/ 6 h 55"/>
                <a:gd name="T12" fmla="*/ 15 w 61"/>
                <a:gd name="T13" fmla="*/ 55 h 55"/>
                <a:gd name="T14" fmla="*/ 48 w 61"/>
                <a:gd name="T15" fmla="*/ 9 h 55"/>
                <a:gd name="T16" fmla="*/ 9 w 61"/>
                <a:gd name="T17" fmla="*/ 30 h 55"/>
                <a:gd name="T18" fmla="*/ 9 w 61"/>
                <a:gd name="T19" fmla="*/ 42 h 55"/>
                <a:gd name="T20" fmla="*/ 15 w 61"/>
                <a:gd name="T21" fmla="*/ 48 h 55"/>
                <a:gd name="T22" fmla="*/ 48 w 61"/>
                <a:gd name="T23" fmla="*/ 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55">
                  <a:moveTo>
                    <a:pt x="15" y="55"/>
                  </a:moveTo>
                  <a:cubicBezTo>
                    <a:pt x="12" y="55"/>
                    <a:pt x="7" y="53"/>
                    <a:pt x="3" y="45"/>
                  </a:cubicBezTo>
                  <a:cubicBezTo>
                    <a:pt x="0" y="39"/>
                    <a:pt x="0" y="33"/>
                    <a:pt x="3" y="27"/>
                  </a:cubicBezTo>
                  <a:cubicBezTo>
                    <a:pt x="11" y="11"/>
                    <a:pt x="38" y="4"/>
                    <a:pt x="54" y="1"/>
                  </a:cubicBezTo>
                  <a:cubicBezTo>
                    <a:pt x="61" y="0"/>
                    <a:pt x="61" y="0"/>
                    <a:pt x="61" y="0"/>
                  </a:cubicBezTo>
                  <a:cubicBezTo>
                    <a:pt x="58" y="6"/>
                    <a:pt x="58" y="6"/>
                    <a:pt x="58" y="6"/>
                  </a:cubicBezTo>
                  <a:cubicBezTo>
                    <a:pt x="54" y="14"/>
                    <a:pt x="33" y="55"/>
                    <a:pt x="15" y="55"/>
                  </a:cubicBezTo>
                  <a:moveTo>
                    <a:pt x="48" y="9"/>
                  </a:moveTo>
                  <a:cubicBezTo>
                    <a:pt x="27" y="14"/>
                    <a:pt x="13" y="22"/>
                    <a:pt x="9" y="30"/>
                  </a:cubicBezTo>
                  <a:cubicBezTo>
                    <a:pt x="7" y="34"/>
                    <a:pt x="7" y="38"/>
                    <a:pt x="9" y="42"/>
                  </a:cubicBezTo>
                  <a:cubicBezTo>
                    <a:pt x="12" y="48"/>
                    <a:pt x="15" y="48"/>
                    <a:pt x="15" y="48"/>
                  </a:cubicBezTo>
                  <a:cubicBezTo>
                    <a:pt x="25" y="48"/>
                    <a:pt x="39" y="26"/>
                    <a:pt x="48"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 name="Freeform 17">
              <a:extLst>
                <a:ext uri="{FF2B5EF4-FFF2-40B4-BE49-F238E27FC236}">
                  <a16:creationId xmlns:a16="http://schemas.microsoft.com/office/drawing/2014/main" id="{825025DD-1C53-48E8-A2BD-7531828C0EE8}"/>
                </a:ext>
              </a:extLst>
            </p:cNvPr>
            <p:cNvSpPr>
              <a:spLocks/>
            </p:cNvSpPr>
            <p:nvPr/>
          </p:nvSpPr>
          <p:spPr bwMode="auto">
            <a:xfrm>
              <a:off x="774700" y="3465513"/>
              <a:ext cx="117475" cy="44450"/>
            </a:xfrm>
            <a:custGeom>
              <a:avLst/>
              <a:gdLst>
                <a:gd name="T0" fmla="*/ 12 w 74"/>
                <a:gd name="T1" fmla="*/ 28 h 28"/>
                <a:gd name="T2" fmla="*/ 8 w 74"/>
                <a:gd name="T3" fmla="*/ 27 h 28"/>
                <a:gd name="T4" fmla="*/ 0 w 74"/>
                <a:gd name="T5" fmla="*/ 9 h 28"/>
                <a:gd name="T6" fmla="*/ 4 w 74"/>
                <a:gd name="T7" fmla="*/ 5 h 28"/>
                <a:gd name="T8" fmla="*/ 8 w 74"/>
                <a:gd name="T9" fmla="*/ 9 h 28"/>
                <a:gd name="T10" fmla="*/ 11 w 74"/>
                <a:gd name="T11" fmla="*/ 20 h 28"/>
                <a:gd name="T12" fmla="*/ 31 w 74"/>
                <a:gd name="T13" fmla="*/ 6 h 28"/>
                <a:gd name="T14" fmla="*/ 41 w 74"/>
                <a:gd name="T15" fmla="*/ 0 h 28"/>
                <a:gd name="T16" fmla="*/ 41 w 74"/>
                <a:gd name="T17" fmla="*/ 0 h 28"/>
                <a:gd name="T18" fmla="*/ 52 w 74"/>
                <a:gd name="T19" fmla="*/ 8 h 28"/>
                <a:gd name="T20" fmla="*/ 54 w 74"/>
                <a:gd name="T21" fmla="*/ 9 h 28"/>
                <a:gd name="T22" fmla="*/ 68 w 74"/>
                <a:gd name="T23" fmla="*/ 10 h 28"/>
                <a:gd name="T24" fmla="*/ 73 w 74"/>
                <a:gd name="T25" fmla="*/ 11 h 28"/>
                <a:gd name="T26" fmla="*/ 72 w 74"/>
                <a:gd name="T27" fmla="*/ 16 h 28"/>
                <a:gd name="T28" fmla="*/ 48 w 74"/>
                <a:gd name="T29" fmla="*/ 14 h 28"/>
                <a:gd name="T30" fmla="*/ 47 w 74"/>
                <a:gd name="T31" fmla="*/ 12 h 28"/>
                <a:gd name="T32" fmla="*/ 41 w 74"/>
                <a:gd name="T33" fmla="*/ 7 h 28"/>
                <a:gd name="T34" fmla="*/ 41 w 74"/>
                <a:gd name="T35" fmla="*/ 7 h 28"/>
                <a:gd name="T36" fmla="*/ 36 w 74"/>
                <a:gd name="T37" fmla="*/ 10 h 28"/>
                <a:gd name="T38" fmla="*/ 12 w 74"/>
                <a:gd name="T3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28">
                  <a:moveTo>
                    <a:pt x="12" y="28"/>
                  </a:moveTo>
                  <a:cubicBezTo>
                    <a:pt x="10" y="28"/>
                    <a:pt x="9" y="27"/>
                    <a:pt x="8" y="27"/>
                  </a:cubicBezTo>
                  <a:cubicBezTo>
                    <a:pt x="0" y="24"/>
                    <a:pt x="0" y="13"/>
                    <a:pt x="0" y="9"/>
                  </a:cubicBezTo>
                  <a:cubicBezTo>
                    <a:pt x="0" y="7"/>
                    <a:pt x="2" y="5"/>
                    <a:pt x="4" y="5"/>
                  </a:cubicBezTo>
                  <a:cubicBezTo>
                    <a:pt x="6" y="5"/>
                    <a:pt x="8" y="7"/>
                    <a:pt x="8" y="9"/>
                  </a:cubicBezTo>
                  <a:cubicBezTo>
                    <a:pt x="8" y="15"/>
                    <a:pt x="9" y="20"/>
                    <a:pt x="11" y="20"/>
                  </a:cubicBezTo>
                  <a:cubicBezTo>
                    <a:pt x="14" y="22"/>
                    <a:pt x="24" y="15"/>
                    <a:pt x="31" y="6"/>
                  </a:cubicBezTo>
                  <a:cubicBezTo>
                    <a:pt x="34" y="2"/>
                    <a:pt x="37" y="0"/>
                    <a:pt x="41" y="0"/>
                  </a:cubicBezTo>
                  <a:cubicBezTo>
                    <a:pt x="41" y="0"/>
                    <a:pt x="41" y="0"/>
                    <a:pt x="41" y="0"/>
                  </a:cubicBezTo>
                  <a:cubicBezTo>
                    <a:pt x="46" y="0"/>
                    <a:pt x="49" y="4"/>
                    <a:pt x="52" y="8"/>
                  </a:cubicBezTo>
                  <a:cubicBezTo>
                    <a:pt x="54" y="9"/>
                    <a:pt x="54" y="9"/>
                    <a:pt x="54" y="9"/>
                  </a:cubicBezTo>
                  <a:cubicBezTo>
                    <a:pt x="57" y="13"/>
                    <a:pt x="65" y="13"/>
                    <a:pt x="68" y="10"/>
                  </a:cubicBezTo>
                  <a:cubicBezTo>
                    <a:pt x="70" y="9"/>
                    <a:pt x="72" y="10"/>
                    <a:pt x="73" y="11"/>
                  </a:cubicBezTo>
                  <a:cubicBezTo>
                    <a:pt x="74" y="13"/>
                    <a:pt x="74" y="15"/>
                    <a:pt x="72" y="16"/>
                  </a:cubicBezTo>
                  <a:cubicBezTo>
                    <a:pt x="66" y="20"/>
                    <a:pt x="54" y="21"/>
                    <a:pt x="48" y="14"/>
                  </a:cubicBezTo>
                  <a:cubicBezTo>
                    <a:pt x="47" y="12"/>
                    <a:pt x="47" y="12"/>
                    <a:pt x="47" y="12"/>
                  </a:cubicBezTo>
                  <a:cubicBezTo>
                    <a:pt x="45" y="10"/>
                    <a:pt x="43" y="7"/>
                    <a:pt x="41" y="7"/>
                  </a:cubicBezTo>
                  <a:cubicBezTo>
                    <a:pt x="41" y="7"/>
                    <a:pt x="41" y="7"/>
                    <a:pt x="41" y="7"/>
                  </a:cubicBezTo>
                  <a:cubicBezTo>
                    <a:pt x="40" y="7"/>
                    <a:pt x="38" y="8"/>
                    <a:pt x="36" y="10"/>
                  </a:cubicBezTo>
                  <a:cubicBezTo>
                    <a:pt x="35" y="12"/>
                    <a:pt x="22" y="28"/>
                    <a:pt x="12"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9" name="Freeform 18">
              <a:extLst>
                <a:ext uri="{FF2B5EF4-FFF2-40B4-BE49-F238E27FC236}">
                  <a16:creationId xmlns:a16="http://schemas.microsoft.com/office/drawing/2014/main" id="{6B32ED4C-97A3-44B5-B69F-02840558400A}"/>
                </a:ext>
              </a:extLst>
            </p:cNvPr>
            <p:cNvSpPr>
              <a:spLocks/>
            </p:cNvSpPr>
            <p:nvPr/>
          </p:nvSpPr>
          <p:spPr bwMode="auto">
            <a:xfrm>
              <a:off x="774700" y="3440113"/>
              <a:ext cx="90488" cy="47625"/>
            </a:xfrm>
            <a:custGeom>
              <a:avLst/>
              <a:gdLst>
                <a:gd name="T0" fmla="*/ 4 w 57"/>
                <a:gd name="T1" fmla="*/ 30 h 30"/>
                <a:gd name="T2" fmla="*/ 1 w 57"/>
                <a:gd name="T3" fmla="*/ 29 h 30"/>
                <a:gd name="T4" fmla="*/ 2 w 57"/>
                <a:gd name="T5" fmla="*/ 24 h 30"/>
                <a:gd name="T6" fmla="*/ 6 w 57"/>
                <a:gd name="T7" fmla="*/ 18 h 30"/>
                <a:gd name="T8" fmla="*/ 26 w 57"/>
                <a:gd name="T9" fmla="*/ 4 h 30"/>
                <a:gd name="T10" fmla="*/ 37 w 57"/>
                <a:gd name="T11" fmla="*/ 8 h 30"/>
                <a:gd name="T12" fmla="*/ 40 w 57"/>
                <a:gd name="T13" fmla="*/ 8 h 30"/>
                <a:gd name="T14" fmla="*/ 51 w 57"/>
                <a:gd name="T15" fmla="*/ 8 h 30"/>
                <a:gd name="T16" fmla="*/ 56 w 57"/>
                <a:gd name="T17" fmla="*/ 9 h 30"/>
                <a:gd name="T18" fmla="*/ 54 w 57"/>
                <a:gd name="T19" fmla="*/ 14 h 30"/>
                <a:gd name="T20" fmla="*/ 38 w 57"/>
                <a:gd name="T21" fmla="*/ 15 h 30"/>
                <a:gd name="T22" fmla="*/ 36 w 57"/>
                <a:gd name="T23" fmla="*/ 15 h 30"/>
                <a:gd name="T24" fmla="*/ 23 w 57"/>
                <a:gd name="T25" fmla="*/ 11 h 30"/>
                <a:gd name="T26" fmla="*/ 12 w 57"/>
                <a:gd name="T27" fmla="*/ 21 h 30"/>
                <a:gd name="T28" fmla="*/ 6 w 57"/>
                <a:gd name="T29" fmla="*/ 29 h 30"/>
                <a:gd name="T30" fmla="*/ 4 w 57"/>
                <a:gd name="T3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30">
                  <a:moveTo>
                    <a:pt x="4" y="30"/>
                  </a:moveTo>
                  <a:cubicBezTo>
                    <a:pt x="3" y="30"/>
                    <a:pt x="2" y="30"/>
                    <a:pt x="1" y="29"/>
                  </a:cubicBezTo>
                  <a:cubicBezTo>
                    <a:pt x="0" y="28"/>
                    <a:pt x="0" y="25"/>
                    <a:pt x="2" y="24"/>
                  </a:cubicBezTo>
                  <a:cubicBezTo>
                    <a:pt x="3" y="23"/>
                    <a:pt x="4" y="20"/>
                    <a:pt x="6" y="18"/>
                  </a:cubicBezTo>
                  <a:cubicBezTo>
                    <a:pt x="9" y="11"/>
                    <a:pt x="15" y="0"/>
                    <a:pt x="26" y="4"/>
                  </a:cubicBezTo>
                  <a:cubicBezTo>
                    <a:pt x="35" y="8"/>
                    <a:pt x="35" y="8"/>
                    <a:pt x="37" y="8"/>
                  </a:cubicBezTo>
                  <a:cubicBezTo>
                    <a:pt x="38" y="8"/>
                    <a:pt x="38" y="8"/>
                    <a:pt x="40" y="8"/>
                  </a:cubicBezTo>
                  <a:cubicBezTo>
                    <a:pt x="44" y="9"/>
                    <a:pt x="49" y="9"/>
                    <a:pt x="51" y="8"/>
                  </a:cubicBezTo>
                  <a:cubicBezTo>
                    <a:pt x="53" y="7"/>
                    <a:pt x="55" y="7"/>
                    <a:pt x="56" y="9"/>
                  </a:cubicBezTo>
                  <a:cubicBezTo>
                    <a:pt x="57" y="11"/>
                    <a:pt x="56" y="13"/>
                    <a:pt x="54" y="14"/>
                  </a:cubicBezTo>
                  <a:cubicBezTo>
                    <a:pt x="50" y="16"/>
                    <a:pt x="44" y="17"/>
                    <a:pt x="38" y="15"/>
                  </a:cubicBezTo>
                  <a:cubicBezTo>
                    <a:pt x="37" y="15"/>
                    <a:pt x="37" y="15"/>
                    <a:pt x="36" y="15"/>
                  </a:cubicBezTo>
                  <a:cubicBezTo>
                    <a:pt x="33" y="15"/>
                    <a:pt x="32" y="15"/>
                    <a:pt x="23" y="11"/>
                  </a:cubicBezTo>
                  <a:cubicBezTo>
                    <a:pt x="19" y="9"/>
                    <a:pt x="16" y="13"/>
                    <a:pt x="12" y="21"/>
                  </a:cubicBezTo>
                  <a:cubicBezTo>
                    <a:pt x="10" y="24"/>
                    <a:pt x="8" y="27"/>
                    <a:pt x="6" y="29"/>
                  </a:cubicBezTo>
                  <a:cubicBezTo>
                    <a:pt x="6" y="30"/>
                    <a:pt x="5" y="30"/>
                    <a:pt x="4"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32" name="TextBox 31">
            <a:extLst>
              <a:ext uri="{FF2B5EF4-FFF2-40B4-BE49-F238E27FC236}">
                <a16:creationId xmlns:a16="http://schemas.microsoft.com/office/drawing/2014/main" id="{4ED8A76C-B289-42A2-B027-E2E2B039915C}"/>
              </a:ext>
            </a:extLst>
          </p:cNvPr>
          <p:cNvSpPr txBox="1"/>
          <p:nvPr/>
        </p:nvSpPr>
        <p:spPr>
          <a:xfrm>
            <a:off x="3749373" y="2545933"/>
            <a:ext cx="1125130" cy="372410"/>
          </a:xfrm>
          <a:prstGeom prst="rect">
            <a:avLst/>
          </a:prstGeom>
          <a:noFill/>
        </p:spPr>
        <p:txBody>
          <a:bodyPr wrap="square" lIns="0" tIns="0" rIns="0" bIns="0" rtlCol="0">
            <a:spAutoFit/>
          </a:bodyPr>
          <a:lstStyle/>
          <a:p>
            <a:pPr algn="ctr">
              <a:lnSpc>
                <a:spcPct val="110000"/>
              </a:lnSpc>
              <a:spcBef>
                <a:spcPts val="1000"/>
              </a:spcBef>
            </a:pPr>
            <a:r>
              <a:rPr lang="en-AU" sz="1100" b="1" i="1" dirty="0"/>
              <a:t>Information and messaging</a:t>
            </a:r>
          </a:p>
        </p:txBody>
      </p:sp>
      <p:sp>
        <p:nvSpPr>
          <p:cNvPr id="34" name="TextBox 33">
            <a:extLst>
              <a:ext uri="{FF2B5EF4-FFF2-40B4-BE49-F238E27FC236}">
                <a16:creationId xmlns:a16="http://schemas.microsoft.com/office/drawing/2014/main" id="{E0CC9DBC-9872-4AB5-9780-CEDB0C0120D9}"/>
              </a:ext>
            </a:extLst>
          </p:cNvPr>
          <p:cNvSpPr txBox="1"/>
          <p:nvPr/>
        </p:nvSpPr>
        <p:spPr>
          <a:xfrm>
            <a:off x="5848933" y="2545933"/>
            <a:ext cx="1225652" cy="372410"/>
          </a:xfrm>
          <a:prstGeom prst="rect">
            <a:avLst/>
          </a:prstGeom>
          <a:noFill/>
        </p:spPr>
        <p:txBody>
          <a:bodyPr wrap="square" lIns="0" tIns="0" rIns="0" bIns="0" rtlCol="0">
            <a:spAutoFit/>
          </a:bodyPr>
          <a:lstStyle/>
          <a:p>
            <a:pPr algn="ctr">
              <a:lnSpc>
                <a:spcPct val="110000"/>
              </a:lnSpc>
              <a:spcBef>
                <a:spcPts val="1000"/>
              </a:spcBef>
            </a:pPr>
            <a:r>
              <a:rPr lang="en-AU" sz="1100" b="1" i="1" dirty="0"/>
              <a:t>Perceptions and mental models</a:t>
            </a:r>
          </a:p>
        </p:txBody>
      </p:sp>
      <p:sp>
        <p:nvSpPr>
          <p:cNvPr id="36" name="TextBox 35">
            <a:extLst>
              <a:ext uri="{FF2B5EF4-FFF2-40B4-BE49-F238E27FC236}">
                <a16:creationId xmlns:a16="http://schemas.microsoft.com/office/drawing/2014/main" id="{0F21CC97-4A11-4EF2-8195-7B93FDAF53E1}"/>
              </a:ext>
            </a:extLst>
          </p:cNvPr>
          <p:cNvSpPr txBox="1"/>
          <p:nvPr/>
        </p:nvSpPr>
        <p:spPr>
          <a:xfrm>
            <a:off x="8062061" y="2547833"/>
            <a:ext cx="991673" cy="355482"/>
          </a:xfrm>
          <a:prstGeom prst="rect">
            <a:avLst/>
          </a:prstGeom>
          <a:noFill/>
        </p:spPr>
        <p:txBody>
          <a:bodyPr wrap="square" lIns="0" tIns="0" rIns="0" bIns="0" rtlCol="0">
            <a:spAutoFit/>
          </a:bodyPr>
          <a:lstStyle/>
          <a:p>
            <a:pPr algn="ctr">
              <a:lnSpc>
                <a:spcPct val="110000"/>
              </a:lnSpc>
              <a:spcBef>
                <a:spcPts val="1000"/>
              </a:spcBef>
            </a:pPr>
            <a:r>
              <a:rPr lang="en-AU" sz="1100" b="1" i="1" dirty="0"/>
              <a:t>Behaviours and actions</a:t>
            </a:r>
          </a:p>
        </p:txBody>
      </p:sp>
      <p:sp>
        <p:nvSpPr>
          <p:cNvPr id="38" name="Rectangle 37">
            <a:extLst>
              <a:ext uri="{FF2B5EF4-FFF2-40B4-BE49-F238E27FC236}">
                <a16:creationId xmlns:a16="http://schemas.microsoft.com/office/drawing/2014/main" id="{7B0BD06E-DC37-4692-AF5C-8E82C083E736}"/>
              </a:ext>
            </a:extLst>
          </p:cNvPr>
          <p:cNvSpPr/>
          <p:nvPr/>
        </p:nvSpPr>
        <p:spPr>
          <a:xfrm>
            <a:off x="3082126" y="5320015"/>
            <a:ext cx="2215162" cy="11780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r>
              <a:rPr lang="en-AU" sz="1000" dirty="0">
                <a:solidFill>
                  <a:schemeClr val="tx1"/>
                </a:solidFill>
              </a:rPr>
              <a:t>What are people’s trusted relationships and sources of influence?</a:t>
            </a:r>
          </a:p>
        </p:txBody>
      </p:sp>
      <p:pic>
        <p:nvPicPr>
          <p:cNvPr id="40" name="Picture 39" descr="A close up of a logo&#10;&#10;Description generated with very high confidence">
            <a:extLst>
              <a:ext uri="{FF2B5EF4-FFF2-40B4-BE49-F238E27FC236}">
                <a16:creationId xmlns:a16="http://schemas.microsoft.com/office/drawing/2014/main" id="{8BEF67BC-C98F-42DE-BAC2-2CA1835A8D4E}"/>
              </a:ext>
            </a:extLst>
          </p:cNvPr>
          <p:cNvPicPr>
            <a:picLocks noChangeAspect="1"/>
          </p:cNvPicPr>
          <p:nvPr/>
        </p:nvPicPr>
        <p:blipFill>
          <a:blip r:embed="rId2"/>
          <a:stretch>
            <a:fillRect/>
          </a:stretch>
        </p:blipFill>
        <p:spPr>
          <a:xfrm>
            <a:off x="6194895" y="3222439"/>
            <a:ext cx="484597" cy="545172"/>
          </a:xfrm>
          <a:prstGeom prst="rect">
            <a:avLst/>
          </a:prstGeom>
        </p:spPr>
      </p:pic>
      <p:pic>
        <p:nvPicPr>
          <p:cNvPr id="42" name="Picture 41" descr="A close up of a logo&#10;&#10;Description generated with very high confidence">
            <a:extLst>
              <a:ext uri="{FF2B5EF4-FFF2-40B4-BE49-F238E27FC236}">
                <a16:creationId xmlns:a16="http://schemas.microsoft.com/office/drawing/2014/main" id="{459103F8-C92F-4F73-B6CC-EA3307064608}"/>
              </a:ext>
            </a:extLst>
          </p:cNvPr>
          <p:cNvPicPr>
            <a:picLocks noChangeAspect="1"/>
          </p:cNvPicPr>
          <p:nvPr/>
        </p:nvPicPr>
        <p:blipFill>
          <a:blip r:embed="rId3"/>
          <a:stretch>
            <a:fillRect/>
          </a:stretch>
        </p:blipFill>
        <p:spPr>
          <a:xfrm>
            <a:off x="1527526" y="3167021"/>
            <a:ext cx="889000" cy="660400"/>
          </a:xfrm>
          <a:prstGeom prst="rect">
            <a:avLst/>
          </a:prstGeom>
        </p:spPr>
      </p:pic>
      <p:grpSp>
        <p:nvGrpSpPr>
          <p:cNvPr id="49" name="Group 48">
            <a:extLst>
              <a:ext uri="{FF2B5EF4-FFF2-40B4-BE49-F238E27FC236}">
                <a16:creationId xmlns:a16="http://schemas.microsoft.com/office/drawing/2014/main" id="{6C072371-B547-4996-99E9-60ACFBDF744D}"/>
              </a:ext>
            </a:extLst>
          </p:cNvPr>
          <p:cNvGrpSpPr/>
          <p:nvPr/>
        </p:nvGrpSpPr>
        <p:grpSpPr>
          <a:xfrm>
            <a:off x="3726888" y="2949058"/>
            <a:ext cx="409896" cy="330561"/>
            <a:chOff x="2100263" y="3059113"/>
            <a:chExt cx="688975" cy="555625"/>
          </a:xfrm>
          <a:solidFill>
            <a:srgbClr val="3F3F3F"/>
          </a:solidFill>
        </p:grpSpPr>
        <p:sp>
          <p:nvSpPr>
            <p:cNvPr id="44" name="Freeform 66">
              <a:extLst>
                <a:ext uri="{FF2B5EF4-FFF2-40B4-BE49-F238E27FC236}">
                  <a16:creationId xmlns:a16="http://schemas.microsoft.com/office/drawing/2014/main" id="{9527B4C0-CA0E-402C-BCC9-3CC9A4BF1209}"/>
                </a:ext>
              </a:extLst>
            </p:cNvPr>
            <p:cNvSpPr>
              <a:spLocks noChangeArrowheads="1"/>
            </p:cNvSpPr>
            <p:nvPr/>
          </p:nvSpPr>
          <p:spPr bwMode="auto">
            <a:xfrm>
              <a:off x="2100263" y="3059113"/>
              <a:ext cx="544512" cy="506412"/>
            </a:xfrm>
            <a:custGeom>
              <a:avLst/>
              <a:gdLst>
                <a:gd name="T0" fmla="*/ 625 w 1511"/>
                <a:gd name="T1" fmla="*/ 1162 h 1406"/>
                <a:gd name="T2" fmla="*/ 625 w 1511"/>
                <a:gd name="T3" fmla="*/ 1162 h 1406"/>
                <a:gd name="T4" fmla="*/ 712 w 1511"/>
                <a:gd name="T5" fmla="*/ 1145 h 1406"/>
                <a:gd name="T6" fmla="*/ 1233 w 1511"/>
                <a:gd name="T7" fmla="*/ 1145 h 1406"/>
                <a:gd name="T8" fmla="*/ 1510 w 1511"/>
                <a:gd name="T9" fmla="*/ 867 h 1406"/>
                <a:gd name="T10" fmla="*/ 1510 w 1511"/>
                <a:gd name="T11" fmla="*/ 277 h 1406"/>
                <a:gd name="T12" fmla="*/ 1233 w 1511"/>
                <a:gd name="T13" fmla="*/ 0 h 1406"/>
                <a:gd name="T14" fmla="*/ 712 w 1511"/>
                <a:gd name="T15" fmla="*/ 0 h 1406"/>
                <a:gd name="T16" fmla="*/ 243 w 1511"/>
                <a:gd name="T17" fmla="*/ 0 h 1406"/>
                <a:gd name="T18" fmla="*/ 0 w 1511"/>
                <a:gd name="T19" fmla="*/ 260 h 1406"/>
                <a:gd name="T20" fmla="*/ 0 w 1511"/>
                <a:gd name="T21" fmla="*/ 884 h 1406"/>
                <a:gd name="T22" fmla="*/ 157 w 1511"/>
                <a:gd name="T23" fmla="*/ 1110 h 1406"/>
                <a:gd name="T24" fmla="*/ 192 w 1511"/>
                <a:gd name="T25" fmla="*/ 1128 h 1406"/>
                <a:gd name="T26" fmla="*/ 87 w 1511"/>
                <a:gd name="T27" fmla="*/ 1405 h 1406"/>
                <a:gd name="T28" fmla="*/ 625 w 1511"/>
                <a:gd name="T29" fmla="*/ 1162 h 1406"/>
                <a:gd name="T30" fmla="*/ 122 w 1511"/>
                <a:gd name="T31" fmla="*/ 902 h 1406"/>
                <a:gd name="T32" fmla="*/ 122 w 1511"/>
                <a:gd name="T33" fmla="*/ 902 h 1406"/>
                <a:gd name="T34" fmla="*/ 122 w 1511"/>
                <a:gd name="T35" fmla="*/ 242 h 1406"/>
                <a:gd name="T36" fmla="*/ 261 w 1511"/>
                <a:gd name="T37" fmla="*/ 104 h 1406"/>
                <a:gd name="T38" fmla="*/ 1250 w 1511"/>
                <a:gd name="T39" fmla="*/ 104 h 1406"/>
                <a:gd name="T40" fmla="*/ 1406 w 1511"/>
                <a:gd name="T41" fmla="*/ 277 h 1406"/>
                <a:gd name="T42" fmla="*/ 1406 w 1511"/>
                <a:gd name="T43" fmla="*/ 416 h 1406"/>
                <a:gd name="T44" fmla="*/ 1406 w 1511"/>
                <a:gd name="T45" fmla="*/ 867 h 1406"/>
                <a:gd name="T46" fmla="*/ 1233 w 1511"/>
                <a:gd name="T47" fmla="*/ 1041 h 1406"/>
                <a:gd name="T48" fmla="*/ 677 w 1511"/>
                <a:gd name="T49" fmla="*/ 1041 h 1406"/>
                <a:gd name="T50" fmla="*/ 590 w 1511"/>
                <a:gd name="T51" fmla="*/ 1058 h 1406"/>
                <a:gd name="T52" fmla="*/ 278 w 1511"/>
                <a:gd name="T53" fmla="*/ 1197 h 1406"/>
                <a:gd name="T54" fmla="*/ 330 w 1511"/>
                <a:gd name="T55" fmla="*/ 1041 h 1406"/>
                <a:gd name="T56" fmla="*/ 226 w 1511"/>
                <a:gd name="T57" fmla="*/ 1023 h 1406"/>
                <a:gd name="T58" fmla="*/ 122 w 1511"/>
                <a:gd name="T59" fmla="*/ 902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11" h="1406">
                  <a:moveTo>
                    <a:pt x="625" y="1162"/>
                  </a:moveTo>
                  <a:lnTo>
                    <a:pt x="625" y="1162"/>
                  </a:lnTo>
                  <a:cubicBezTo>
                    <a:pt x="642" y="1145"/>
                    <a:pt x="677" y="1145"/>
                    <a:pt x="712" y="1145"/>
                  </a:cubicBezTo>
                  <a:cubicBezTo>
                    <a:pt x="886" y="1128"/>
                    <a:pt x="1059" y="1128"/>
                    <a:pt x="1233" y="1145"/>
                  </a:cubicBezTo>
                  <a:cubicBezTo>
                    <a:pt x="1354" y="1145"/>
                    <a:pt x="1510" y="1041"/>
                    <a:pt x="1510" y="867"/>
                  </a:cubicBezTo>
                  <a:cubicBezTo>
                    <a:pt x="1510" y="676"/>
                    <a:pt x="1510" y="468"/>
                    <a:pt x="1510" y="277"/>
                  </a:cubicBezTo>
                  <a:cubicBezTo>
                    <a:pt x="1510" y="86"/>
                    <a:pt x="1372" y="0"/>
                    <a:pt x="1233" y="0"/>
                  </a:cubicBezTo>
                  <a:cubicBezTo>
                    <a:pt x="1059" y="0"/>
                    <a:pt x="886" y="0"/>
                    <a:pt x="712" y="0"/>
                  </a:cubicBezTo>
                  <a:cubicBezTo>
                    <a:pt x="556" y="0"/>
                    <a:pt x="400" y="0"/>
                    <a:pt x="243" y="0"/>
                  </a:cubicBezTo>
                  <a:cubicBezTo>
                    <a:pt x="104" y="0"/>
                    <a:pt x="0" y="121"/>
                    <a:pt x="0" y="260"/>
                  </a:cubicBezTo>
                  <a:cubicBezTo>
                    <a:pt x="0" y="468"/>
                    <a:pt x="0" y="676"/>
                    <a:pt x="0" y="884"/>
                  </a:cubicBezTo>
                  <a:cubicBezTo>
                    <a:pt x="0" y="989"/>
                    <a:pt x="53" y="1058"/>
                    <a:pt x="157" y="1110"/>
                  </a:cubicBezTo>
                  <a:cubicBezTo>
                    <a:pt x="157" y="1110"/>
                    <a:pt x="174" y="1128"/>
                    <a:pt x="192" y="1128"/>
                  </a:cubicBezTo>
                  <a:cubicBezTo>
                    <a:pt x="157" y="1214"/>
                    <a:pt x="122" y="1301"/>
                    <a:pt x="87" y="1405"/>
                  </a:cubicBezTo>
                  <a:cubicBezTo>
                    <a:pt x="278" y="1319"/>
                    <a:pt x="451" y="1232"/>
                    <a:pt x="625" y="1162"/>
                  </a:cubicBezTo>
                  <a:close/>
                  <a:moveTo>
                    <a:pt x="122" y="902"/>
                  </a:moveTo>
                  <a:lnTo>
                    <a:pt x="122" y="902"/>
                  </a:lnTo>
                  <a:cubicBezTo>
                    <a:pt x="122" y="676"/>
                    <a:pt x="104" y="451"/>
                    <a:pt x="122" y="242"/>
                  </a:cubicBezTo>
                  <a:cubicBezTo>
                    <a:pt x="122" y="156"/>
                    <a:pt x="174" y="104"/>
                    <a:pt x="261" y="104"/>
                  </a:cubicBezTo>
                  <a:cubicBezTo>
                    <a:pt x="590" y="104"/>
                    <a:pt x="920" y="104"/>
                    <a:pt x="1250" y="104"/>
                  </a:cubicBezTo>
                  <a:cubicBezTo>
                    <a:pt x="1337" y="104"/>
                    <a:pt x="1406" y="190"/>
                    <a:pt x="1406" y="277"/>
                  </a:cubicBezTo>
                  <a:cubicBezTo>
                    <a:pt x="1389" y="329"/>
                    <a:pt x="1406" y="364"/>
                    <a:pt x="1406" y="416"/>
                  </a:cubicBezTo>
                  <a:cubicBezTo>
                    <a:pt x="1406" y="555"/>
                    <a:pt x="1406" y="711"/>
                    <a:pt x="1406" y="867"/>
                  </a:cubicBezTo>
                  <a:cubicBezTo>
                    <a:pt x="1406" y="972"/>
                    <a:pt x="1337" y="1041"/>
                    <a:pt x="1233" y="1041"/>
                  </a:cubicBezTo>
                  <a:cubicBezTo>
                    <a:pt x="1042" y="1041"/>
                    <a:pt x="868" y="1041"/>
                    <a:pt x="677" y="1041"/>
                  </a:cubicBezTo>
                  <a:cubicBezTo>
                    <a:pt x="642" y="1041"/>
                    <a:pt x="625" y="1041"/>
                    <a:pt x="590" y="1058"/>
                  </a:cubicBezTo>
                  <a:cubicBezTo>
                    <a:pt x="486" y="1093"/>
                    <a:pt x="382" y="1145"/>
                    <a:pt x="278" y="1197"/>
                  </a:cubicBezTo>
                  <a:cubicBezTo>
                    <a:pt x="295" y="1145"/>
                    <a:pt x="313" y="1093"/>
                    <a:pt x="330" y="1041"/>
                  </a:cubicBezTo>
                  <a:cubicBezTo>
                    <a:pt x="295" y="1041"/>
                    <a:pt x="261" y="1041"/>
                    <a:pt x="226" y="1023"/>
                  </a:cubicBezTo>
                  <a:cubicBezTo>
                    <a:pt x="157" y="1006"/>
                    <a:pt x="122" y="954"/>
                    <a:pt x="122" y="90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SimSun" charset="0"/>
                <a:cs typeface="SimSun" charset="0"/>
              </a:endParaRPr>
            </a:p>
          </p:txBody>
        </p:sp>
        <p:sp>
          <p:nvSpPr>
            <p:cNvPr id="45" name="Freeform 67">
              <a:extLst>
                <a:ext uri="{FF2B5EF4-FFF2-40B4-BE49-F238E27FC236}">
                  <a16:creationId xmlns:a16="http://schemas.microsoft.com/office/drawing/2014/main" id="{8FAC3166-C999-4B58-9F6C-DC17B8FFC504}"/>
                </a:ext>
              </a:extLst>
            </p:cNvPr>
            <p:cNvSpPr>
              <a:spLocks noChangeArrowheads="1"/>
            </p:cNvSpPr>
            <p:nvPr/>
          </p:nvSpPr>
          <p:spPr bwMode="auto">
            <a:xfrm>
              <a:off x="2351088" y="3195638"/>
              <a:ext cx="438150" cy="419100"/>
            </a:xfrm>
            <a:custGeom>
              <a:avLst/>
              <a:gdLst>
                <a:gd name="T0" fmla="*/ 1145 w 1215"/>
                <a:gd name="T1" fmla="*/ 70 h 1164"/>
                <a:gd name="T2" fmla="*/ 1145 w 1215"/>
                <a:gd name="T3" fmla="*/ 70 h 1164"/>
                <a:gd name="T4" fmla="*/ 885 w 1215"/>
                <a:gd name="T5" fmla="*/ 17 h 1164"/>
                <a:gd name="T6" fmla="*/ 885 w 1215"/>
                <a:gd name="T7" fmla="*/ 122 h 1164"/>
                <a:gd name="T8" fmla="*/ 989 w 1215"/>
                <a:gd name="T9" fmla="*/ 122 h 1164"/>
                <a:gd name="T10" fmla="*/ 1110 w 1215"/>
                <a:gd name="T11" fmla="*/ 244 h 1164"/>
                <a:gd name="T12" fmla="*/ 1110 w 1215"/>
                <a:gd name="T13" fmla="*/ 729 h 1164"/>
                <a:gd name="T14" fmla="*/ 1006 w 1215"/>
                <a:gd name="T15" fmla="*/ 851 h 1164"/>
                <a:gd name="T16" fmla="*/ 919 w 1215"/>
                <a:gd name="T17" fmla="*/ 851 h 1164"/>
                <a:gd name="T18" fmla="*/ 954 w 1215"/>
                <a:gd name="T19" fmla="*/ 972 h 1164"/>
                <a:gd name="T20" fmla="*/ 815 w 1215"/>
                <a:gd name="T21" fmla="*/ 903 h 1164"/>
                <a:gd name="T22" fmla="*/ 607 w 1215"/>
                <a:gd name="T23" fmla="*/ 851 h 1164"/>
                <a:gd name="T24" fmla="*/ 225 w 1215"/>
                <a:gd name="T25" fmla="*/ 851 h 1164"/>
                <a:gd name="T26" fmla="*/ 138 w 1215"/>
                <a:gd name="T27" fmla="*/ 833 h 1164"/>
                <a:gd name="T28" fmla="*/ 0 w 1215"/>
                <a:gd name="T29" fmla="*/ 833 h 1164"/>
                <a:gd name="T30" fmla="*/ 225 w 1215"/>
                <a:gd name="T31" fmla="*/ 955 h 1164"/>
                <a:gd name="T32" fmla="*/ 642 w 1215"/>
                <a:gd name="T33" fmla="*/ 955 h 1164"/>
                <a:gd name="T34" fmla="*/ 728 w 1215"/>
                <a:gd name="T35" fmla="*/ 972 h 1164"/>
                <a:gd name="T36" fmla="*/ 1145 w 1215"/>
                <a:gd name="T37" fmla="*/ 1163 h 1164"/>
                <a:gd name="T38" fmla="*/ 1058 w 1215"/>
                <a:gd name="T39" fmla="*/ 955 h 1164"/>
                <a:gd name="T40" fmla="*/ 1214 w 1215"/>
                <a:gd name="T41" fmla="*/ 764 h 1164"/>
                <a:gd name="T42" fmla="*/ 1214 w 1215"/>
                <a:gd name="T43" fmla="*/ 209 h 1164"/>
                <a:gd name="T44" fmla="*/ 1145 w 1215"/>
                <a:gd name="T45" fmla="*/ 70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5" h="1164">
                  <a:moveTo>
                    <a:pt x="1145" y="70"/>
                  </a:moveTo>
                  <a:lnTo>
                    <a:pt x="1145" y="70"/>
                  </a:lnTo>
                  <a:cubicBezTo>
                    <a:pt x="1058" y="0"/>
                    <a:pt x="971" y="17"/>
                    <a:pt x="885" y="17"/>
                  </a:cubicBezTo>
                  <a:cubicBezTo>
                    <a:pt x="885" y="52"/>
                    <a:pt x="885" y="87"/>
                    <a:pt x="885" y="122"/>
                  </a:cubicBezTo>
                  <a:cubicBezTo>
                    <a:pt x="919" y="122"/>
                    <a:pt x="954" y="122"/>
                    <a:pt x="989" y="122"/>
                  </a:cubicBezTo>
                  <a:cubicBezTo>
                    <a:pt x="1075" y="122"/>
                    <a:pt x="1110" y="174"/>
                    <a:pt x="1110" y="244"/>
                  </a:cubicBezTo>
                  <a:cubicBezTo>
                    <a:pt x="1110" y="400"/>
                    <a:pt x="1110" y="573"/>
                    <a:pt x="1110" y="729"/>
                  </a:cubicBezTo>
                  <a:cubicBezTo>
                    <a:pt x="1110" y="799"/>
                    <a:pt x="1075" y="851"/>
                    <a:pt x="1006" y="851"/>
                  </a:cubicBezTo>
                  <a:cubicBezTo>
                    <a:pt x="971" y="851"/>
                    <a:pt x="954" y="851"/>
                    <a:pt x="919" y="851"/>
                  </a:cubicBezTo>
                  <a:cubicBezTo>
                    <a:pt x="936" y="886"/>
                    <a:pt x="954" y="920"/>
                    <a:pt x="954" y="972"/>
                  </a:cubicBezTo>
                  <a:cubicBezTo>
                    <a:pt x="902" y="938"/>
                    <a:pt x="850" y="920"/>
                    <a:pt x="815" y="903"/>
                  </a:cubicBezTo>
                  <a:cubicBezTo>
                    <a:pt x="746" y="868"/>
                    <a:pt x="677" y="851"/>
                    <a:pt x="607" y="851"/>
                  </a:cubicBezTo>
                  <a:cubicBezTo>
                    <a:pt x="468" y="851"/>
                    <a:pt x="347" y="851"/>
                    <a:pt x="225" y="851"/>
                  </a:cubicBezTo>
                  <a:cubicBezTo>
                    <a:pt x="191" y="851"/>
                    <a:pt x="156" y="851"/>
                    <a:pt x="138" y="833"/>
                  </a:cubicBezTo>
                  <a:cubicBezTo>
                    <a:pt x="86" y="781"/>
                    <a:pt x="52" y="799"/>
                    <a:pt x="0" y="833"/>
                  </a:cubicBezTo>
                  <a:cubicBezTo>
                    <a:pt x="52" y="920"/>
                    <a:pt x="121" y="955"/>
                    <a:pt x="225" y="955"/>
                  </a:cubicBezTo>
                  <a:cubicBezTo>
                    <a:pt x="364" y="955"/>
                    <a:pt x="503" y="955"/>
                    <a:pt x="642" y="955"/>
                  </a:cubicBezTo>
                  <a:cubicBezTo>
                    <a:pt x="677" y="955"/>
                    <a:pt x="694" y="972"/>
                    <a:pt x="728" y="972"/>
                  </a:cubicBezTo>
                  <a:cubicBezTo>
                    <a:pt x="867" y="1042"/>
                    <a:pt x="1006" y="1094"/>
                    <a:pt x="1145" y="1163"/>
                  </a:cubicBezTo>
                  <a:cubicBezTo>
                    <a:pt x="1110" y="1094"/>
                    <a:pt x="1093" y="1024"/>
                    <a:pt x="1058" y="955"/>
                  </a:cubicBezTo>
                  <a:cubicBezTo>
                    <a:pt x="1145" y="920"/>
                    <a:pt x="1214" y="851"/>
                    <a:pt x="1214" y="764"/>
                  </a:cubicBezTo>
                  <a:cubicBezTo>
                    <a:pt x="1214" y="573"/>
                    <a:pt x="1214" y="400"/>
                    <a:pt x="1214" y="209"/>
                  </a:cubicBezTo>
                  <a:cubicBezTo>
                    <a:pt x="1214" y="156"/>
                    <a:pt x="1180" y="105"/>
                    <a:pt x="1145" y="7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SimSun" charset="0"/>
                <a:cs typeface="SimSun" charset="0"/>
              </a:endParaRPr>
            </a:p>
          </p:txBody>
        </p:sp>
        <p:sp>
          <p:nvSpPr>
            <p:cNvPr id="46" name="Freeform 68">
              <a:extLst>
                <a:ext uri="{FF2B5EF4-FFF2-40B4-BE49-F238E27FC236}">
                  <a16:creationId xmlns:a16="http://schemas.microsoft.com/office/drawing/2014/main" id="{746A8448-AB26-497B-9CDD-17F489B9D113}"/>
                </a:ext>
              </a:extLst>
            </p:cNvPr>
            <p:cNvSpPr>
              <a:spLocks noChangeArrowheads="1"/>
            </p:cNvSpPr>
            <p:nvPr/>
          </p:nvSpPr>
          <p:spPr bwMode="auto">
            <a:xfrm>
              <a:off x="2232025" y="3233738"/>
              <a:ext cx="63500" cy="57150"/>
            </a:xfrm>
            <a:custGeom>
              <a:avLst/>
              <a:gdLst>
                <a:gd name="T0" fmla="*/ 86 w 175"/>
                <a:gd name="T1" fmla="*/ 156 h 157"/>
                <a:gd name="T2" fmla="*/ 86 w 175"/>
                <a:gd name="T3" fmla="*/ 156 h 157"/>
                <a:gd name="T4" fmla="*/ 174 w 175"/>
                <a:gd name="T5" fmla="*/ 86 h 157"/>
                <a:gd name="T6" fmla="*/ 86 w 175"/>
                <a:gd name="T7" fmla="*/ 0 h 157"/>
                <a:gd name="T8" fmla="*/ 0 w 175"/>
                <a:gd name="T9" fmla="*/ 86 h 157"/>
                <a:gd name="T10" fmla="*/ 86 w 175"/>
                <a:gd name="T11" fmla="*/ 156 h 157"/>
              </a:gdLst>
              <a:ahLst/>
              <a:cxnLst>
                <a:cxn ang="0">
                  <a:pos x="T0" y="T1"/>
                </a:cxn>
                <a:cxn ang="0">
                  <a:pos x="T2" y="T3"/>
                </a:cxn>
                <a:cxn ang="0">
                  <a:pos x="T4" y="T5"/>
                </a:cxn>
                <a:cxn ang="0">
                  <a:pos x="T6" y="T7"/>
                </a:cxn>
                <a:cxn ang="0">
                  <a:pos x="T8" y="T9"/>
                </a:cxn>
                <a:cxn ang="0">
                  <a:pos x="T10" y="T11"/>
                </a:cxn>
              </a:cxnLst>
              <a:rect l="0" t="0" r="r" b="b"/>
              <a:pathLst>
                <a:path w="175" h="157">
                  <a:moveTo>
                    <a:pt x="86" y="156"/>
                  </a:moveTo>
                  <a:lnTo>
                    <a:pt x="86" y="156"/>
                  </a:lnTo>
                  <a:cubicBezTo>
                    <a:pt x="139" y="156"/>
                    <a:pt x="174" y="121"/>
                    <a:pt x="174" y="86"/>
                  </a:cubicBezTo>
                  <a:cubicBezTo>
                    <a:pt x="174" y="34"/>
                    <a:pt x="139" y="0"/>
                    <a:pt x="86" y="0"/>
                  </a:cubicBezTo>
                  <a:cubicBezTo>
                    <a:pt x="35" y="0"/>
                    <a:pt x="0" y="34"/>
                    <a:pt x="0" y="86"/>
                  </a:cubicBezTo>
                  <a:cubicBezTo>
                    <a:pt x="0" y="121"/>
                    <a:pt x="35" y="156"/>
                    <a:pt x="86" y="15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SimSun" charset="0"/>
                <a:cs typeface="SimSun" charset="0"/>
              </a:endParaRPr>
            </a:p>
          </p:txBody>
        </p:sp>
        <p:sp>
          <p:nvSpPr>
            <p:cNvPr id="47" name="Freeform 69">
              <a:extLst>
                <a:ext uri="{FF2B5EF4-FFF2-40B4-BE49-F238E27FC236}">
                  <a16:creationId xmlns:a16="http://schemas.microsoft.com/office/drawing/2014/main" id="{505A54F2-B03E-443A-82CC-E39159FC35AC}"/>
                </a:ext>
              </a:extLst>
            </p:cNvPr>
            <p:cNvSpPr>
              <a:spLocks noChangeArrowheads="1"/>
            </p:cNvSpPr>
            <p:nvPr/>
          </p:nvSpPr>
          <p:spPr bwMode="auto">
            <a:xfrm>
              <a:off x="2344738" y="3233738"/>
              <a:ext cx="57150" cy="57150"/>
            </a:xfrm>
            <a:custGeom>
              <a:avLst/>
              <a:gdLst>
                <a:gd name="T0" fmla="*/ 70 w 157"/>
                <a:gd name="T1" fmla="*/ 156 h 157"/>
                <a:gd name="T2" fmla="*/ 70 w 157"/>
                <a:gd name="T3" fmla="*/ 156 h 157"/>
                <a:gd name="T4" fmla="*/ 156 w 157"/>
                <a:gd name="T5" fmla="*/ 86 h 157"/>
                <a:gd name="T6" fmla="*/ 87 w 157"/>
                <a:gd name="T7" fmla="*/ 0 h 157"/>
                <a:gd name="T8" fmla="*/ 0 w 157"/>
                <a:gd name="T9" fmla="*/ 86 h 157"/>
                <a:gd name="T10" fmla="*/ 70 w 157"/>
                <a:gd name="T11" fmla="*/ 156 h 157"/>
              </a:gdLst>
              <a:ahLst/>
              <a:cxnLst>
                <a:cxn ang="0">
                  <a:pos x="T0" y="T1"/>
                </a:cxn>
                <a:cxn ang="0">
                  <a:pos x="T2" y="T3"/>
                </a:cxn>
                <a:cxn ang="0">
                  <a:pos x="T4" y="T5"/>
                </a:cxn>
                <a:cxn ang="0">
                  <a:pos x="T6" y="T7"/>
                </a:cxn>
                <a:cxn ang="0">
                  <a:pos x="T8" y="T9"/>
                </a:cxn>
                <a:cxn ang="0">
                  <a:pos x="T10" y="T11"/>
                </a:cxn>
              </a:cxnLst>
              <a:rect l="0" t="0" r="r" b="b"/>
              <a:pathLst>
                <a:path w="157" h="157">
                  <a:moveTo>
                    <a:pt x="70" y="156"/>
                  </a:moveTo>
                  <a:lnTo>
                    <a:pt x="70" y="156"/>
                  </a:lnTo>
                  <a:cubicBezTo>
                    <a:pt x="121" y="156"/>
                    <a:pt x="156" y="121"/>
                    <a:pt x="156" y="86"/>
                  </a:cubicBezTo>
                  <a:cubicBezTo>
                    <a:pt x="156" y="34"/>
                    <a:pt x="121" y="0"/>
                    <a:pt x="87" y="0"/>
                  </a:cubicBezTo>
                  <a:cubicBezTo>
                    <a:pt x="35" y="0"/>
                    <a:pt x="0" y="34"/>
                    <a:pt x="0" y="86"/>
                  </a:cubicBezTo>
                  <a:cubicBezTo>
                    <a:pt x="0" y="121"/>
                    <a:pt x="35" y="156"/>
                    <a:pt x="70" y="15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SimSun" charset="0"/>
                <a:cs typeface="SimSun" charset="0"/>
              </a:endParaRPr>
            </a:p>
          </p:txBody>
        </p:sp>
        <p:sp>
          <p:nvSpPr>
            <p:cNvPr id="48" name="Freeform 70">
              <a:extLst>
                <a:ext uri="{FF2B5EF4-FFF2-40B4-BE49-F238E27FC236}">
                  <a16:creationId xmlns:a16="http://schemas.microsoft.com/office/drawing/2014/main" id="{190F2CA1-6BFE-4D4F-A336-6BB3939BBC98}"/>
                </a:ext>
              </a:extLst>
            </p:cNvPr>
            <p:cNvSpPr>
              <a:spLocks noChangeArrowheads="1"/>
            </p:cNvSpPr>
            <p:nvPr/>
          </p:nvSpPr>
          <p:spPr bwMode="auto">
            <a:xfrm>
              <a:off x="2451100" y="3233738"/>
              <a:ext cx="63500" cy="57150"/>
            </a:xfrm>
            <a:custGeom>
              <a:avLst/>
              <a:gdLst>
                <a:gd name="T0" fmla="*/ 87 w 175"/>
                <a:gd name="T1" fmla="*/ 156 h 157"/>
                <a:gd name="T2" fmla="*/ 87 w 175"/>
                <a:gd name="T3" fmla="*/ 156 h 157"/>
                <a:gd name="T4" fmla="*/ 174 w 175"/>
                <a:gd name="T5" fmla="*/ 86 h 157"/>
                <a:gd name="T6" fmla="*/ 87 w 175"/>
                <a:gd name="T7" fmla="*/ 0 h 157"/>
                <a:gd name="T8" fmla="*/ 0 w 175"/>
                <a:gd name="T9" fmla="*/ 86 h 157"/>
                <a:gd name="T10" fmla="*/ 87 w 175"/>
                <a:gd name="T11" fmla="*/ 156 h 157"/>
              </a:gdLst>
              <a:ahLst/>
              <a:cxnLst>
                <a:cxn ang="0">
                  <a:pos x="T0" y="T1"/>
                </a:cxn>
                <a:cxn ang="0">
                  <a:pos x="T2" y="T3"/>
                </a:cxn>
                <a:cxn ang="0">
                  <a:pos x="T4" y="T5"/>
                </a:cxn>
                <a:cxn ang="0">
                  <a:pos x="T6" y="T7"/>
                </a:cxn>
                <a:cxn ang="0">
                  <a:pos x="T8" y="T9"/>
                </a:cxn>
                <a:cxn ang="0">
                  <a:pos x="T10" y="T11"/>
                </a:cxn>
              </a:cxnLst>
              <a:rect l="0" t="0" r="r" b="b"/>
              <a:pathLst>
                <a:path w="175" h="157">
                  <a:moveTo>
                    <a:pt x="87" y="156"/>
                  </a:moveTo>
                  <a:lnTo>
                    <a:pt x="87" y="156"/>
                  </a:lnTo>
                  <a:cubicBezTo>
                    <a:pt x="122" y="156"/>
                    <a:pt x="174" y="121"/>
                    <a:pt x="174" y="86"/>
                  </a:cubicBezTo>
                  <a:cubicBezTo>
                    <a:pt x="174" y="34"/>
                    <a:pt x="139" y="17"/>
                    <a:pt x="87" y="0"/>
                  </a:cubicBezTo>
                  <a:cubicBezTo>
                    <a:pt x="35" y="0"/>
                    <a:pt x="18" y="34"/>
                    <a:pt x="0" y="86"/>
                  </a:cubicBezTo>
                  <a:cubicBezTo>
                    <a:pt x="0" y="121"/>
                    <a:pt x="35" y="156"/>
                    <a:pt x="87" y="15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SimSun" charset="0"/>
                <a:cs typeface="SimSun" charset="0"/>
              </a:endParaRPr>
            </a:p>
          </p:txBody>
        </p:sp>
      </p:grpSp>
      <p:pic>
        <p:nvPicPr>
          <p:cNvPr id="51" name="Picture 50" descr="A close up of a logo&#10;&#10;Description generated with very high confidence">
            <a:extLst>
              <a:ext uri="{FF2B5EF4-FFF2-40B4-BE49-F238E27FC236}">
                <a16:creationId xmlns:a16="http://schemas.microsoft.com/office/drawing/2014/main" id="{0148904D-912E-41BE-8801-BBFAC0A8DA5E}"/>
              </a:ext>
            </a:extLst>
          </p:cNvPr>
          <p:cNvPicPr>
            <a:picLocks noChangeAspect="1"/>
          </p:cNvPicPr>
          <p:nvPr/>
        </p:nvPicPr>
        <p:blipFill>
          <a:blip r:embed="rId4"/>
          <a:stretch>
            <a:fillRect/>
          </a:stretch>
        </p:blipFill>
        <p:spPr>
          <a:xfrm>
            <a:off x="3600421" y="3238395"/>
            <a:ext cx="641174" cy="707502"/>
          </a:xfrm>
          <a:prstGeom prst="rect">
            <a:avLst/>
          </a:prstGeom>
        </p:spPr>
      </p:pic>
      <p:pic>
        <p:nvPicPr>
          <p:cNvPr id="53" name="Picture 52" descr="A close up of a logo&#10;&#10;Description generated with very high confidence">
            <a:extLst>
              <a:ext uri="{FF2B5EF4-FFF2-40B4-BE49-F238E27FC236}">
                <a16:creationId xmlns:a16="http://schemas.microsoft.com/office/drawing/2014/main" id="{7CAF62BF-D05B-456D-B2C0-05308DE495AA}"/>
              </a:ext>
            </a:extLst>
          </p:cNvPr>
          <p:cNvPicPr>
            <a:picLocks noChangeAspect="1"/>
          </p:cNvPicPr>
          <p:nvPr/>
        </p:nvPicPr>
        <p:blipFill>
          <a:blip r:embed="rId5"/>
          <a:stretch>
            <a:fillRect/>
          </a:stretch>
        </p:blipFill>
        <p:spPr>
          <a:xfrm>
            <a:off x="4421527" y="3088299"/>
            <a:ext cx="342576" cy="290671"/>
          </a:xfrm>
          <a:prstGeom prst="rect">
            <a:avLst/>
          </a:prstGeom>
        </p:spPr>
      </p:pic>
      <p:sp>
        <p:nvSpPr>
          <p:cNvPr id="55" name="Freeform 13">
            <a:extLst>
              <a:ext uri="{FF2B5EF4-FFF2-40B4-BE49-F238E27FC236}">
                <a16:creationId xmlns:a16="http://schemas.microsoft.com/office/drawing/2014/main" id="{C5A8B804-AAEB-4146-82E5-2572B5013FE6}"/>
              </a:ext>
            </a:extLst>
          </p:cNvPr>
          <p:cNvSpPr>
            <a:spLocks noChangeAspect="1" noChangeArrowheads="1"/>
          </p:cNvSpPr>
          <p:nvPr/>
        </p:nvSpPr>
        <p:spPr bwMode="auto">
          <a:xfrm>
            <a:off x="4452987" y="3537253"/>
            <a:ext cx="278087" cy="290168"/>
          </a:xfrm>
          <a:custGeom>
            <a:avLst/>
            <a:gdLst>
              <a:gd name="T0" fmla="*/ 1771 w 3201"/>
              <a:gd name="T1" fmla="*/ 2804 h 3280"/>
              <a:gd name="T2" fmla="*/ 132 w 3201"/>
              <a:gd name="T3" fmla="*/ 265 h 3280"/>
              <a:gd name="T4" fmla="*/ 1771 w 3201"/>
              <a:gd name="T5" fmla="*/ 265 h 3280"/>
              <a:gd name="T6" fmla="*/ 1771 w 3201"/>
              <a:gd name="T7" fmla="*/ 1243 h 3280"/>
              <a:gd name="T8" fmla="*/ 1904 w 3201"/>
              <a:gd name="T9" fmla="*/ 265 h 3280"/>
              <a:gd name="T10" fmla="*/ 290 w 3201"/>
              <a:gd name="T11" fmla="*/ 0 h 3280"/>
              <a:gd name="T12" fmla="*/ 0 w 3201"/>
              <a:gd name="T13" fmla="*/ 2988 h 3280"/>
              <a:gd name="T14" fmla="*/ 1613 w 3201"/>
              <a:gd name="T15" fmla="*/ 3279 h 3280"/>
              <a:gd name="T16" fmla="*/ 1904 w 3201"/>
              <a:gd name="T17" fmla="*/ 2671 h 3280"/>
              <a:gd name="T18" fmla="*/ 1771 w 3201"/>
              <a:gd name="T19" fmla="*/ 2804 h 3280"/>
              <a:gd name="T20" fmla="*/ 952 w 3201"/>
              <a:gd name="T21" fmla="*/ 3200 h 3280"/>
              <a:gd name="T22" fmla="*/ 952 w 3201"/>
              <a:gd name="T23" fmla="*/ 2882 h 3280"/>
              <a:gd name="T24" fmla="*/ 952 w 3201"/>
              <a:gd name="T25" fmla="*/ 3200 h 3280"/>
              <a:gd name="T26" fmla="*/ 1295 w 3201"/>
              <a:gd name="T27" fmla="*/ 582 h 3280"/>
              <a:gd name="T28" fmla="*/ 1242 w 3201"/>
              <a:gd name="T29" fmla="*/ 899 h 3280"/>
              <a:gd name="T30" fmla="*/ 1348 w 3201"/>
              <a:gd name="T31" fmla="*/ 846 h 3280"/>
              <a:gd name="T32" fmla="*/ 1375 w 3201"/>
              <a:gd name="T33" fmla="*/ 529 h 3280"/>
              <a:gd name="T34" fmla="*/ 819 w 3201"/>
              <a:gd name="T35" fmla="*/ 952 h 3280"/>
              <a:gd name="T36" fmla="*/ 607 w 3201"/>
              <a:gd name="T37" fmla="*/ 846 h 3280"/>
              <a:gd name="T38" fmla="*/ 555 w 3201"/>
              <a:gd name="T39" fmla="*/ 1005 h 3280"/>
              <a:gd name="T40" fmla="*/ 846 w 3201"/>
              <a:gd name="T41" fmla="*/ 1084 h 3280"/>
              <a:gd name="T42" fmla="*/ 819 w 3201"/>
              <a:gd name="T43" fmla="*/ 952 h 3280"/>
              <a:gd name="T44" fmla="*/ 2962 w 3201"/>
              <a:gd name="T45" fmla="*/ 1587 h 3280"/>
              <a:gd name="T46" fmla="*/ 2353 w 3201"/>
              <a:gd name="T47" fmla="*/ 1217 h 3280"/>
              <a:gd name="T48" fmla="*/ 1269 w 3201"/>
              <a:gd name="T49" fmla="*/ 1005 h 3280"/>
              <a:gd name="T50" fmla="*/ 978 w 3201"/>
              <a:gd name="T51" fmla="*/ 1296 h 3280"/>
              <a:gd name="T52" fmla="*/ 1507 w 3201"/>
              <a:gd name="T53" fmla="*/ 2089 h 3280"/>
              <a:gd name="T54" fmla="*/ 1136 w 3201"/>
              <a:gd name="T55" fmla="*/ 2459 h 3280"/>
              <a:gd name="T56" fmla="*/ 2962 w 3201"/>
              <a:gd name="T57" fmla="*/ 2407 h 3280"/>
              <a:gd name="T58" fmla="*/ 1031 w 3201"/>
              <a:gd name="T59" fmla="*/ 899 h 3280"/>
              <a:gd name="T60" fmla="*/ 1058 w 3201"/>
              <a:gd name="T61" fmla="*/ 872 h 3280"/>
              <a:gd name="T62" fmla="*/ 978 w 3201"/>
              <a:gd name="T63" fmla="*/ 582 h 3280"/>
              <a:gd name="T64" fmla="*/ 819 w 3201"/>
              <a:gd name="T65" fmla="*/ 635 h 3280"/>
              <a:gd name="T66" fmla="*/ 1031 w 3201"/>
              <a:gd name="T67" fmla="*/ 899 h 3280"/>
              <a:gd name="T68" fmla="*/ 766 w 3201"/>
              <a:gd name="T69" fmla="*/ 1217 h 3280"/>
              <a:gd name="T70" fmla="*/ 502 w 3201"/>
              <a:gd name="T71" fmla="*/ 1428 h 3280"/>
              <a:gd name="T72" fmla="*/ 819 w 3201"/>
              <a:gd name="T73" fmla="*/ 1375 h 3280"/>
              <a:gd name="T74" fmla="*/ 872 w 3201"/>
              <a:gd name="T75" fmla="*/ 1269 h 3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1" h="3280">
                <a:moveTo>
                  <a:pt x="1771" y="2804"/>
                </a:moveTo>
                <a:lnTo>
                  <a:pt x="1771" y="2804"/>
                </a:lnTo>
                <a:cubicBezTo>
                  <a:pt x="132" y="2804"/>
                  <a:pt x="132" y="2804"/>
                  <a:pt x="132" y="2804"/>
                </a:cubicBezTo>
                <a:cubicBezTo>
                  <a:pt x="132" y="265"/>
                  <a:pt x="132" y="265"/>
                  <a:pt x="132" y="265"/>
                </a:cubicBezTo>
                <a:lnTo>
                  <a:pt x="132" y="265"/>
                </a:lnTo>
                <a:cubicBezTo>
                  <a:pt x="1771" y="265"/>
                  <a:pt x="1771" y="265"/>
                  <a:pt x="1771" y="265"/>
                </a:cubicBezTo>
                <a:lnTo>
                  <a:pt x="1771" y="265"/>
                </a:lnTo>
                <a:cubicBezTo>
                  <a:pt x="1771" y="1243"/>
                  <a:pt x="1771" y="1243"/>
                  <a:pt x="1771" y="1243"/>
                </a:cubicBezTo>
                <a:cubicBezTo>
                  <a:pt x="1904" y="1349"/>
                  <a:pt x="1904" y="1349"/>
                  <a:pt x="1904" y="1349"/>
                </a:cubicBezTo>
                <a:cubicBezTo>
                  <a:pt x="1904" y="265"/>
                  <a:pt x="1904" y="265"/>
                  <a:pt x="1904" y="265"/>
                </a:cubicBezTo>
                <a:cubicBezTo>
                  <a:pt x="1904" y="106"/>
                  <a:pt x="1771" y="0"/>
                  <a:pt x="1613" y="0"/>
                </a:cubicBezTo>
                <a:cubicBezTo>
                  <a:pt x="290" y="0"/>
                  <a:pt x="290" y="0"/>
                  <a:pt x="290" y="0"/>
                </a:cubicBezTo>
                <a:cubicBezTo>
                  <a:pt x="132" y="0"/>
                  <a:pt x="0" y="106"/>
                  <a:pt x="0" y="265"/>
                </a:cubicBezTo>
                <a:cubicBezTo>
                  <a:pt x="0" y="2988"/>
                  <a:pt x="0" y="2988"/>
                  <a:pt x="0" y="2988"/>
                </a:cubicBezTo>
                <a:cubicBezTo>
                  <a:pt x="0" y="3147"/>
                  <a:pt x="132" y="3279"/>
                  <a:pt x="290" y="3279"/>
                </a:cubicBezTo>
                <a:cubicBezTo>
                  <a:pt x="1613" y="3279"/>
                  <a:pt x="1613" y="3279"/>
                  <a:pt x="1613" y="3279"/>
                </a:cubicBezTo>
                <a:cubicBezTo>
                  <a:pt x="1771" y="3279"/>
                  <a:pt x="1904" y="3147"/>
                  <a:pt x="1904" y="2988"/>
                </a:cubicBezTo>
                <a:cubicBezTo>
                  <a:pt x="1904" y="2671"/>
                  <a:pt x="1904" y="2671"/>
                  <a:pt x="1904" y="2671"/>
                </a:cubicBezTo>
                <a:cubicBezTo>
                  <a:pt x="1771" y="2671"/>
                  <a:pt x="1771" y="2671"/>
                  <a:pt x="1771" y="2671"/>
                </a:cubicBezTo>
                <a:lnTo>
                  <a:pt x="1771" y="2804"/>
                </a:lnTo>
                <a:close/>
                <a:moveTo>
                  <a:pt x="952" y="3200"/>
                </a:moveTo>
                <a:lnTo>
                  <a:pt x="952" y="3200"/>
                </a:lnTo>
                <a:cubicBezTo>
                  <a:pt x="872" y="3200"/>
                  <a:pt x="793" y="3147"/>
                  <a:pt x="793" y="3041"/>
                </a:cubicBezTo>
                <a:cubicBezTo>
                  <a:pt x="793" y="2962"/>
                  <a:pt x="872" y="2882"/>
                  <a:pt x="952" y="2882"/>
                </a:cubicBezTo>
                <a:cubicBezTo>
                  <a:pt x="1058" y="2882"/>
                  <a:pt x="1110" y="2962"/>
                  <a:pt x="1110" y="3041"/>
                </a:cubicBezTo>
                <a:cubicBezTo>
                  <a:pt x="1110" y="3147"/>
                  <a:pt x="1058" y="3200"/>
                  <a:pt x="952" y="3200"/>
                </a:cubicBezTo>
                <a:close/>
                <a:moveTo>
                  <a:pt x="1295" y="582"/>
                </a:moveTo>
                <a:lnTo>
                  <a:pt x="1295" y="582"/>
                </a:lnTo>
                <a:cubicBezTo>
                  <a:pt x="1190" y="794"/>
                  <a:pt x="1190" y="794"/>
                  <a:pt x="1190" y="794"/>
                </a:cubicBezTo>
                <a:cubicBezTo>
                  <a:pt x="1163" y="846"/>
                  <a:pt x="1190" y="872"/>
                  <a:pt x="1242" y="899"/>
                </a:cubicBezTo>
                <a:cubicBezTo>
                  <a:pt x="1269" y="926"/>
                  <a:pt x="1295" y="899"/>
                  <a:pt x="1322" y="872"/>
                </a:cubicBezTo>
                <a:cubicBezTo>
                  <a:pt x="1322" y="872"/>
                  <a:pt x="1348" y="872"/>
                  <a:pt x="1348" y="846"/>
                </a:cubicBezTo>
                <a:cubicBezTo>
                  <a:pt x="1427" y="635"/>
                  <a:pt x="1427" y="635"/>
                  <a:pt x="1427" y="635"/>
                </a:cubicBezTo>
                <a:cubicBezTo>
                  <a:pt x="1454" y="608"/>
                  <a:pt x="1427" y="555"/>
                  <a:pt x="1375" y="529"/>
                </a:cubicBezTo>
                <a:cubicBezTo>
                  <a:pt x="1348" y="529"/>
                  <a:pt x="1295" y="529"/>
                  <a:pt x="1295" y="582"/>
                </a:cubicBezTo>
                <a:close/>
                <a:moveTo>
                  <a:pt x="819" y="952"/>
                </a:moveTo>
                <a:lnTo>
                  <a:pt x="819" y="952"/>
                </a:lnTo>
                <a:cubicBezTo>
                  <a:pt x="607" y="846"/>
                  <a:pt x="607" y="846"/>
                  <a:pt x="607" y="846"/>
                </a:cubicBezTo>
                <a:cubicBezTo>
                  <a:pt x="581" y="846"/>
                  <a:pt x="529" y="872"/>
                  <a:pt x="502" y="899"/>
                </a:cubicBezTo>
                <a:cubicBezTo>
                  <a:pt x="502" y="952"/>
                  <a:pt x="502" y="978"/>
                  <a:pt x="555" y="1005"/>
                </a:cubicBezTo>
                <a:cubicBezTo>
                  <a:pt x="766" y="1084"/>
                  <a:pt x="766" y="1084"/>
                  <a:pt x="766" y="1084"/>
                </a:cubicBezTo>
                <a:cubicBezTo>
                  <a:pt x="793" y="1111"/>
                  <a:pt x="819" y="1111"/>
                  <a:pt x="846" y="1084"/>
                </a:cubicBezTo>
                <a:cubicBezTo>
                  <a:pt x="846" y="1058"/>
                  <a:pt x="872" y="1058"/>
                  <a:pt x="872" y="1058"/>
                </a:cubicBezTo>
                <a:cubicBezTo>
                  <a:pt x="899" y="1005"/>
                  <a:pt x="872" y="952"/>
                  <a:pt x="819" y="952"/>
                </a:cubicBezTo>
                <a:close/>
                <a:moveTo>
                  <a:pt x="2962" y="1587"/>
                </a:moveTo>
                <a:lnTo>
                  <a:pt x="2962" y="1587"/>
                </a:lnTo>
                <a:cubicBezTo>
                  <a:pt x="2644" y="1269"/>
                  <a:pt x="2644" y="1269"/>
                  <a:pt x="2644" y="1269"/>
                </a:cubicBezTo>
                <a:cubicBezTo>
                  <a:pt x="2565" y="1190"/>
                  <a:pt x="2433" y="1164"/>
                  <a:pt x="2353" y="1217"/>
                </a:cubicBezTo>
                <a:cubicBezTo>
                  <a:pt x="1798" y="1560"/>
                  <a:pt x="1798" y="1560"/>
                  <a:pt x="1798" y="1560"/>
                </a:cubicBezTo>
                <a:cubicBezTo>
                  <a:pt x="1269" y="1005"/>
                  <a:pt x="1269" y="1005"/>
                  <a:pt x="1269" y="1005"/>
                </a:cubicBezTo>
                <a:cubicBezTo>
                  <a:pt x="1190" y="926"/>
                  <a:pt x="1058" y="926"/>
                  <a:pt x="978" y="1005"/>
                </a:cubicBezTo>
                <a:cubicBezTo>
                  <a:pt x="899" y="1084"/>
                  <a:pt x="899" y="1217"/>
                  <a:pt x="978" y="1296"/>
                </a:cubicBezTo>
                <a:cubicBezTo>
                  <a:pt x="1798" y="2116"/>
                  <a:pt x="1798" y="2116"/>
                  <a:pt x="1798" y="2116"/>
                </a:cubicBezTo>
                <a:cubicBezTo>
                  <a:pt x="1507" y="2089"/>
                  <a:pt x="1507" y="2089"/>
                  <a:pt x="1507" y="2089"/>
                </a:cubicBezTo>
                <a:cubicBezTo>
                  <a:pt x="1295" y="2089"/>
                  <a:pt x="1136" y="2248"/>
                  <a:pt x="1136" y="2433"/>
                </a:cubicBezTo>
                <a:cubicBezTo>
                  <a:pt x="1136" y="2459"/>
                  <a:pt x="1136" y="2459"/>
                  <a:pt x="1136" y="2459"/>
                </a:cubicBezTo>
                <a:cubicBezTo>
                  <a:pt x="2274" y="2618"/>
                  <a:pt x="2274" y="2618"/>
                  <a:pt x="2274" y="2618"/>
                </a:cubicBezTo>
                <a:cubicBezTo>
                  <a:pt x="2511" y="2671"/>
                  <a:pt x="2803" y="2592"/>
                  <a:pt x="2962" y="2407"/>
                </a:cubicBezTo>
                <a:cubicBezTo>
                  <a:pt x="3200" y="2195"/>
                  <a:pt x="3200" y="1798"/>
                  <a:pt x="2962" y="1587"/>
                </a:cubicBezTo>
                <a:close/>
                <a:moveTo>
                  <a:pt x="1031" y="899"/>
                </a:moveTo>
                <a:lnTo>
                  <a:pt x="1031" y="899"/>
                </a:lnTo>
                <a:cubicBezTo>
                  <a:pt x="1031" y="899"/>
                  <a:pt x="1031" y="899"/>
                  <a:pt x="1058" y="872"/>
                </a:cubicBezTo>
                <a:cubicBezTo>
                  <a:pt x="1058" y="872"/>
                  <a:pt x="1084" y="820"/>
                  <a:pt x="1058" y="794"/>
                </a:cubicBezTo>
                <a:cubicBezTo>
                  <a:pt x="978" y="582"/>
                  <a:pt x="978" y="582"/>
                  <a:pt x="978" y="582"/>
                </a:cubicBezTo>
                <a:cubicBezTo>
                  <a:pt x="952" y="529"/>
                  <a:pt x="899" y="529"/>
                  <a:pt x="872" y="529"/>
                </a:cubicBezTo>
                <a:cubicBezTo>
                  <a:pt x="819" y="555"/>
                  <a:pt x="819" y="608"/>
                  <a:pt x="819" y="635"/>
                </a:cubicBezTo>
                <a:cubicBezTo>
                  <a:pt x="925" y="846"/>
                  <a:pt x="925" y="846"/>
                  <a:pt x="925" y="846"/>
                </a:cubicBezTo>
                <a:cubicBezTo>
                  <a:pt x="925" y="899"/>
                  <a:pt x="978" y="926"/>
                  <a:pt x="1031" y="899"/>
                </a:cubicBezTo>
                <a:close/>
                <a:moveTo>
                  <a:pt x="766" y="1217"/>
                </a:moveTo>
                <a:lnTo>
                  <a:pt x="766" y="1217"/>
                </a:lnTo>
                <a:cubicBezTo>
                  <a:pt x="555" y="1323"/>
                  <a:pt x="555" y="1323"/>
                  <a:pt x="555" y="1323"/>
                </a:cubicBezTo>
                <a:cubicBezTo>
                  <a:pt x="502" y="1323"/>
                  <a:pt x="502" y="1375"/>
                  <a:pt x="502" y="1428"/>
                </a:cubicBezTo>
                <a:cubicBezTo>
                  <a:pt x="529" y="1455"/>
                  <a:pt x="581" y="1481"/>
                  <a:pt x="607" y="1455"/>
                </a:cubicBezTo>
                <a:cubicBezTo>
                  <a:pt x="819" y="1375"/>
                  <a:pt x="819" y="1375"/>
                  <a:pt x="819" y="1375"/>
                </a:cubicBezTo>
                <a:cubicBezTo>
                  <a:pt x="846" y="1375"/>
                  <a:pt x="846" y="1349"/>
                  <a:pt x="846" y="1349"/>
                </a:cubicBezTo>
                <a:cubicBezTo>
                  <a:pt x="872" y="1323"/>
                  <a:pt x="872" y="1296"/>
                  <a:pt x="872" y="1269"/>
                </a:cubicBezTo>
                <a:cubicBezTo>
                  <a:pt x="846" y="1217"/>
                  <a:pt x="793" y="1217"/>
                  <a:pt x="766" y="1217"/>
                </a:cubicBezTo>
                <a:close/>
              </a:path>
            </a:pathLst>
          </a:custGeom>
          <a:solidFill>
            <a:srgbClr val="3F3F3F"/>
          </a:solidFill>
          <a:ln>
            <a:noFill/>
          </a:ln>
          <a:effectLs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3F3F3F"/>
              </a:solidFill>
              <a:effectLst/>
              <a:uLnTx/>
              <a:uFillTx/>
              <a:cs typeface="Arial" charset="0"/>
            </a:endParaRPr>
          </a:p>
        </p:txBody>
      </p:sp>
      <p:sp>
        <p:nvSpPr>
          <p:cNvPr id="57" name="Rectangle 56">
            <a:extLst>
              <a:ext uri="{FF2B5EF4-FFF2-40B4-BE49-F238E27FC236}">
                <a16:creationId xmlns:a16="http://schemas.microsoft.com/office/drawing/2014/main" id="{BC9645D9-E43E-4169-8A5C-CC440429BD3C}"/>
              </a:ext>
            </a:extLst>
          </p:cNvPr>
          <p:cNvSpPr/>
          <p:nvPr/>
        </p:nvSpPr>
        <p:spPr>
          <a:xfrm>
            <a:off x="5352878" y="5320015"/>
            <a:ext cx="2146200" cy="11847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r>
              <a:rPr lang="en-AU" sz="1000" dirty="0">
                <a:solidFill>
                  <a:schemeClr val="tx1"/>
                </a:solidFill>
              </a:rPr>
              <a:t>How do people prioritise different hazards and risks?</a:t>
            </a:r>
          </a:p>
        </p:txBody>
      </p:sp>
      <p:sp>
        <p:nvSpPr>
          <p:cNvPr id="59" name="Rectangle 58">
            <a:extLst>
              <a:ext uri="{FF2B5EF4-FFF2-40B4-BE49-F238E27FC236}">
                <a16:creationId xmlns:a16="http://schemas.microsoft.com/office/drawing/2014/main" id="{3E81DBA2-C592-47DB-AF42-4B113513A33A}"/>
              </a:ext>
            </a:extLst>
          </p:cNvPr>
          <p:cNvSpPr/>
          <p:nvPr/>
        </p:nvSpPr>
        <p:spPr>
          <a:xfrm>
            <a:off x="880336" y="5320015"/>
            <a:ext cx="2146200" cy="11847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0000"/>
              </a:lnSpc>
              <a:spcBef>
                <a:spcPts val="1000"/>
              </a:spcBef>
            </a:pPr>
            <a:r>
              <a:rPr lang="en-AU" sz="1000" dirty="0">
                <a:solidFill>
                  <a:schemeClr val="tx1"/>
                </a:solidFill>
              </a:rPr>
              <a:t>How are people using (or not) what’s available in their work context to help them identify hazards and manage risks?</a:t>
            </a:r>
          </a:p>
        </p:txBody>
      </p:sp>
      <p:sp>
        <p:nvSpPr>
          <p:cNvPr id="61" name="TextBox 60">
            <a:extLst>
              <a:ext uri="{FF2B5EF4-FFF2-40B4-BE49-F238E27FC236}">
                <a16:creationId xmlns:a16="http://schemas.microsoft.com/office/drawing/2014/main" id="{DE9570EF-B4F4-4569-9730-B80DB9D8E657}"/>
              </a:ext>
            </a:extLst>
          </p:cNvPr>
          <p:cNvSpPr txBox="1"/>
          <p:nvPr/>
        </p:nvSpPr>
        <p:spPr>
          <a:xfrm>
            <a:off x="1124651" y="2545933"/>
            <a:ext cx="1657570" cy="171778"/>
          </a:xfrm>
          <a:prstGeom prst="rect">
            <a:avLst/>
          </a:prstGeom>
          <a:noFill/>
        </p:spPr>
        <p:txBody>
          <a:bodyPr wrap="square" lIns="0" tIns="0" rIns="0" bIns="0" rtlCol="0">
            <a:spAutoFit/>
          </a:bodyPr>
          <a:lstStyle/>
          <a:p>
            <a:pPr algn="ctr">
              <a:lnSpc>
                <a:spcPct val="110000"/>
              </a:lnSpc>
              <a:spcBef>
                <a:spcPts val="1000"/>
              </a:spcBef>
            </a:pPr>
            <a:r>
              <a:rPr lang="en-AU" sz="1100" b="1" i="1" dirty="0"/>
              <a:t>Environment - context</a:t>
            </a:r>
          </a:p>
        </p:txBody>
      </p:sp>
    </p:spTree>
    <p:extLst>
      <p:ext uri="{BB962C8B-B14F-4D97-AF65-F5344CB8AC3E}">
        <p14:creationId xmlns:p14="http://schemas.microsoft.com/office/powerpoint/2010/main" val="13897213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1SIZE" val="30"/>
  <p:tag name="H1BOLD" val="False"/>
  <p:tag name="H1SPACEBEFORE" val="0"/>
  <p:tag name="H1LINESPACING" val="0.9"/>
  <p:tag name="H1COLOR" val="msoThemeDark2"/>
  <p:tag name="H2SIZE" val="20"/>
  <p:tag name="H2BOLD" val="True"/>
  <p:tag name="H2SPACEBEFORE" val="18"/>
  <p:tag name="H2LINESPACING" val="0.9"/>
  <p:tag name="H2COLOR" val="msoThemeDark2"/>
  <p:tag name="H3SIZE" val="14"/>
  <p:tag name="H3BOLD" val="False"/>
  <p:tag name="H3SPACEBEFORE" val="18"/>
  <p:tag name="H3LINESPACING" val="0.9"/>
  <p:tag name="H3COLOR" val="msoThemeDark2"/>
  <p:tag name="H4SIZE" val="12"/>
  <p:tag name="H4BOLD" val="True"/>
  <p:tag name="H4SPACEBEFORE" val="18"/>
  <p:tag name="H4LINESPACING" val="0.9"/>
  <p:tag name="H4COLOR" val="msoThemeDark2"/>
  <p:tag name="TEXTSIZE" val="10"/>
  <p:tag name="TEXTBOLD" val="False"/>
  <p:tag name="TEXTSPACEBEFORE" val="10"/>
  <p:tag name="TEXTLINESPACING" val="1.1"/>
  <p:tag name="TEXTCOLOR" val="msoThemeDark1"/>
  <p:tag name="BULLETSIZE" val="10"/>
  <p:tag name="BULLETBOLD" val="False"/>
  <p:tag name="BULLETSPACEBEFORE" val="6"/>
  <p:tag name="BULLETLINESPACING" val="1.1"/>
  <p:tag name="BULLETCOLOR" val="msoThemeDark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P report">
  <a:themeElements>
    <a:clrScheme name="TP green">
      <a:dk1>
        <a:srgbClr val="333333"/>
      </a:dk1>
      <a:lt1>
        <a:sysClr val="window" lastClr="FFFFFF"/>
      </a:lt1>
      <a:dk2>
        <a:srgbClr val="B0BA36"/>
      </a:dk2>
      <a:lt2>
        <a:srgbClr val="F1F3D5"/>
      </a:lt2>
      <a:accent1>
        <a:srgbClr val="B0BA36"/>
      </a:accent1>
      <a:accent2>
        <a:srgbClr val="2B7684"/>
      </a:accent2>
      <a:accent3>
        <a:srgbClr val="F78E1E"/>
      </a:accent3>
      <a:accent4>
        <a:srgbClr val="735F7C"/>
      </a:accent4>
      <a:accent5>
        <a:srgbClr val="9CA493"/>
      </a:accent5>
      <a:accent6>
        <a:srgbClr val="D4164B"/>
      </a:accent6>
      <a:hlink>
        <a:srgbClr val="2B7684"/>
      </a:hlink>
      <a:folHlink>
        <a:srgbClr val="B3B3B3"/>
      </a:folHlink>
    </a:clrScheme>
    <a:fontScheme name="TP theme">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P theme">
      <a:fillStyleLst>
        <a:solidFill>
          <a:schemeClr val="phClr">
            <a:tint val="20000"/>
          </a:schemeClr>
        </a:solidFill>
        <a:solidFill>
          <a:schemeClr val="phClr">
            <a:tint val="20000"/>
          </a:schemeClr>
        </a:solidFill>
        <a:solidFill>
          <a:schemeClr val="phClr">
            <a:tint val="2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spDef>
      <a:spPr>
        <a:solidFill>
          <a:schemeClr val="accent1">
            <a:lumMod val="20000"/>
            <a:lumOff val="80000"/>
          </a:schemeClr>
        </a:solidFill>
        <a:ln>
          <a:noFill/>
        </a:ln>
      </a:spPr>
      <a:bodyPr lIns="72000" tIns="36000" rIns="72000" bIns="36000" rtlCol="0" anchor="ctr"/>
      <a:lstStyle>
        <a:defPPr algn="ctr">
          <a:lnSpc>
            <a:spcPct val="110000"/>
          </a:lnSpc>
          <a:spcBef>
            <a:spcPts val="1000"/>
          </a:spcBef>
          <a:defRPr sz="10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0000"/>
          </a:lnSpc>
          <a:spcBef>
            <a:spcPts val="1000"/>
          </a:spcBef>
          <a:defRPr sz="1000" smtClean="0"/>
        </a:defPPr>
      </a:lstStyle>
    </a:txDef>
  </a:objectDefaults>
  <a:extraClrSchemeLst/>
  <a:extLst>
    <a:ext uri="{05A4C25C-085E-4340-85A3-A5531E510DB2}">
      <thm15:themeFamily xmlns:thm15="http://schemas.microsoft.com/office/thememl/2012/main" name="TP Report" id="{CA43DB14-A052-794D-B973-25993A3EBD74}" vid="{D26ED91C-4477-5E4E-AB7A-950D2EF207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P green">
    <a:dk1>
      <a:srgbClr val="333333"/>
    </a:dk1>
    <a:lt1>
      <a:sysClr val="window" lastClr="FFFFFF"/>
    </a:lt1>
    <a:dk2>
      <a:srgbClr val="B0BA36"/>
    </a:dk2>
    <a:lt2>
      <a:srgbClr val="F1F3D5"/>
    </a:lt2>
    <a:accent1>
      <a:srgbClr val="B0BA36"/>
    </a:accent1>
    <a:accent2>
      <a:srgbClr val="2B7684"/>
    </a:accent2>
    <a:accent3>
      <a:srgbClr val="F78E1E"/>
    </a:accent3>
    <a:accent4>
      <a:srgbClr val="735F7C"/>
    </a:accent4>
    <a:accent5>
      <a:srgbClr val="9CA493"/>
    </a:accent5>
    <a:accent6>
      <a:srgbClr val="D4164B"/>
    </a:accent6>
    <a:hlink>
      <a:srgbClr val="2B7684"/>
    </a:hlink>
    <a:folHlink>
      <a:srgbClr val="B3B3B3"/>
    </a:folHlink>
  </a:clrScheme>
</a:themeOverride>
</file>

<file path=docProps/app.xml><?xml version="1.0" encoding="utf-8"?>
<Properties xmlns="http://schemas.openxmlformats.org/officeDocument/2006/extended-properties" xmlns:vt="http://schemas.openxmlformats.org/officeDocument/2006/docPropsVTypes">
  <Template/>
  <TotalTime>0</TotalTime>
  <Words>4639</Words>
  <Application>Microsoft Office PowerPoint</Application>
  <PresentationFormat>Custom</PresentationFormat>
  <Paragraphs>373</Paragraphs>
  <Slides>32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SimSun</vt:lpstr>
      <vt:lpstr>Arial</vt:lpstr>
      <vt:lpstr>Calibri</vt:lpstr>
      <vt:lpstr>CIDFont+F2</vt:lpstr>
      <vt:lpstr>Gill Sans</vt:lpstr>
      <vt:lpstr>Roboto</vt:lpstr>
      <vt:lpstr>Roboto Light</vt:lpstr>
      <vt:lpstr>Roboto Slab</vt:lpstr>
      <vt:lpstr>Rockwell</vt:lpstr>
      <vt:lpstr>TP report</vt:lpstr>
      <vt:lpstr>Exploring dust exposure in the stone industry</vt:lpstr>
      <vt:lpstr>PowerPoint Presentation</vt:lpstr>
      <vt:lpstr>PowerPoint Presentation</vt:lpstr>
      <vt:lpstr>The manufacture and installation of composite stone benchtops is booming around the world. This creates pressure on businesses and workers in the Australian stone industry.   Exposure to dust and hazardous chemicals is viewed as unavoidable to maintain a competitive business and the evolution of the industry appears to be impacting on safety measures.   The delay in some visible health impacts is creating uncertainty and concern around worker safety.</vt:lpstr>
      <vt:lpstr>01</vt:lpstr>
      <vt:lpstr>Project intent</vt:lpstr>
      <vt:lpstr>PowerPoint Presentation</vt:lpstr>
      <vt:lpstr>Project timeline</vt:lpstr>
      <vt:lpstr>Our field work</vt:lpstr>
      <vt:lpstr>Who did we speak to?</vt:lpstr>
      <vt:lpstr>A word on our methods</vt:lpstr>
      <vt:lpstr>The systemic context</vt:lpstr>
      <vt:lpstr>The pressures of the stone industry</vt:lpstr>
      <vt:lpstr>‘No one experiences the whole system: we experience pathways through it’   Prof. Richard Buchanan</vt:lpstr>
      <vt:lpstr>The human experience</vt:lpstr>
      <vt:lpstr>PowerPoint Presentation</vt:lpstr>
      <vt:lpstr>01</vt:lpstr>
      <vt:lpstr>PowerPoint Presentation</vt:lpstr>
      <vt:lpstr>02</vt:lpstr>
      <vt:lpstr>PowerPoint Presentation</vt:lpstr>
      <vt:lpstr>03</vt:lpstr>
      <vt:lpstr>PowerPoint Presentation</vt:lpstr>
      <vt:lpstr>04</vt:lpstr>
      <vt:lpstr>PowerPoint Presentation</vt:lpstr>
      <vt:lpstr>05</vt:lpstr>
      <vt:lpstr>PowerPoint Presentation</vt:lpstr>
      <vt:lpstr>06</vt:lpstr>
      <vt:lpstr>PowerPoint Presentation</vt:lpstr>
      <vt:lpstr>07</vt:lpstr>
      <vt:lpstr>Opportunity areas</vt:lpstr>
      <vt:lpstr>Opportunities identified through our research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2019-03-26T01:48:59Z</dcterms:created>
  <dcterms:modified xsi:type="dcterms:W3CDTF">2019-03-26T01:51:05Z</dcterms:modified>
</cp:coreProperties>
</file>