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9" r:id="rId1"/>
    <p:sldMasterId id="2147483777" r:id="rId2"/>
  </p:sldMasterIdLst>
  <p:notesMasterIdLst>
    <p:notesMasterId r:id="rId47"/>
  </p:notesMasterIdLst>
  <p:handoutMasterIdLst>
    <p:handoutMasterId r:id="rId48"/>
  </p:handoutMasterIdLst>
  <p:sldIdLst>
    <p:sldId id="260" r:id="rId3"/>
    <p:sldId id="368" r:id="rId4"/>
    <p:sldId id="367" r:id="rId5"/>
    <p:sldId id="313" r:id="rId6"/>
    <p:sldId id="314" r:id="rId7"/>
    <p:sldId id="366" r:id="rId8"/>
    <p:sldId id="288" r:id="rId9"/>
    <p:sldId id="289" r:id="rId10"/>
    <p:sldId id="365" r:id="rId11"/>
    <p:sldId id="356" r:id="rId12"/>
    <p:sldId id="363" r:id="rId13"/>
    <p:sldId id="357" r:id="rId14"/>
    <p:sldId id="292" r:id="rId15"/>
    <p:sldId id="359" r:id="rId16"/>
    <p:sldId id="319" r:id="rId17"/>
    <p:sldId id="323" r:id="rId18"/>
    <p:sldId id="360" r:id="rId19"/>
    <p:sldId id="294" r:id="rId20"/>
    <p:sldId id="338" r:id="rId21"/>
    <p:sldId id="325" r:id="rId22"/>
    <p:sldId id="327" r:id="rId23"/>
    <p:sldId id="342" r:id="rId24"/>
    <p:sldId id="328" r:id="rId25"/>
    <p:sldId id="332" r:id="rId26"/>
    <p:sldId id="339" r:id="rId27"/>
    <p:sldId id="309" r:id="rId28"/>
    <p:sldId id="333" r:id="rId29"/>
    <p:sldId id="334" r:id="rId30"/>
    <p:sldId id="341" r:id="rId31"/>
    <p:sldId id="354" r:id="rId32"/>
    <p:sldId id="329" r:id="rId33"/>
    <p:sldId id="345" r:id="rId34"/>
    <p:sldId id="348" r:id="rId35"/>
    <p:sldId id="335" r:id="rId36"/>
    <p:sldId id="340" r:id="rId37"/>
    <p:sldId id="353" r:id="rId38"/>
    <p:sldId id="330" r:id="rId39"/>
    <p:sldId id="343" r:id="rId40"/>
    <p:sldId id="336" r:id="rId41"/>
    <p:sldId id="364" r:id="rId42"/>
    <p:sldId id="331" r:id="rId43"/>
    <p:sldId id="299" r:id="rId44"/>
    <p:sldId id="300" r:id="rId45"/>
    <p:sldId id="301" r:id="rId46"/>
  </p:sldIdLst>
  <p:sldSz cx="10693400" cy="7561263"/>
  <p:notesSz cx="6797675" cy="9926638"/>
  <p:custDataLst>
    <p:tags r:id="rId49"/>
  </p:custDataLst>
  <p:defaultTextStyle>
    <a:defPPr>
      <a:defRPr lang="en-US"/>
    </a:defPPr>
    <a:lvl1pPr marL="0" algn="l" defTabSz="1041768" rtl="0" eaLnBrk="1" latinLnBrk="0" hangingPunct="1">
      <a:defRPr sz="2100" kern="1200">
        <a:solidFill>
          <a:schemeClr val="tx1"/>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EF93C2-74A9-44BC-953D-BE8E293CA3A2}">
          <p14:sldIdLst>
            <p14:sldId id="260"/>
            <p14:sldId id="368"/>
            <p14:sldId id="367"/>
            <p14:sldId id="313"/>
            <p14:sldId id="314"/>
            <p14:sldId id="366"/>
            <p14:sldId id="288"/>
            <p14:sldId id="289"/>
            <p14:sldId id="365"/>
            <p14:sldId id="356"/>
            <p14:sldId id="363"/>
            <p14:sldId id="357"/>
            <p14:sldId id="292"/>
            <p14:sldId id="359"/>
            <p14:sldId id="319"/>
            <p14:sldId id="323"/>
            <p14:sldId id="360"/>
            <p14:sldId id="294"/>
            <p14:sldId id="338"/>
            <p14:sldId id="325"/>
            <p14:sldId id="327"/>
            <p14:sldId id="342"/>
            <p14:sldId id="328"/>
            <p14:sldId id="332"/>
            <p14:sldId id="339"/>
            <p14:sldId id="309"/>
            <p14:sldId id="333"/>
            <p14:sldId id="334"/>
            <p14:sldId id="341"/>
            <p14:sldId id="354"/>
            <p14:sldId id="329"/>
            <p14:sldId id="345"/>
            <p14:sldId id="348"/>
            <p14:sldId id="335"/>
            <p14:sldId id="340"/>
            <p14:sldId id="353"/>
            <p14:sldId id="330"/>
            <p14:sldId id="343"/>
            <p14:sldId id="336"/>
            <p14:sldId id="364"/>
            <p14:sldId id="331"/>
            <p14:sldId id="299"/>
            <p14:sldId id="300"/>
            <p14:sldId id="301"/>
          </p14:sldIdLst>
        </p14:section>
      </p14:sectionLst>
    </p:ext>
    <p:ext uri="{EFAFB233-063F-42B5-8137-9DF3F51BA10A}">
      <p15:sldGuideLst xmlns:p15="http://schemas.microsoft.com/office/powerpoint/2012/main">
        <p15:guide id="1" orient="horz" pos="2381">
          <p15:clr>
            <a:srgbClr val="A4A3A4"/>
          </p15:clr>
        </p15:guide>
        <p15:guide id="2" pos="33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A0A0"/>
    <a:srgbClr val="FE7272"/>
    <a:srgbClr val="FE4C4C"/>
    <a:srgbClr val="CB1F6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2" autoAdjust="0"/>
    <p:restoredTop sz="94419" autoAdjust="0"/>
  </p:normalViewPr>
  <p:slideViewPr>
    <p:cSldViewPr snapToGrid="0" showGuides="1">
      <p:cViewPr varScale="1">
        <p:scale>
          <a:sx n="99" d="100"/>
          <a:sy n="99" d="100"/>
        </p:scale>
        <p:origin x="840" y="78"/>
      </p:cViewPr>
      <p:guideLst>
        <p:guide orient="horz" pos="2381"/>
        <p:guide pos="3368"/>
      </p:guideLst>
    </p:cSldViewPr>
  </p:slideViewPr>
  <p:outlineViewPr>
    <p:cViewPr>
      <p:scale>
        <a:sx n="33" d="100"/>
        <a:sy n="33" d="100"/>
      </p:scale>
      <p:origin x="0" y="-10588"/>
    </p:cViewPr>
  </p:outlineViewPr>
  <p:notesTextViewPr>
    <p:cViewPr>
      <p:scale>
        <a:sx n="1" d="1"/>
        <a:sy n="1" d="1"/>
      </p:scale>
      <p:origin x="0" y="0"/>
    </p:cViewPr>
  </p:notesTextViewPr>
  <p:sorterViewPr>
    <p:cViewPr>
      <p:scale>
        <a:sx n="100" d="100"/>
        <a:sy n="100" d="100"/>
      </p:scale>
      <p:origin x="0" y="-5616"/>
    </p:cViewPr>
  </p:sorterViewPr>
  <p:notesViewPr>
    <p:cSldViewPr snapToGrid="0" showGuides="1">
      <p:cViewPr varScale="1">
        <p:scale>
          <a:sx n="88" d="100"/>
          <a:sy n="88" d="100"/>
        </p:scale>
        <p:origin x="-3870" y="-120"/>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915A6C2-E1BA-4E38-A4A7-272666CA69DD}" type="datetimeFigureOut">
              <a:rPr lang="en-AU" smtClean="0"/>
              <a:t>24/07/2018</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394A326-623D-4509-A397-5DDDFCA319E1}" type="slidenum">
              <a:rPr lang="en-AU" smtClean="0"/>
              <a:t>‹#›</a:t>
            </a:fld>
            <a:endParaRPr lang="en-AU"/>
          </a:p>
        </p:txBody>
      </p:sp>
    </p:spTree>
    <p:extLst>
      <p:ext uri="{BB962C8B-B14F-4D97-AF65-F5344CB8AC3E}">
        <p14:creationId xmlns:p14="http://schemas.microsoft.com/office/powerpoint/2010/main" val="2719682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31C5264-B5AC-4DC7-B930-C2B7538B2A01}" type="datetimeFigureOut">
              <a:rPr lang="en-AU" smtClean="0"/>
              <a:t>24/07/2018</a:t>
            </a:fld>
            <a:endParaRPr lang="en-AU"/>
          </a:p>
        </p:txBody>
      </p:sp>
      <p:sp>
        <p:nvSpPr>
          <p:cNvPr id="4" name="Slide Image Placeholder 3"/>
          <p:cNvSpPr>
            <a:spLocks noGrp="1" noRot="1" noChangeAspect="1"/>
          </p:cNvSpPr>
          <p:nvPr>
            <p:ph type="sldImg" idx="2"/>
          </p:nvPr>
        </p:nvSpPr>
        <p:spPr>
          <a:xfrm>
            <a:off x="766763" y="744538"/>
            <a:ext cx="526415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3DF29C9-947A-4323-9B52-8892D2DCDA71}" type="slidenum">
              <a:rPr lang="en-AU" smtClean="0"/>
              <a:t>‹#›</a:t>
            </a:fld>
            <a:endParaRPr lang="en-AU"/>
          </a:p>
        </p:txBody>
      </p:sp>
    </p:spTree>
    <p:extLst>
      <p:ext uri="{BB962C8B-B14F-4D97-AF65-F5344CB8AC3E}">
        <p14:creationId xmlns:p14="http://schemas.microsoft.com/office/powerpoint/2010/main" val="3650285930"/>
      </p:ext>
    </p:extLst>
  </p:cSld>
  <p:clrMap bg1="lt1" tx1="dk1" bg2="lt2" tx2="dk2" accent1="accent1" accent2="accent2" accent3="accent3" accent4="accent4" accent5="accent5" accent6="accent6" hlink="hlink" folHlink="folHlink"/>
  <p:notesStyle>
    <a:lvl1pPr marL="0" algn="l" defTabSz="914239" rtl="0" eaLnBrk="1" latinLnBrk="0" hangingPunct="1">
      <a:defRPr sz="1300" kern="1200">
        <a:solidFill>
          <a:schemeClr val="tx1"/>
        </a:solidFill>
        <a:latin typeface="+mn-lt"/>
        <a:ea typeface="+mn-ea"/>
        <a:cs typeface="+mn-cs"/>
      </a:defRPr>
    </a:lvl1pPr>
    <a:lvl2pPr marL="457120" algn="l" defTabSz="914239" rtl="0" eaLnBrk="1" latinLnBrk="0" hangingPunct="1">
      <a:defRPr sz="1300" kern="1200">
        <a:solidFill>
          <a:schemeClr val="tx1"/>
        </a:solidFill>
        <a:latin typeface="+mn-lt"/>
        <a:ea typeface="+mn-ea"/>
        <a:cs typeface="+mn-cs"/>
      </a:defRPr>
    </a:lvl2pPr>
    <a:lvl3pPr marL="914239" algn="l" defTabSz="914239" rtl="0" eaLnBrk="1" latinLnBrk="0" hangingPunct="1">
      <a:defRPr sz="1300" kern="1200">
        <a:solidFill>
          <a:schemeClr val="tx1"/>
        </a:solidFill>
        <a:latin typeface="+mn-lt"/>
        <a:ea typeface="+mn-ea"/>
        <a:cs typeface="+mn-cs"/>
      </a:defRPr>
    </a:lvl3pPr>
    <a:lvl4pPr marL="1371358" algn="l" defTabSz="914239" rtl="0" eaLnBrk="1" latinLnBrk="0" hangingPunct="1">
      <a:defRPr sz="1300" kern="1200">
        <a:solidFill>
          <a:schemeClr val="tx1"/>
        </a:solidFill>
        <a:latin typeface="+mn-lt"/>
        <a:ea typeface="+mn-ea"/>
        <a:cs typeface="+mn-cs"/>
      </a:defRPr>
    </a:lvl4pPr>
    <a:lvl5pPr marL="1828477" algn="l" defTabSz="914239" rtl="0" eaLnBrk="1" latinLnBrk="0" hangingPunct="1">
      <a:defRPr sz="1300" kern="1200">
        <a:solidFill>
          <a:schemeClr val="tx1"/>
        </a:solidFill>
        <a:latin typeface="+mn-lt"/>
        <a:ea typeface="+mn-ea"/>
        <a:cs typeface="+mn-cs"/>
      </a:defRPr>
    </a:lvl5pPr>
    <a:lvl6pPr marL="2285597" algn="l" defTabSz="914239" rtl="0" eaLnBrk="1" latinLnBrk="0" hangingPunct="1">
      <a:defRPr sz="1300" kern="1200">
        <a:solidFill>
          <a:schemeClr val="tx1"/>
        </a:solidFill>
        <a:latin typeface="+mn-lt"/>
        <a:ea typeface="+mn-ea"/>
        <a:cs typeface="+mn-cs"/>
      </a:defRPr>
    </a:lvl6pPr>
    <a:lvl7pPr marL="2742716" algn="l" defTabSz="914239" rtl="0" eaLnBrk="1" latinLnBrk="0" hangingPunct="1">
      <a:defRPr sz="1300" kern="1200">
        <a:solidFill>
          <a:schemeClr val="tx1"/>
        </a:solidFill>
        <a:latin typeface="+mn-lt"/>
        <a:ea typeface="+mn-ea"/>
        <a:cs typeface="+mn-cs"/>
      </a:defRPr>
    </a:lvl7pPr>
    <a:lvl8pPr marL="3199836" algn="l" defTabSz="914239" rtl="0" eaLnBrk="1" latinLnBrk="0" hangingPunct="1">
      <a:defRPr sz="1300" kern="1200">
        <a:solidFill>
          <a:schemeClr val="tx1"/>
        </a:solidFill>
        <a:latin typeface="+mn-lt"/>
        <a:ea typeface="+mn-ea"/>
        <a:cs typeface="+mn-cs"/>
      </a:defRPr>
    </a:lvl8pPr>
    <a:lvl9pPr marL="3656954" algn="l" defTabSz="91423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67861" y="5556838"/>
            <a:ext cx="5342851" cy="5264388"/>
          </a:xfrm>
          <a:prstGeom prst="rect">
            <a:avLst/>
          </a:prstGeom>
        </p:spPr>
        <p:txBody>
          <a:bodyPr wrap="square" lIns="91425" tIns="91425" rIns="91425" bIns="91425" anchor="t" anchorCtr="0">
            <a:noAutofit/>
          </a:bodyPr>
          <a:lstStyle/>
          <a:p>
            <a:pPr lvl="0" rtl="0">
              <a:spcBef>
                <a:spcPts val="0"/>
              </a:spcBef>
              <a:buNone/>
            </a:pPr>
            <a:endParaRPr dirty="0"/>
          </a:p>
        </p:txBody>
      </p:sp>
      <p:sp>
        <p:nvSpPr>
          <p:cNvPr id="267" name="Shape 267"/>
          <p:cNvSpPr>
            <a:spLocks noGrp="1" noRot="1" noChangeAspect="1"/>
          </p:cNvSpPr>
          <p:nvPr>
            <p:ph type="sldImg" idx="2"/>
          </p:nvPr>
        </p:nvSpPr>
        <p:spPr>
          <a:xfrm>
            <a:off x="239713" y="877888"/>
            <a:ext cx="6200775" cy="43862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815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3DF29C9-947A-4323-9B52-8892D2DCDA71}" type="slidenum">
              <a:rPr lang="en-AU" smtClean="0"/>
              <a:t>15</a:t>
            </a:fld>
            <a:endParaRPr lang="en-AU"/>
          </a:p>
        </p:txBody>
      </p:sp>
    </p:spTree>
    <p:extLst>
      <p:ext uri="{BB962C8B-B14F-4D97-AF65-F5344CB8AC3E}">
        <p14:creationId xmlns:p14="http://schemas.microsoft.com/office/powerpoint/2010/main" val="40542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3DF29C9-947A-4323-9B52-8892D2DCDA71}" type="slidenum">
              <a:rPr lang="en-AU" smtClean="0"/>
              <a:t>16</a:t>
            </a:fld>
            <a:endParaRPr lang="en-AU"/>
          </a:p>
        </p:txBody>
      </p:sp>
    </p:spTree>
    <p:extLst>
      <p:ext uri="{BB962C8B-B14F-4D97-AF65-F5344CB8AC3E}">
        <p14:creationId xmlns:p14="http://schemas.microsoft.com/office/powerpoint/2010/main" val="584040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3DF29C9-947A-4323-9B52-8892D2DCDA71}" type="slidenum">
              <a:rPr lang="en-AU" smtClean="0"/>
              <a:t>17</a:t>
            </a:fld>
            <a:endParaRPr lang="en-AU"/>
          </a:p>
        </p:txBody>
      </p:sp>
    </p:spTree>
    <p:extLst>
      <p:ext uri="{BB962C8B-B14F-4D97-AF65-F5344CB8AC3E}">
        <p14:creationId xmlns:p14="http://schemas.microsoft.com/office/powerpoint/2010/main" val="304130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3DF29C9-947A-4323-9B52-8892D2DCDA71}" type="slidenum">
              <a:rPr lang="en-AU" smtClean="0"/>
              <a:t>31</a:t>
            </a:fld>
            <a:endParaRPr lang="en-AU"/>
          </a:p>
        </p:txBody>
      </p:sp>
    </p:spTree>
    <p:extLst>
      <p:ext uri="{BB962C8B-B14F-4D97-AF65-F5344CB8AC3E}">
        <p14:creationId xmlns:p14="http://schemas.microsoft.com/office/powerpoint/2010/main" val="122245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3DF29C9-947A-4323-9B52-8892D2DCDA71}" type="slidenum">
              <a:rPr lang="en-AU" smtClean="0"/>
              <a:t>42</a:t>
            </a:fld>
            <a:endParaRPr lang="en-AU"/>
          </a:p>
        </p:txBody>
      </p:sp>
    </p:spTree>
    <p:extLst>
      <p:ext uri="{BB962C8B-B14F-4D97-AF65-F5344CB8AC3E}">
        <p14:creationId xmlns:p14="http://schemas.microsoft.com/office/powerpoint/2010/main" val="3600001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cov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9BA841-F68E-40D5-A103-C204E725CB6C}"/>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79996" y="180001"/>
            <a:ext cx="10323671" cy="7200000"/>
          </a:xfrm>
          <a:prstGeom prst="rect">
            <a:avLst/>
          </a:prstGeom>
        </p:spPr>
      </p:pic>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V="1">
            <a:off x="370709" y="182879"/>
            <a:ext cx="10132958" cy="3777120"/>
          </a:xfrm>
          <a:prstGeom prst="rect">
            <a:avLst/>
          </a:prstGeom>
        </p:spPr>
      </p:pic>
      <p:sp>
        <p:nvSpPr>
          <p:cNvPr id="5" name="Rectangle 4"/>
          <p:cNvSpPr/>
          <p:nvPr userDrawn="1"/>
        </p:nvSpPr>
        <p:spPr>
          <a:xfrm>
            <a:off x="180000" y="6840000"/>
            <a:ext cx="10332000" cy="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20000" algn="l"/>
            <a:r>
              <a:rPr lang="en-AU" sz="1030" b="1" dirty="0"/>
              <a:t>thinkplaceglobal.com</a:t>
            </a:r>
          </a:p>
        </p:txBody>
      </p:sp>
      <p:sp>
        <p:nvSpPr>
          <p:cNvPr id="6" name="Subtitle 2"/>
          <p:cNvSpPr>
            <a:spLocks noGrp="1"/>
          </p:cNvSpPr>
          <p:nvPr>
            <p:ph type="subTitle" idx="1"/>
          </p:nvPr>
        </p:nvSpPr>
        <p:spPr>
          <a:xfrm>
            <a:off x="899015" y="5260786"/>
            <a:ext cx="5865812" cy="611256"/>
          </a:xfrm>
          <a:prstGeom prst="rect">
            <a:avLst/>
          </a:prstGeom>
        </p:spPr>
        <p:txBody>
          <a:bodyPr lIns="0" tIns="0" rIns="0" bIns="0"/>
          <a:lstStyle>
            <a:lvl1pPr marL="0" indent="0" algn="l">
              <a:buNone/>
              <a:defRPr sz="1600" b="0">
                <a:solidFill>
                  <a:schemeClr val="bg1"/>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a:t>Click to edit Master subtitle style</a:t>
            </a:r>
            <a:endParaRPr lang="en-US" dirty="0"/>
          </a:p>
        </p:txBody>
      </p:sp>
      <p:sp>
        <p:nvSpPr>
          <p:cNvPr id="7" name="Text Placeholder 9"/>
          <p:cNvSpPr>
            <a:spLocks noGrp="1"/>
          </p:cNvSpPr>
          <p:nvPr>
            <p:ph type="body" sz="quarter" idx="14"/>
          </p:nvPr>
        </p:nvSpPr>
        <p:spPr>
          <a:xfrm>
            <a:off x="900113" y="5910345"/>
            <a:ext cx="4356100" cy="747629"/>
          </a:xfrm>
          <a:prstGeom prst="rect">
            <a:avLst/>
          </a:prstGeom>
        </p:spPr>
        <p:txBody>
          <a:bodyPr lIns="0" tIns="0" rIns="0" bIns="0"/>
          <a:lstStyle>
            <a:lvl1pPr marL="0" indent="0">
              <a:spcBef>
                <a:spcPts val="20"/>
              </a:spcBef>
              <a:buNone/>
              <a:defRPr sz="1400">
                <a:solidFill>
                  <a:schemeClr val="bg1"/>
                </a:solidFill>
              </a:defRPr>
            </a:lvl1pPr>
            <a:lvl2pPr marL="521528" indent="0">
              <a:buNone/>
              <a:defRPr sz="1400">
                <a:solidFill>
                  <a:schemeClr val="tx1">
                    <a:lumMod val="60000"/>
                    <a:lumOff val="40000"/>
                  </a:schemeClr>
                </a:solidFill>
              </a:defRPr>
            </a:lvl2pPr>
            <a:lvl3pPr>
              <a:defRPr sz="1400">
                <a:solidFill>
                  <a:schemeClr val="tx1">
                    <a:lumMod val="60000"/>
                    <a:lumOff val="40000"/>
                  </a:schemeClr>
                </a:solidFill>
              </a:defRPr>
            </a:lvl3pPr>
            <a:lvl4pPr>
              <a:defRPr sz="1400">
                <a:solidFill>
                  <a:schemeClr val="tx1">
                    <a:lumMod val="60000"/>
                    <a:lumOff val="40000"/>
                  </a:schemeClr>
                </a:solidFill>
              </a:defRPr>
            </a:lvl4pPr>
            <a:lvl5pPr>
              <a:defRPr sz="1400">
                <a:solidFill>
                  <a:schemeClr val="tx1">
                    <a:lumMod val="60000"/>
                    <a:lumOff val="40000"/>
                  </a:schemeClr>
                </a:solidFill>
              </a:defRPr>
            </a:lvl5pPr>
          </a:lstStyle>
          <a:p>
            <a:pPr lvl="0"/>
            <a:r>
              <a:rPr lang="en-US"/>
              <a:t>Edit Master text styles</a:t>
            </a:r>
          </a:p>
        </p:txBody>
      </p:sp>
      <p:sp>
        <p:nvSpPr>
          <p:cNvPr id="8" name="Right Triangle 7"/>
          <p:cNvSpPr/>
          <p:nvPr userDrawn="1"/>
        </p:nvSpPr>
        <p:spPr>
          <a:xfrm flipV="1">
            <a:off x="179997" y="180000"/>
            <a:ext cx="6300000" cy="3672000"/>
          </a:xfrm>
          <a:prstGeom prst="r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Placeholder 1"/>
          <p:cNvSpPr>
            <a:spLocks noGrp="1"/>
          </p:cNvSpPr>
          <p:nvPr>
            <p:ph type="title" hasCustomPrompt="1"/>
          </p:nvPr>
        </p:nvSpPr>
        <p:spPr>
          <a:xfrm>
            <a:off x="899015" y="4348193"/>
            <a:ext cx="5873260" cy="807557"/>
          </a:xfrm>
          <a:prstGeom prst="rect">
            <a:avLst/>
          </a:prstGeom>
        </p:spPr>
        <p:txBody>
          <a:bodyPr vert="horz" lIns="0" tIns="0" rIns="0" bIns="0" rtlCol="0" anchor="t" anchorCtr="0">
            <a:noAutofit/>
          </a:bodyPr>
          <a:lstStyle>
            <a:lvl1pPr algn="l">
              <a:defRPr sz="3000" b="0">
                <a:solidFill>
                  <a:schemeClr val="bg1"/>
                </a:solidFill>
              </a:defRPr>
            </a:lvl1pPr>
          </a:lstStyle>
          <a:p>
            <a:r>
              <a:rPr lang="en-US" dirty="0" smtClean="0"/>
              <a:t>Title</a:t>
            </a:r>
            <a:endParaRPr lang="en-AU" dirty="0"/>
          </a:p>
        </p:txBody>
      </p:sp>
      <p:sp>
        <p:nvSpPr>
          <p:cNvPr id="10" name="Text Placeholder 9"/>
          <p:cNvSpPr>
            <a:spLocks noGrp="1"/>
          </p:cNvSpPr>
          <p:nvPr>
            <p:ph type="body" sz="quarter" idx="13"/>
          </p:nvPr>
        </p:nvSpPr>
        <p:spPr>
          <a:xfrm>
            <a:off x="899015" y="3997320"/>
            <a:ext cx="4357198" cy="268065"/>
          </a:xfrm>
          <a:prstGeom prst="rect">
            <a:avLst/>
          </a:prstGeom>
        </p:spPr>
        <p:txBody>
          <a:bodyPr lIns="0" tIns="0" rIns="0" bIns="0"/>
          <a:lstStyle>
            <a:lvl1pPr marL="0" indent="0">
              <a:buNone/>
              <a:defRPr sz="1400" b="1">
                <a:solidFill>
                  <a:schemeClr val="bg1"/>
                </a:solidFill>
              </a:defRPr>
            </a:lvl1pPr>
            <a:lvl2pPr marL="521528" indent="0">
              <a:buNone/>
              <a:defRPr sz="1400">
                <a:solidFill>
                  <a:schemeClr val="tx1">
                    <a:lumMod val="60000"/>
                    <a:lumOff val="40000"/>
                  </a:schemeClr>
                </a:solidFill>
              </a:defRPr>
            </a:lvl2pPr>
            <a:lvl3pPr>
              <a:defRPr sz="1400">
                <a:solidFill>
                  <a:schemeClr val="tx1">
                    <a:lumMod val="60000"/>
                    <a:lumOff val="40000"/>
                  </a:schemeClr>
                </a:solidFill>
              </a:defRPr>
            </a:lvl3pPr>
            <a:lvl4pPr>
              <a:defRPr sz="1400">
                <a:solidFill>
                  <a:schemeClr val="tx1">
                    <a:lumMod val="60000"/>
                    <a:lumOff val="40000"/>
                  </a:schemeClr>
                </a:solidFill>
              </a:defRPr>
            </a:lvl4pPr>
            <a:lvl5pPr>
              <a:defRPr sz="1400">
                <a:solidFill>
                  <a:schemeClr val="tx1">
                    <a:lumMod val="60000"/>
                    <a:lumOff val="40000"/>
                  </a:schemeClr>
                </a:solidFill>
              </a:defRPr>
            </a:lvl5pPr>
          </a:lstStyle>
          <a:p>
            <a:pPr lvl="0"/>
            <a:r>
              <a:rPr lang="en-US"/>
              <a:t>Edit Master text styles</a:t>
            </a:r>
          </a:p>
        </p:txBody>
      </p:sp>
      <p:grpSp>
        <p:nvGrpSpPr>
          <p:cNvPr id="12" name="Group 93"/>
          <p:cNvGrpSpPr>
            <a:grpSpLocks noChangeAspect="1"/>
          </p:cNvGrpSpPr>
          <p:nvPr userDrawn="1"/>
        </p:nvGrpSpPr>
        <p:grpSpPr bwMode="auto">
          <a:xfrm>
            <a:off x="900357" y="896938"/>
            <a:ext cx="2149200" cy="477600"/>
            <a:chOff x="729" y="2316"/>
            <a:chExt cx="1602" cy="356"/>
          </a:xfrm>
        </p:grpSpPr>
        <p:sp>
          <p:nvSpPr>
            <p:cNvPr id="13" name="AutoShape 92"/>
            <p:cNvSpPr>
              <a:spLocks noChangeAspect="1" noChangeArrowheads="1" noTextEdit="1"/>
            </p:cNvSpPr>
            <p:nvPr/>
          </p:nvSpPr>
          <p:spPr bwMode="auto">
            <a:xfrm>
              <a:off x="729" y="2316"/>
              <a:ext cx="1602"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94"/>
            <p:cNvSpPr>
              <a:spLocks/>
            </p:cNvSpPr>
            <p:nvPr/>
          </p:nvSpPr>
          <p:spPr bwMode="auto">
            <a:xfrm>
              <a:off x="842" y="2317"/>
              <a:ext cx="159" cy="139"/>
            </a:xfrm>
            <a:custGeom>
              <a:avLst/>
              <a:gdLst>
                <a:gd name="T0" fmla="*/ 137 w 137"/>
                <a:gd name="T1" fmla="*/ 69 h 119"/>
                <a:gd name="T2" fmla="*/ 68 w 137"/>
                <a:gd name="T3" fmla="*/ 0 h 119"/>
                <a:gd name="T4" fmla="*/ 0 w 137"/>
                <a:gd name="T5" fmla="*/ 69 h 119"/>
                <a:gd name="T6" fmla="*/ 0 w 137"/>
                <a:gd name="T7" fmla="*/ 119 h 119"/>
                <a:gd name="T8" fmla="*/ 68 w 137"/>
                <a:gd name="T9" fmla="*/ 79 h 119"/>
                <a:gd name="T10" fmla="*/ 137 w 137"/>
                <a:gd name="T11" fmla="*/ 119 h 119"/>
                <a:gd name="T12" fmla="*/ 137 w 137"/>
                <a:gd name="T13" fmla="*/ 69 h 119"/>
              </a:gdLst>
              <a:ahLst/>
              <a:cxnLst>
                <a:cxn ang="0">
                  <a:pos x="T0" y="T1"/>
                </a:cxn>
                <a:cxn ang="0">
                  <a:pos x="T2" y="T3"/>
                </a:cxn>
                <a:cxn ang="0">
                  <a:pos x="T4" y="T5"/>
                </a:cxn>
                <a:cxn ang="0">
                  <a:pos x="T6" y="T7"/>
                </a:cxn>
                <a:cxn ang="0">
                  <a:pos x="T8" y="T9"/>
                </a:cxn>
                <a:cxn ang="0">
                  <a:pos x="T10" y="T11"/>
                </a:cxn>
                <a:cxn ang="0">
                  <a:pos x="T12" y="T13"/>
                </a:cxn>
              </a:cxnLst>
              <a:rect l="0" t="0" r="r" b="b"/>
              <a:pathLst>
                <a:path w="137" h="119">
                  <a:moveTo>
                    <a:pt x="137" y="69"/>
                  </a:moveTo>
                  <a:cubicBezTo>
                    <a:pt x="137" y="31"/>
                    <a:pt x="106" y="0"/>
                    <a:pt x="68" y="0"/>
                  </a:cubicBezTo>
                  <a:cubicBezTo>
                    <a:pt x="30" y="0"/>
                    <a:pt x="0" y="31"/>
                    <a:pt x="0" y="69"/>
                  </a:cubicBezTo>
                  <a:cubicBezTo>
                    <a:pt x="0" y="119"/>
                    <a:pt x="0" y="119"/>
                    <a:pt x="0" y="119"/>
                  </a:cubicBezTo>
                  <a:cubicBezTo>
                    <a:pt x="68" y="79"/>
                    <a:pt x="68" y="79"/>
                    <a:pt x="68" y="79"/>
                  </a:cubicBezTo>
                  <a:cubicBezTo>
                    <a:pt x="137" y="119"/>
                    <a:pt x="137" y="119"/>
                    <a:pt x="137" y="119"/>
                  </a:cubicBezTo>
                  <a:lnTo>
                    <a:pt x="137" y="69"/>
                  </a:lnTo>
                  <a:close/>
                </a:path>
              </a:pathLst>
            </a:custGeom>
            <a:solidFill>
              <a:srgbClr val="F78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95"/>
            <p:cNvSpPr>
              <a:spLocks/>
            </p:cNvSpPr>
            <p:nvPr/>
          </p:nvSpPr>
          <p:spPr bwMode="auto">
            <a:xfrm>
              <a:off x="943" y="2494"/>
              <a:ext cx="171" cy="180"/>
            </a:xfrm>
            <a:custGeom>
              <a:avLst/>
              <a:gdLst>
                <a:gd name="T0" fmla="*/ 144 w 148"/>
                <a:gd name="T1" fmla="*/ 66 h 155"/>
                <a:gd name="T2" fmla="*/ 112 w 148"/>
                <a:gd name="T3" fmla="*/ 25 h 155"/>
                <a:gd name="T4" fmla="*/ 68 w 148"/>
                <a:gd name="T5" fmla="*/ 0 h 155"/>
                <a:gd name="T6" fmla="*/ 68 w 148"/>
                <a:gd name="T7" fmla="*/ 79 h 155"/>
                <a:gd name="T8" fmla="*/ 0 w 148"/>
                <a:gd name="T9" fmla="*/ 118 h 155"/>
                <a:gd name="T10" fmla="*/ 43 w 148"/>
                <a:gd name="T11" fmla="*/ 143 h 155"/>
                <a:gd name="T12" fmla="*/ 95 w 148"/>
                <a:gd name="T13" fmla="*/ 150 h 155"/>
                <a:gd name="T14" fmla="*/ 137 w 148"/>
                <a:gd name="T15" fmla="*/ 118 h 155"/>
                <a:gd name="T16" fmla="*/ 144 w 148"/>
                <a:gd name="T17"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55">
                  <a:moveTo>
                    <a:pt x="144" y="66"/>
                  </a:moveTo>
                  <a:cubicBezTo>
                    <a:pt x="139" y="49"/>
                    <a:pt x="128" y="34"/>
                    <a:pt x="112" y="25"/>
                  </a:cubicBezTo>
                  <a:cubicBezTo>
                    <a:pt x="68" y="0"/>
                    <a:pt x="68" y="0"/>
                    <a:pt x="68" y="0"/>
                  </a:cubicBezTo>
                  <a:cubicBezTo>
                    <a:pt x="68" y="79"/>
                    <a:pt x="68" y="79"/>
                    <a:pt x="68" y="79"/>
                  </a:cubicBezTo>
                  <a:cubicBezTo>
                    <a:pt x="0" y="118"/>
                    <a:pt x="0" y="118"/>
                    <a:pt x="0" y="118"/>
                  </a:cubicBezTo>
                  <a:cubicBezTo>
                    <a:pt x="43" y="143"/>
                    <a:pt x="43" y="143"/>
                    <a:pt x="43" y="143"/>
                  </a:cubicBezTo>
                  <a:cubicBezTo>
                    <a:pt x="59" y="152"/>
                    <a:pt x="78" y="155"/>
                    <a:pt x="95" y="150"/>
                  </a:cubicBezTo>
                  <a:cubicBezTo>
                    <a:pt x="113" y="145"/>
                    <a:pt x="128" y="134"/>
                    <a:pt x="137" y="118"/>
                  </a:cubicBezTo>
                  <a:cubicBezTo>
                    <a:pt x="146" y="102"/>
                    <a:pt x="148" y="84"/>
                    <a:pt x="144" y="66"/>
                  </a:cubicBezTo>
                  <a:close/>
                </a:path>
              </a:pathLst>
            </a:custGeom>
            <a:solidFill>
              <a:srgbClr val="B1BB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96"/>
            <p:cNvSpPr>
              <a:spLocks/>
            </p:cNvSpPr>
            <p:nvPr/>
          </p:nvSpPr>
          <p:spPr bwMode="auto">
            <a:xfrm>
              <a:off x="728" y="2494"/>
              <a:ext cx="171" cy="180"/>
            </a:xfrm>
            <a:custGeom>
              <a:avLst/>
              <a:gdLst>
                <a:gd name="T0" fmla="*/ 80 w 148"/>
                <a:gd name="T1" fmla="*/ 0 h 155"/>
                <a:gd name="T2" fmla="*/ 36 w 148"/>
                <a:gd name="T3" fmla="*/ 25 h 155"/>
                <a:gd name="T4" fmla="*/ 5 w 148"/>
                <a:gd name="T5" fmla="*/ 66 h 155"/>
                <a:gd name="T6" fmla="*/ 11 w 148"/>
                <a:gd name="T7" fmla="*/ 118 h 155"/>
                <a:gd name="T8" fmla="*/ 53 w 148"/>
                <a:gd name="T9" fmla="*/ 150 h 155"/>
                <a:gd name="T10" fmla="*/ 105 w 148"/>
                <a:gd name="T11" fmla="*/ 143 h 155"/>
                <a:gd name="T12" fmla="*/ 148 w 148"/>
                <a:gd name="T13" fmla="*/ 118 h 155"/>
                <a:gd name="T14" fmla="*/ 80 w 148"/>
                <a:gd name="T15" fmla="*/ 79 h 155"/>
                <a:gd name="T16" fmla="*/ 80 w 148"/>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55">
                  <a:moveTo>
                    <a:pt x="80" y="0"/>
                  </a:moveTo>
                  <a:cubicBezTo>
                    <a:pt x="36" y="25"/>
                    <a:pt x="36" y="25"/>
                    <a:pt x="36" y="25"/>
                  </a:cubicBezTo>
                  <a:cubicBezTo>
                    <a:pt x="21" y="34"/>
                    <a:pt x="9" y="49"/>
                    <a:pt x="5" y="66"/>
                  </a:cubicBezTo>
                  <a:cubicBezTo>
                    <a:pt x="0" y="84"/>
                    <a:pt x="2" y="102"/>
                    <a:pt x="11" y="118"/>
                  </a:cubicBezTo>
                  <a:cubicBezTo>
                    <a:pt x="21" y="134"/>
                    <a:pt x="35" y="145"/>
                    <a:pt x="53" y="150"/>
                  </a:cubicBezTo>
                  <a:cubicBezTo>
                    <a:pt x="71" y="155"/>
                    <a:pt x="89" y="152"/>
                    <a:pt x="105" y="143"/>
                  </a:cubicBezTo>
                  <a:cubicBezTo>
                    <a:pt x="148" y="118"/>
                    <a:pt x="148" y="118"/>
                    <a:pt x="148" y="118"/>
                  </a:cubicBezTo>
                  <a:cubicBezTo>
                    <a:pt x="80" y="79"/>
                    <a:pt x="80" y="79"/>
                    <a:pt x="80" y="79"/>
                  </a:cubicBezTo>
                  <a:lnTo>
                    <a:pt x="80" y="0"/>
                  </a:lnTo>
                  <a:close/>
                </a:path>
              </a:pathLst>
            </a:custGeom>
            <a:solidFill>
              <a:srgbClr val="D31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97"/>
            <p:cNvSpPr>
              <a:spLocks/>
            </p:cNvSpPr>
            <p:nvPr/>
          </p:nvSpPr>
          <p:spPr bwMode="auto">
            <a:xfrm>
              <a:off x="853" y="2435"/>
              <a:ext cx="136" cy="79"/>
            </a:xfrm>
            <a:custGeom>
              <a:avLst/>
              <a:gdLst>
                <a:gd name="T0" fmla="*/ 68 w 136"/>
                <a:gd name="T1" fmla="*/ 0 h 79"/>
                <a:gd name="T2" fmla="*/ 0 w 136"/>
                <a:gd name="T3" fmla="*/ 39 h 79"/>
                <a:gd name="T4" fmla="*/ 68 w 136"/>
                <a:gd name="T5" fmla="*/ 79 h 79"/>
                <a:gd name="T6" fmla="*/ 136 w 136"/>
                <a:gd name="T7" fmla="*/ 39 h 79"/>
                <a:gd name="T8" fmla="*/ 68 w 136"/>
                <a:gd name="T9" fmla="*/ 0 h 79"/>
              </a:gdLst>
              <a:ahLst/>
              <a:cxnLst>
                <a:cxn ang="0">
                  <a:pos x="T0" y="T1"/>
                </a:cxn>
                <a:cxn ang="0">
                  <a:pos x="T2" y="T3"/>
                </a:cxn>
                <a:cxn ang="0">
                  <a:pos x="T4" y="T5"/>
                </a:cxn>
                <a:cxn ang="0">
                  <a:pos x="T6" y="T7"/>
                </a:cxn>
                <a:cxn ang="0">
                  <a:pos x="T8" y="T9"/>
                </a:cxn>
              </a:cxnLst>
              <a:rect l="0" t="0" r="r" b="b"/>
              <a:pathLst>
                <a:path w="136" h="79">
                  <a:moveTo>
                    <a:pt x="68" y="0"/>
                  </a:moveTo>
                  <a:lnTo>
                    <a:pt x="0" y="39"/>
                  </a:lnTo>
                  <a:lnTo>
                    <a:pt x="68" y="79"/>
                  </a:lnTo>
                  <a:lnTo>
                    <a:pt x="136" y="39"/>
                  </a:lnTo>
                  <a:lnTo>
                    <a:pt x="68" y="0"/>
                  </a:lnTo>
                  <a:close/>
                </a:path>
              </a:pathLst>
            </a:custGeom>
            <a:solidFill>
              <a:srgbClr val="F78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98"/>
            <p:cNvSpPr>
              <a:spLocks/>
            </p:cNvSpPr>
            <p:nvPr/>
          </p:nvSpPr>
          <p:spPr bwMode="auto">
            <a:xfrm>
              <a:off x="842" y="2494"/>
              <a:ext cx="68" cy="119"/>
            </a:xfrm>
            <a:custGeom>
              <a:avLst/>
              <a:gdLst>
                <a:gd name="T0" fmla="*/ 0 w 68"/>
                <a:gd name="T1" fmla="*/ 79 h 119"/>
                <a:gd name="T2" fmla="*/ 68 w 68"/>
                <a:gd name="T3" fmla="*/ 119 h 119"/>
                <a:gd name="T4" fmla="*/ 68 w 68"/>
                <a:gd name="T5" fmla="*/ 40 h 119"/>
                <a:gd name="T6" fmla="*/ 0 w 68"/>
                <a:gd name="T7" fmla="*/ 0 h 119"/>
                <a:gd name="T8" fmla="*/ 0 w 68"/>
                <a:gd name="T9" fmla="*/ 79 h 119"/>
              </a:gdLst>
              <a:ahLst/>
              <a:cxnLst>
                <a:cxn ang="0">
                  <a:pos x="T0" y="T1"/>
                </a:cxn>
                <a:cxn ang="0">
                  <a:pos x="T2" y="T3"/>
                </a:cxn>
                <a:cxn ang="0">
                  <a:pos x="T4" y="T5"/>
                </a:cxn>
                <a:cxn ang="0">
                  <a:pos x="T6" y="T7"/>
                </a:cxn>
                <a:cxn ang="0">
                  <a:pos x="T8" y="T9"/>
                </a:cxn>
              </a:cxnLst>
              <a:rect l="0" t="0" r="r" b="b"/>
              <a:pathLst>
                <a:path w="68" h="119">
                  <a:moveTo>
                    <a:pt x="0" y="79"/>
                  </a:moveTo>
                  <a:lnTo>
                    <a:pt x="68" y="119"/>
                  </a:lnTo>
                  <a:lnTo>
                    <a:pt x="68" y="40"/>
                  </a:lnTo>
                  <a:lnTo>
                    <a:pt x="0" y="0"/>
                  </a:lnTo>
                  <a:lnTo>
                    <a:pt x="0" y="79"/>
                  </a:lnTo>
                  <a:close/>
                </a:path>
              </a:pathLst>
            </a:custGeom>
            <a:solidFill>
              <a:srgbClr val="D31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99"/>
            <p:cNvSpPr>
              <a:spLocks/>
            </p:cNvSpPr>
            <p:nvPr/>
          </p:nvSpPr>
          <p:spPr bwMode="auto">
            <a:xfrm>
              <a:off x="932" y="2494"/>
              <a:ext cx="69" cy="119"/>
            </a:xfrm>
            <a:custGeom>
              <a:avLst/>
              <a:gdLst>
                <a:gd name="T0" fmla="*/ 69 w 69"/>
                <a:gd name="T1" fmla="*/ 0 h 119"/>
                <a:gd name="T2" fmla="*/ 0 w 69"/>
                <a:gd name="T3" fmla="*/ 40 h 119"/>
                <a:gd name="T4" fmla="*/ 0 w 69"/>
                <a:gd name="T5" fmla="*/ 119 h 119"/>
                <a:gd name="T6" fmla="*/ 69 w 69"/>
                <a:gd name="T7" fmla="*/ 79 h 119"/>
                <a:gd name="T8" fmla="*/ 69 w 69"/>
                <a:gd name="T9" fmla="*/ 0 h 119"/>
              </a:gdLst>
              <a:ahLst/>
              <a:cxnLst>
                <a:cxn ang="0">
                  <a:pos x="T0" y="T1"/>
                </a:cxn>
                <a:cxn ang="0">
                  <a:pos x="T2" y="T3"/>
                </a:cxn>
                <a:cxn ang="0">
                  <a:pos x="T4" y="T5"/>
                </a:cxn>
                <a:cxn ang="0">
                  <a:pos x="T6" y="T7"/>
                </a:cxn>
                <a:cxn ang="0">
                  <a:pos x="T8" y="T9"/>
                </a:cxn>
              </a:cxnLst>
              <a:rect l="0" t="0" r="r" b="b"/>
              <a:pathLst>
                <a:path w="69" h="119">
                  <a:moveTo>
                    <a:pt x="69" y="0"/>
                  </a:moveTo>
                  <a:lnTo>
                    <a:pt x="0" y="40"/>
                  </a:lnTo>
                  <a:lnTo>
                    <a:pt x="0" y="119"/>
                  </a:lnTo>
                  <a:lnTo>
                    <a:pt x="69" y="79"/>
                  </a:lnTo>
                  <a:lnTo>
                    <a:pt x="69" y="0"/>
                  </a:lnTo>
                  <a:close/>
                </a:path>
              </a:pathLst>
            </a:custGeom>
            <a:solidFill>
              <a:srgbClr val="B1BB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00"/>
            <p:cNvSpPr>
              <a:spLocks/>
            </p:cNvSpPr>
            <p:nvPr/>
          </p:nvSpPr>
          <p:spPr bwMode="auto">
            <a:xfrm>
              <a:off x="1180" y="2432"/>
              <a:ext cx="128" cy="181"/>
            </a:xfrm>
            <a:custGeom>
              <a:avLst/>
              <a:gdLst>
                <a:gd name="T0" fmla="*/ 47 w 128"/>
                <a:gd name="T1" fmla="*/ 181 h 181"/>
                <a:gd name="T2" fmla="*/ 47 w 128"/>
                <a:gd name="T3" fmla="*/ 31 h 181"/>
                <a:gd name="T4" fmla="*/ 0 w 128"/>
                <a:gd name="T5" fmla="*/ 31 h 181"/>
                <a:gd name="T6" fmla="*/ 0 w 128"/>
                <a:gd name="T7" fmla="*/ 0 h 181"/>
                <a:gd name="T8" fmla="*/ 128 w 128"/>
                <a:gd name="T9" fmla="*/ 0 h 181"/>
                <a:gd name="T10" fmla="*/ 128 w 128"/>
                <a:gd name="T11" fmla="*/ 31 h 181"/>
                <a:gd name="T12" fmla="*/ 81 w 128"/>
                <a:gd name="T13" fmla="*/ 31 h 181"/>
                <a:gd name="T14" fmla="*/ 81 w 128"/>
                <a:gd name="T15" fmla="*/ 181 h 181"/>
                <a:gd name="T16" fmla="*/ 47 w 128"/>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81">
                  <a:moveTo>
                    <a:pt x="47" y="181"/>
                  </a:moveTo>
                  <a:lnTo>
                    <a:pt x="47" y="31"/>
                  </a:lnTo>
                  <a:lnTo>
                    <a:pt x="0" y="31"/>
                  </a:lnTo>
                  <a:lnTo>
                    <a:pt x="0" y="0"/>
                  </a:lnTo>
                  <a:lnTo>
                    <a:pt x="128" y="0"/>
                  </a:lnTo>
                  <a:lnTo>
                    <a:pt x="128" y="31"/>
                  </a:lnTo>
                  <a:lnTo>
                    <a:pt x="81" y="31"/>
                  </a:lnTo>
                  <a:lnTo>
                    <a:pt x="81" y="181"/>
                  </a:lnTo>
                  <a:lnTo>
                    <a:pt x="47" y="181"/>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101"/>
            <p:cNvSpPr>
              <a:spLocks/>
            </p:cNvSpPr>
            <p:nvPr/>
          </p:nvSpPr>
          <p:spPr bwMode="auto">
            <a:xfrm>
              <a:off x="1329" y="2432"/>
              <a:ext cx="105" cy="181"/>
            </a:xfrm>
            <a:custGeom>
              <a:avLst/>
              <a:gdLst>
                <a:gd name="T0" fmla="*/ 0 w 91"/>
                <a:gd name="T1" fmla="*/ 155 h 155"/>
                <a:gd name="T2" fmla="*/ 0 w 91"/>
                <a:gd name="T3" fmla="*/ 0 h 155"/>
                <a:gd name="T4" fmla="*/ 27 w 91"/>
                <a:gd name="T5" fmla="*/ 0 h 155"/>
                <a:gd name="T6" fmla="*/ 27 w 91"/>
                <a:gd name="T7" fmla="*/ 56 h 155"/>
                <a:gd name="T8" fmla="*/ 43 w 91"/>
                <a:gd name="T9" fmla="*/ 45 h 155"/>
                <a:gd name="T10" fmla="*/ 60 w 91"/>
                <a:gd name="T11" fmla="*/ 41 h 155"/>
                <a:gd name="T12" fmla="*/ 83 w 91"/>
                <a:gd name="T13" fmla="*/ 50 h 155"/>
                <a:gd name="T14" fmla="*/ 91 w 91"/>
                <a:gd name="T15" fmla="*/ 78 h 155"/>
                <a:gd name="T16" fmla="*/ 91 w 91"/>
                <a:gd name="T17" fmla="*/ 155 h 155"/>
                <a:gd name="T18" fmla="*/ 65 w 91"/>
                <a:gd name="T19" fmla="*/ 155 h 155"/>
                <a:gd name="T20" fmla="*/ 65 w 91"/>
                <a:gd name="T21" fmla="*/ 83 h 155"/>
                <a:gd name="T22" fmla="*/ 62 w 91"/>
                <a:gd name="T23" fmla="*/ 67 h 155"/>
                <a:gd name="T24" fmla="*/ 52 w 91"/>
                <a:gd name="T25" fmla="*/ 63 h 155"/>
                <a:gd name="T26" fmla="*/ 40 w 91"/>
                <a:gd name="T27" fmla="*/ 66 h 155"/>
                <a:gd name="T28" fmla="*/ 27 w 91"/>
                <a:gd name="T29" fmla="*/ 75 h 155"/>
                <a:gd name="T30" fmla="*/ 27 w 91"/>
                <a:gd name="T31" fmla="*/ 155 h 155"/>
                <a:gd name="T32" fmla="*/ 0 w 91"/>
                <a:gd name="T3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155">
                  <a:moveTo>
                    <a:pt x="0" y="155"/>
                  </a:moveTo>
                  <a:cubicBezTo>
                    <a:pt x="0" y="0"/>
                    <a:pt x="0" y="0"/>
                    <a:pt x="0" y="0"/>
                  </a:cubicBezTo>
                  <a:cubicBezTo>
                    <a:pt x="27" y="0"/>
                    <a:pt x="27" y="0"/>
                    <a:pt x="27" y="0"/>
                  </a:cubicBezTo>
                  <a:cubicBezTo>
                    <a:pt x="27" y="56"/>
                    <a:pt x="27" y="56"/>
                    <a:pt x="27" y="56"/>
                  </a:cubicBezTo>
                  <a:cubicBezTo>
                    <a:pt x="32" y="51"/>
                    <a:pt x="38" y="47"/>
                    <a:pt x="43" y="45"/>
                  </a:cubicBezTo>
                  <a:cubicBezTo>
                    <a:pt x="49" y="42"/>
                    <a:pt x="54" y="41"/>
                    <a:pt x="60" y="41"/>
                  </a:cubicBezTo>
                  <a:cubicBezTo>
                    <a:pt x="70" y="41"/>
                    <a:pt x="78" y="44"/>
                    <a:pt x="83" y="50"/>
                  </a:cubicBezTo>
                  <a:cubicBezTo>
                    <a:pt x="88" y="56"/>
                    <a:pt x="91" y="66"/>
                    <a:pt x="91" y="78"/>
                  </a:cubicBezTo>
                  <a:cubicBezTo>
                    <a:pt x="91" y="155"/>
                    <a:pt x="91" y="155"/>
                    <a:pt x="91" y="155"/>
                  </a:cubicBezTo>
                  <a:cubicBezTo>
                    <a:pt x="65" y="155"/>
                    <a:pt x="65" y="155"/>
                    <a:pt x="65" y="155"/>
                  </a:cubicBezTo>
                  <a:cubicBezTo>
                    <a:pt x="65" y="83"/>
                    <a:pt x="65" y="83"/>
                    <a:pt x="65" y="83"/>
                  </a:cubicBezTo>
                  <a:cubicBezTo>
                    <a:pt x="65" y="76"/>
                    <a:pt x="64" y="71"/>
                    <a:pt x="62" y="67"/>
                  </a:cubicBezTo>
                  <a:cubicBezTo>
                    <a:pt x="59" y="64"/>
                    <a:pt x="56" y="63"/>
                    <a:pt x="52" y="63"/>
                  </a:cubicBezTo>
                  <a:cubicBezTo>
                    <a:pt x="48" y="63"/>
                    <a:pt x="44" y="64"/>
                    <a:pt x="40" y="66"/>
                  </a:cubicBezTo>
                  <a:cubicBezTo>
                    <a:pt x="36" y="68"/>
                    <a:pt x="31" y="71"/>
                    <a:pt x="27" y="75"/>
                  </a:cubicBezTo>
                  <a:cubicBezTo>
                    <a:pt x="27" y="155"/>
                    <a:pt x="27" y="155"/>
                    <a:pt x="27" y="155"/>
                  </a:cubicBezTo>
                  <a:lnTo>
                    <a:pt x="0" y="155"/>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102"/>
            <p:cNvSpPr>
              <a:spLocks noEditPoints="1"/>
            </p:cNvSpPr>
            <p:nvPr/>
          </p:nvSpPr>
          <p:spPr bwMode="auto">
            <a:xfrm>
              <a:off x="1465" y="2432"/>
              <a:ext cx="31" cy="181"/>
            </a:xfrm>
            <a:custGeom>
              <a:avLst/>
              <a:gdLst>
                <a:gd name="T0" fmla="*/ 0 w 31"/>
                <a:gd name="T1" fmla="*/ 29 h 181"/>
                <a:gd name="T2" fmla="*/ 0 w 31"/>
                <a:gd name="T3" fmla="*/ 0 h 181"/>
                <a:gd name="T4" fmla="*/ 31 w 31"/>
                <a:gd name="T5" fmla="*/ 0 h 181"/>
                <a:gd name="T6" fmla="*/ 31 w 31"/>
                <a:gd name="T7" fmla="*/ 29 h 181"/>
                <a:gd name="T8" fmla="*/ 0 w 31"/>
                <a:gd name="T9" fmla="*/ 29 h 181"/>
                <a:gd name="T10" fmla="*/ 0 w 31"/>
                <a:gd name="T11" fmla="*/ 181 h 181"/>
                <a:gd name="T12" fmla="*/ 0 w 31"/>
                <a:gd name="T13" fmla="*/ 50 h 181"/>
                <a:gd name="T14" fmla="*/ 31 w 31"/>
                <a:gd name="T15" fmla="*/ 50 h 181"/>
                <a:gd name="T16" fmla="*/ 31 w 31"/>
                <a:gd name="T17" fmla="*/ 181 h 181"/>
                <a:gd name="T18" fmla="*/ 0 w 31"/>
                <a:gd name="T19"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1">
                  <a:moveTo>
                    <a:pt x="0" y="29"/>
                  </a:moveTo>
                  <a:lnTo>
                    <a:pt x="0" y="0"/>
                  </a:lnTo>
                  <a:lnTo>
                    <a:pt x="31" y="0"/>
                  </a:lnTo>
                  <a:lnTo>
                    <a:pt x="31" y="29"/>
                  </a:lnTo>
                  <a:lnTo>
                    <a:pt x="0" y="29"/>
                  </a:lnTo>
                  <a:close/>
                  <a:moveTo>
                    <a:pt x="0" y="181"/>
                  </a:moveTo>
                  <a:lnTo>
                    <a:pt x="0" y="50"/>
                  </a:lnTo>
                  <a:lnTo>
                    <a:pt x="31" y="50"/>
                  </a:lnTo>
                  <a:lnTo>
                    <a:pt x="31" y="181"/>
                  </a:lnTo>
                  <a:lnTo>
                    <a:pt x="0" y="181"/>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103"/>
            <p:cNvSpPr>
              <a:spLocks/>
            </p:cNvSpPr>
            <p:nvPr/>
          </p:nvSpPr>
          <p:spPr bwMode="auto">
            <a:xfrm>
              <a:off x="1529" y="2480"/>
              <a:ext cx="104" cy="133"/>
            </a:xfrm>
            <a:custGeom>
              <a:avLst/>
              <a:gdLst>
                <a:gd name="T0" fmla="*/ 0 w 90"/>
                <a:gd name="T1" fmla="*/ 114 h 114"/>
                <a:gd name="T2" fmla="*/ 0 w 90"/>
                <a:gd name="T3" fmla="*/ 2 h 114"/>
                <a:gd name="T4" fmla="*/ 24 w 90"/>
                <a:gd name="T5" fmla="*/ 2 h 114"/>
                <a:gd name="T6" fmla="*/ 24 w 90"/>
                <a:gd name="T7" fmla="*/ 16 h 114"/>
                <a:gd name="T8" fmla="*/ 43 w 90"/>
                <a:gd name="T9" fmla="*/ 4 h 114"/>
                <a:gd name="T10" fmla="*/ 59 w 90"/>
                <a:gd name="T11" fmla="*/ 0 h 114"/>
                <a:gd name="T12" fmla="*/ 82 w 90"/>
                <a:gd name="T13" fmla="*/ 9 h 114"/>
                <a:gd name="T14" fmla="*/ 90 w 90"/>
                <a:gd name="T15" fmla="*/ 37 h 114"/>
                <a:gd name="T16" fmla="*/ 90 w 90"/>
                <a:gd name="T17" fmla="*/ 114 h 114"/>
                <a:gd name="T18" fmla="*/ 64 w 90"/>
                <a:gd name="T19" fmla="*/ 114 h 114"/>
                <a:gd name="T20" fmla="*/ 64 w 90"/>
                <a:gd name="T21" fmla="*/ 42 h 114"/>
                <a:gd name="T22" fmla="*/ 61 w 90"/>
                <a:gd name="T23" fmla="*/ 26 h 114"/>
                <a:gd name="T24" fmla="*/ 51 w 90"/>
                <a:gd name="T25" fmla="*/ 22 h 114"/>
                <a:gd name="T26" fmla="*/ 39 w 90"/>
                <a:gd name="T27" fmla="*/ 25 h 114"/>
                <a:gd name="T28" fmla="*/ 26 w 90"/>
                <a:gd name="T29" fmla="*/ 34 h 114"/>
                <a:gd name="T30" fmla="*/ 26 w 90"/>
                <a:gd name="T31" fmla="*/ 114 h 114"/>
                <a:gd name="T32" fmla="*/ 0 w 90"/>
                <a:gd name="T3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14">
                  <a:moveTo>
                    <a:pt x="0" y="114"/>
                  </a:moveTo>
                  <a:cubicBezTo>
                    <a:pt x="0" y="2"/>
                    <a:pt x="0" y="2"/>
                    <a:pt x="0" y="2"/>
                  </a:cubicBezTo>
                  <a:cubicBezTo>
                    <a:pt x="24" y="2"/>
                    <a:pt x="24" y="2"/>
                    <a:pt x="24" y="2"/>
                  </a:cubicBezTo>
                  <a:cubicBezTo>
                    <a:pt x="24" y="16"/>
                    <a:pt x="24" y="16"/>
                    <a:pt x="24" y="16"/>
                  </a:cubicBezTo>
                  <a:cubicBezTo>
                    <a:pt x="31" y="10"/>
                    <a:pt x="37" y="6"/>
                    <a:pt x="43" y="4"/>
                  </a:cubicBezTo>
                  <a:cubicBezTo>
                    <a:pt x="48" y="1"/>
                    <a:pt x="53" y="0"/>
                    <a:pt x="59" y="0"/>
                  </a:cubicBezTo>
                  <a:cubicBezTo>
                    <a:pt x="69" y="0"/>
                    <a:pt x="77" y="3"/>
                    <a:pt x="82" y="9"/>
                  </a:cubicBezTo>
                  <a:cubicBezTo>
                    <a:pt x="88" y="16"/>
                    <a:pt x="90" y="25"/>
                    <a:pt x="90" y="37"/>
                  </a:cubicBezTo>
                  <a:cubicBezTo>
                    <a:pt x="90" y="114"/>
                    <a:pt x="90" y="114"/>
                    <a:pt x="90" y="114"/>
                  </a:cubicBezTo>
                  <a:cubicBezTo>
                    <a:pt x="64" y="114"/>
                    <a:pt x="64" y="114"/>
                    <a:pt x="64" y="114"/>
                  </a:cubicBezTo>
                  <a:cubicBezTo>
                    <a:pt x="64" y="42"/>
                    <a:pt x="64" y="42"/>
                    <a:pt x="64" y="42"/>
                  </a:cubicBezTo>
                  <a:cubicBezTo>
                    <a:pt x="64" y="35"/>
                    <a:pt x="63" y="29"/>
                    <a:pt x="61" y="26"/>
                  </a:cubicBezTo>
                  <a:cubicBezTo>
                    <a:pt x="59" y="23"/>
                    <a:pt x="56" y="22"/>
                    <a:pt x="51" y="22"/>
                  </a:cubicBezTo>
                  <a:cubicBezTo>
                    <a:pt x="47" y="22"/>
                    <a:pt x="43" y="23"/>
                    <a:pt x="39" y="25"/>
                  </a:cubicBezTo>
                  <a:cubicBezTo>
                    <a:pt x="35" y="27"/>
                    <a:pt x="31" y="30"/>
                    <a:pt x="26" y="34"/>
                  </a:cubicBezTo>
                  <a:cubicBezTo>
                    <a:pt x="26" y="114"/>
                    <a:pt x="26" y="114"/>
                    <a:pt x="26" y="114"/>
                  </a:cubicBezTo>
                  <a:lnTo>
                    <a:pt x="0" y="114"/>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104"/>
            <p:cNvSpPr>
              <a:spLocks/>
            </p:cNvSpPr>
            <p:nvPr/>
          </p:nvSpPr>
          <p:spPr bwMode="auto">
            <a:xfrm>
              <a:off x="1665" y="2432"/>
              <a:ext cx="108" cy="181"/>
            </a:xfrm>
            <a:custGeom>
              <a:avLst/>
              <a:gdLst>
                <a:gd name="T0" fmla="*/ 0 w 108"/>
                <a:gd name="T1" fmla="*/ 181 h 181"/>
                <a:gd name="T2" fmla="*/ 0 w 108"/>
                <a:gd name="T3" fmla="*/ 0 h 181"/>
                <a:gd name="T4" fmla="*/ 30 w 108"/>
                <a:gd name="T5" fmla="*/ 0 h 181"/>
                <a:gd name="T6" fmla="*/ 30 w 108"/>
                <a:gd name="T7" fmla="*/ 104 h 181"/>
                <a:gd name="T8" fmla="*/ 71 w 108"/>
                <a:gd name="T9" fmla="*/ 50 h 181"/>
                <a:gd name="T10" fmla="*/ 104 w 108"/>
                <a:gd name="T11" fmla="*/ 50 h 181"/>
                <a:gd name="T12" fmla="*/ 66 w 108"/>
                <a:gd name="T13" fmla="*/ 97 h 181"/>
                <a:gd name="T14" fmla="*/ 108 w 108"/>
                <a:gd name="T15" fmla="*/ 181 h 181"/>
                <a:gd name="T16" fmla="*/ 74 w 108"/>
                <a:gd name="T17" fmla="*/ 181 h 181"/>
                <a:gd name="T18" fmla="*/ 45 w 108"/>
                <a:gd name="T19" fmla="*/ 121 h 181"/>
                <a:gd name="T20" fmla="*/ 30 w 108"/>
                <a:gd name="T21" fmla="*/ 139 h 181"/>
                <a:gd name="T22" fmla="*/ 30 w 108"/>
                <a:gd name="T23" fmla="*/ 181 h 181"/>
                <a:gd name="T24" fmla="*/ 0 w 108"/>
                <a:gd name="T2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81">
                  <a:moveTo>
                    <a:pt x="0" y="181"/>
                  </a:moveTo>
                  <a:lnTo>
                    <a:pt x="0" y="0"/>
                  </a:lnTo>
                  <a:lnTo>
                    <a:pt x="30" y="0"/>
                  </a:lnTo>
                  <a:lnTo>
                    <a:pt x="30" y="104"/>
                  </a:lnTo>
                  <a:lnTo>
                    <a:pt x="71" y="50"/>
                  </a:lnTo>
                  <a:lnTo>
                    <a:pt x="104" y="50"/>
                  </a:lnTo>
                  <a:lnTo>
                    <a:pt x="66" y="97"/>
                  </a:lnTo>
                  <a:lnTo>
                    <a:pt x="108" y="181"/>
                  </a:lnTo>
                  <a:lnTo>
                    <a:pt x="74" y="181"/>
                  </a:lnTo>
                  <a:lnTo>
                    <a:pt x="45" y="121"/>
                  </a:lnTo>
                  <a:lnTo>
                    <a:pt x="30" y="139"/>
                  </a:lnTo>
                  <a:lnTo>
                    <a:pt x="30" y="181"/>
                  </a:lnTo>
                  <a:lnTo>
                    <a:pt x="0" y="181"/>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105"/>
            <p:cNvSpPr>
              <a:spLocks noEditPoints="1"/>
            </p:cNvSpPr>
            <p:nvPr/>
          </p:nvSpPr>
          <p:spPr bwMode="auto">
            <a:xfrm>
              <a:off x="1797" y="2433"/>
              <a:ext cx="114" cy="180"/>
            </a:xfrm>
            <a:custGeom>
              <a:avLst/>
              <a:gdLst>
                <a:gd name="T0" fmla="*/ 0 w 99"/>
                <a:gd name="T1" fmla="*/ 154 h 154"/>
                <a:gd name="T2" fmla="*/ 0 w 99"/>
                <a:gd name="T3" fmla="*/ 0 h 154"/>
                <a:gd name="T4" fmla="*/ 45 w 99"/>
                <a:gd name="T5" fmla="*/ 0 h 154"/>
                <a:gd name="T6" fmla="*/ 86 w 99"/>
                <a:gd name="T7" fmla="*/ 10 h 154"/>
                <a:gd name="T8" fmla="*/ 99 w 99"/>
                <a:gd name="T9" fmla="*/ 42 h 154"/>
                <a:gd name="T10" fmla="*/ 86 w 99"/>
                <a:gd name="T11" fmla="*/ 74 h 154"/>
                <a:gd name="T12" fmla="*/ 50 w 99"/>
                <a:gd name="T13" fmla="*/ 85 h 154"/>
                <a:gd name="T14" fmla="*/ 16 w 99"/>
                <a:gd name="T15" fmla="*/ 85 h 154"/>
                <a:gd name="T16" fmla="*/ 16 w 99"/>
                <a:gd name="T17" fmla="*/ 154 h 154"/>
                <a:gd name="T18" fmla="*/ 0 w 99"/>
                <a:gd name="T19" fmla="*/ 154 h 154"/>
                <a:gd name="T20" fmla="*/ 16 w 99"/>
                <a:gd name="T21" fmla="*/ 71 h 154"/>
                <a:gd name="T22" fmla="*/ 43 w 99"/>
                <a:gd name="T23" fmla="*/ 71 h 154"/>
                <a:gd name="T24" fmla="*/ 73 w 99"/>
                <a:gd name="T25" fmla="*/ 64 h 154"/>
                <a:gd name="T26" fmla="*/ 81 w 99"/>
                <a:gd name="T27" fmla="*/ 42 h 154"/>
                <a:gd name="T28" fmla="*/ 72 w 99"/>
                <a:gd name="T29" fmla="*/ 21 h 154"/>
                <a:gd name="T30" fmla="*/ 41 w 99"/>
                <a:gd name="T31" fmla="*/ 14 h 154"/>
                <a:gd name="T32" fmla="*/ 16 w 99"/>
                <a:gd name="T33" fmla="*/ 14 h 154"/>
                <a:gd name="T34" fmla="*/ 16 w 99"/>
                <a:gd name="T35" fmla="*/ 7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54">
                  <a:moveTo>
                    <a:pt x="0" y="154"/>
                  </a:moveTo>
                  <a:cubicBezTo>
                    <a:pt x="0" y="0"/>
                    <a:pt x="0" y="0"/>
                    <a:pt x="0" y="0"/>
                  </a:cubicBezTo>
                  <a:cubicBezTo>
                    <a:pt x="45" y="0"/>
                    <a:pt x="45" y="0"/>
                    <a:pt x="45" y="0"/>
                  </a:cubicBezTo>
                  <a:cubicBezTo>
                    <a:pt x="63" y="0"/>
                    <a:pt x="77" y="3"/>
                    <a:pt x="86" y="10"/>
                  </a:cubicBezTo>
                  <a:cubicBezTo>
                    <a:pt x="94" y="17"/>
                    <a:pt x="99" y="28"/>
                    <a:pt x="99" y="42"/>
                  </a:cubicBezTo>
                  <a:cubicBezTo>
                    <a:pt x="99" y="56"/>
                    <a:pt x="95" y="66"/>
                    <a:pt x="86" y="74"/>
                  </a:cubicBezTo>
                  <a:cubicBezTo>
                    <a:pt x="77" y="82"/>
                    <a:pt x="65" y="85"/>
                    <a:pt x="50" y="85"/>
                  </a:cubicBezTo>
                  <a:cubicBezTo>
                    <a:pt x="16" y="85"/>
                    <a:pt x="16" y="85"/>
                    <a:pt x="16" y="85"/>
                  </a:cubicBezTo>
                  <a:cubicBezTo>
                    <a:pt x="16" y="154"/>
                    <a:pt x="16" y="154"/>
                    <a:pt x="16" y="154"/>
                  </a:cubicBezTo>
                  <a:lnTo>
                    <a:pt x="0" y="154"/>
                  </a:lnTo>
                  <a:close/>
                  <a:moveTo>
                    <a:pt x="16" y="71"/>
                  </a:moveTo>
                  <a:cubicBezTo>
                    <a:pt x="43" y="71"/>
                    <a:pt x="43" y="71"/>
                    <a:pt x="43" y="71"/>
                  </a:cubicBezTo>
                  <a:cubicBezTo>
                    <a:pt x="57" y="71"/>
                    <a:pt x="67" y="69"/>
                    <a:pt x="73" y="64"/>
                  </a:cubicBezTo>
                  <a:cubicBezTo>
                    <a:pt x="78" y="60"/>
                    <a:pt x="81" y="52"/>
                    <a:pt x="81" y="42"/>
                  </a:cubicBezTo>
                  <a:cubicBezTo>
                    <a:pt x="81" y="32"/>
                    <a:pt x="78" y="25"/>
                    <a:pt x="72" y="21"/>
                  </a:cubicBezTo>
                  <a:cubicBezTo>
                    <a:pt x="66" y="16"/>
                    <a:pt x="56" y="14"/>
                    <a:pt x="41" y="14"/>
                  </a:cubicBezTo>
                  <a:cubicBezTo>
                    <a:pt x="16" y="14"/>
                    <a:pt x="16" y="14"/>
                    <a:pt x="16" y="14"/>
                  </a:cubicBezTo>
                  <a:lnTo>
                    <a:pt x="16" y="71"/>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Rectangle 106"/>
            <p:cNvSpPr>
              <a:spLocks noChangeArrowheads="1"/>
            </p:cNvSpPr>
            <p:nvPr/>
          </p:nvSpPr>
          <p:spPr bwMode="auto">
            <a:xfrm>
              <a:off x="1938" y="2433"/>
              <a:ext cx="18" cy="180"/>
            </a:xfrm>
            <a:prstGeom prst="rect">
              <a:avLst/>
            </a:prstGeom>
            <a:solidFill>
              <a:srgbClr val="7576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107"/>
            <p:cNvSpPr>
              <a:spLocks noEditPoints="1"/>
            </p:cNvSpPr>
            <p:nvPr/>
          </p:nvSpPr>
          <p:spPr bwMode="auto">
            <a:xfrm>
              <a:off x="1989" y="2481"/>
              <a:ext cx="98" cy="134"/>
            </a:xfrm>
            <a:custGeom>
              <a:avLst/>
              <a:gdLst>
                <a:gd name="T0" fmla="*/ 66 w 85"/>
                <a:gd name="T1" fmla="*/ 98 h 115"/>
                <a:gd name="T2" fmla="*/ 49 w 85"/>
                <a:gd name="T3" fmla="*/ 111 h 115"/>
                <a:gd name="T4" fmla="*/ 31 w 85"/>
                <a:gd name="T5" fmla="*/ 115 h 115"/>
                <a:gd name="T6" fmla="*/ 8 w 85"/>
                <a:gd name="T7" fmla="*/ 107 h 115"/>
                <a:gd name="T8" fmla="*/ 0 w 85"/>
                <a:gd name="T9" fmla="*/ 84 h 115"/>
                <a:gd name="T10" fmla="*/ 15 w 85"/>
                <a:gd name="T11" fmla="*/ 56 h 115"/>
                <a:gd name="T12" fmla="*/ 67 w 85"/>
                <a:gd name="T13" fmla="*/ 39 h 115"/>
                <a:gd name="T14" fmla="*/ 67 w 85"/>
                <a:gd name="T15" fmla="*/ 31 h 115"/>
                <a:gd name="T16" fmla="*/ 61 w 85"/>
                <a:gd name="T17" fmla="*/ 18 h 115"/>
                <a:gd name="T18" fmla="*/ 44 w 85"/>
                <a:gd name="T19" fmla="*/ 13 h 115"/>
                <a:gd name="T20" fmla="*/ 28 w 85"/>
                <a:gd name="T21" fmla="*/ 18 h 115"/>
                <a:gd name="T22" fmla="*/ 17 w 85"/>
                <a:gd name="T23" fmla="*/ 31 h 115"/>
                <a:gd name="T24" fmla="*/ 3 w 85"/>
                <a:gd name="T25" fmla="*/ 23 h 115"/>
                <a:gd name="T26" fmla="*/ 20 w 85"/>
                <a:gd name="T27" fmla="*/ 6 h 115"/>
                <a:gd name="T28" fmla="*/ 45 w 85"/>
                <a:gd name="T29" fmla="*/ 0 h 115"/>
                <a:gd name="T30" fmla="*/ 73 w 85"/>
                <a:gd name="T31" fmla="*/ 8 h 115"/>
                <a:gd name="T32" fmla="*/ 83 w 85"/>
                <a:gd name="T33" fmla="*/ 33 h 115"/>
                <a:gd name="T34" fmla="*/ 83 w 85"/>
                <a:gd name="T35" fmla="*/ 95 h 115"/>
                <a:gd name="T36" fmla="*/ 83 w 85"/>
                <a:gd name="T37" fmla="*/ 104 h 115"/>
                <a:gd name="T38" fmla="*/ 85 w 85"/>
                <a:gd name="T39" fmla="*/ 112 h 115"/>
                <a:gd name="T40" fmla="*/ 85 w 85"/>
                <a:gd name="T41" fmla="*/ 113 h 115"/>
                <a:gd name="T42" fmla="*/ 68 w 85"/>
                <a:gd name="T43" fmla="*/ 113 h 115"/>
                <a:gd name="T44" fmla="*/ 66 w 85"/>
                <a:gd name="T45" fmla="*/ 98 h 115"/>
                <a:gd name="T46" fmla="*/ 67 w 85"/>
                <a:gd name="T47" fmla="*/ 84 h 115"/>
                <a:gd name="T48" fmla="*/ 67 w 85"/>
                <a:gd name="T49" fmla="*/ 53 h 115"/>
                <a:gd name="T50" fmla="*/ 27 w 85"/>
                <a:gd name="T51" fmla="*/ 66 h 115"/>
                <a:gd name="T52" fmla="*/ 15 w 85"/>
                <a:gd name="T53" fmla="*/ 85 h 115"/>
                <a:gd name="T54" fmla="*/ 20 w 85"/>
                <a:gd name="T55" fmla="*/ 97 h 115"/>
                <a:gd name="T56" fmla="*/ 33 w 85"/>
                <a:gd name="T57" fmla="*/ 101 h 115"/>
                <a:gd name="T58" fmla="*/ 49 w 85"/>
                <a:gd name="T59" fmla="*/ 97 h 115"/>
                <a:gd name="T60" fmla="*/ 67 w 85"/>
                <a:gd name="T61" fmla="*/ 8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115">
                  <a:moveTo>
                    <a:pt x="66" y="98"/>
                  </a:moveTo>
                  <a:cubicBezTo>
                    <a:pt x="61" y="104"/>
                    <a:pt x="55" y="108"/>
                    <a:pt x="49" y="111"/>
                  </a:cubicBezTo>
                  <a:cubicBezTo>
                    <a:pt x="44" y="114"/>
                    <a:pt x="37" y="115"/>
                    <a:pt x="31" y="115"/>
                  </a:cubicBezTo>
                  <a:cubicBezTo>
                    <a:pt x="22" y="115"/>
                    <a:pt x="14" y="112"/>
                    <a:pt x="8" y="107"/>
                  </a:cubicBezTo>
                  <a:cubicBezTo>
                    <a:pt x="3" y="101"/>
                    <a:pt x="0" y="93"/>
                    <a:pt x="0" y="84"/>
                  </a:cubicBezTo>
                  <a:cubicBezTo>
                    <a:pt x="0" y="73"/>
                    <a:pt x="5" y="63"/>
                    <a:pt x="15" y="56"/>
                  </a:cubicBezTo>
                  <a:cubicBezTo>
                    <a:pt x="25" y="49"/>
                    <a:pt x="43" y="43"/>
                    <a:pt x="67" y="39"/>
                  </a:cubicBezTo>
                  <a:cubicBezTo>
                    <a:pt x="67" y="31"/>
                    <a:pt x="67" y="31"/>
                    <a:pt x="67" y="31"/>
                  </a:cubicBezTo>
                  <a:cubicBezTo>
                    <a:pt x="67" y="26"/>
                    <a:pt x="65" y="21"/>
                    <a:pt x="61" y="18"/>
                  </a:cubicBezTo>
                  <a:cubicBezTo>
                    <a:pt x="56" y="15"/>
                    <a:pt x="51" y="13"/>
                    <a:pt x="44" y="13"/>
                  </a:cubicBezTo>
                  <a:cubicBezTo>
                    <a:pt x="38" y="13"/>
                    <a:pt x="33" y="15"/>
                    <a:pt x="28" y="18"/>
                  </a:cubicBezTo>
                  <a:cubicBezTo>
                    <a:pt x="24" y="21"/>
                    <a:pt x="20" y="25"/>
                    <a:pt x="17" y="31"/>
                  </a:cubicBezTo>
                  <a:cubicBezTo>
                    <a:pt x="3" y="23"/>
                    <a:pt x="3" y="23"/>
                    <a:pt x="3" y="23"/>
                  </a:cubicBezTo>
                  <a:cubicBezTo>
                    <a:pt x="8" y="16"/>
                    <a:pt x="13" y="10"/>
                    <a:pt x="20" y="6"/>
                  </a:cubicBezTo>
                  <a:cubicBezTo>
                    <a:pt x="27" y="2"/>
                    <a:pt x="35" y="0"/>
                    <a:pt x="45" y="0"/>
                  </a:cubicBezTo>
                  <a:cubicBezTo>
                    <a:pt x="57" y="0"/>
                    <a:pt x="66" y="3"/>
                    <a:pt x="73" y="8"/>
                  </a:cubicBezTo>
                  <a:cubicBezTo>
                    <a:pt x="79" y="14"/>
                    <a:pt x="83" y="22"/>
                    <a:pt x="83" y="33"/>
                  </a:cubicBezTo>
                  <a:cubicBezTo>
                    <a:pt x="83" y="95"/>
                    <a:pt x="83" y="95"/>
                    <a:pt x="83" y="95"/>
                  </a:cubicBezTo>
                  <a:cubicBezTo>
                    <a:pt x="83" y="98"/>
                    <a:pt x="83" y="101"/>
                    <a:pt x="83" y="104"/>
                  </a:cubicBezTo>
                  <a:cubicBezTo>
                    <a:pt x="84" y="107"/>
                    <a:pt x="84" y="109"/>
                    <a:pt x="85" y="112"/>
                  </a:cubicBezTo>
                  <a:cubicBezTo>
                    <a:pt x="85" y="113"/>
                    <a:pt x="85" y="113"/>
                    <a:pt x="85" y="113"/>
                  </a:cubicBezTo>
                  <a:cubicBezTo>
                    <a:pt x="68" y="113"/>
                    <a:pt x="68" y="113"/>
                    <a:pt x="68" y="113"/>
                  </a:cubicBezTo>
                  <a:lnTo>
                    <a:pt x="66" y="98"/>
                  </a:lnTo>
                  <a:close/>
                  <a:moveTo>
                    <a:pt x="67" y="84"/>
                  </a:moveTo>
                  <a:cubicBezTo>
                    <a:pt x="67" y="53"/>
                    <a:pt x="67" y="53"/>
                    <a:pt x="67" y="53"/>
                  </a:cubicBezTo>
                  <a:cubicBezTo>
                    <a:pt x="48" y="57"/>
                    <a:pt x="35" y="61"/>
                    <a:pt x="27" y="66"/>
                  </a:cubicBezTo>
                  <a:cubicBezTo>
                    <a:pt x="19" y="71"/>
                    <a:pt x="15" y="77"/>
                    <a:pt x="15" y="85"/>
                  </a:cubicBezTo>
                  <a:cubicBezTo>
                    <a:pt x="15" y="90"/>
                    <a:pt x="17" y="94"/>
                    <a:pt x="20" y="97"/>
                  </a:cubicBezTo>
                  <a:cubicBezTo>
                    <a:pt x="23" y="100"/>
                    <a:pt x="28" y="101"/>
                    <a:pt x="33" y="101"/>
                  </a:cubicBezTo>
                  <a:cubicBezTo>
                    <a:pt x="38" y="101"/>
                    <a:pt x="43" y="100"/>
                    <a:pt x="49" y="97"/>
                  </a:cubicBezTo>
                  <a:cubicBezTo>
                    <a:pt x="54" y="94"/>
                    <a:pt x="60" y="90"/>
                    <a:pt x="67" y="84"/>
                  </a:cubicBez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108"/>
            <p:cNvSpPr>
              <a:spLocks/>
            </p:cNvSpPr>
            <p:nvPr/>
          </p:nvSpPr>
          <p:spPr bwMode="auto">
            <a:xfrm>
              <a:off x="2112" y="2480"/>
              <a:ext cx="101" cy="135"/>
            </a:xfrm>
            <a:custGeom>
              <a:avLst/>
              <a:gdLst>
                <a:gd name="T0" fmla="*/ 87 w 87"/>
                <a:gd name="T1" fmla="*/ 88 h 116"/>
                <a:gd name="T2" fmla="*/ 70 w 87"/>
                <a:gd name="T3" fmla="*/ 109 h 116"/>
                <a:gd name="T4" fmla="*/ 45 w 87"/>
                <a:gd name="T5" fmla="*/ 116 h 116"/>
                <a:gd name="T6" fmla="*/ 11 w 87"/>
                <a:gd name="T7" fmla="*/ 102 h 116"/>
                <a:gd name="T8" fmla="*/ 0 w 87"/>
                <a:gd name="T9" fmla="*/ 58 h 116"/>
                <a:gd name="T10" fmla="*/ 12 w 87"/>
                <a:gd name="T11" fmla="*/ 16 h 116"/>
                <a:gd name="T12" fmla="*/ 45 w 87"/>
                <a:gd name="T13" fmla="*/ 0 h 116"/>
                <a:gd name="T14" fmla="*/ 70 w 87"/>
                <a:gd name="T15" fmla="*/ 8 h 116"/>
                <a:gd name="T16" fmla="*/ 85 w 87"/>
                <a:gd name="T17" fmla="*/ 31 h 116"/>
                <a:gd name="T18" fmla="*/ 70 w 87"/>
                <a:gd name="T19" fmla="*/ 36 h 116"/>
                <a:gd name="T20" fmla="*/ 60 w 87"/>
                <a:gd name="T21" fmla="*/ 20 h 116"/>
                <a:gd name="T22" fmla="*/ 44 w 87"/>
                <a:gd name="T23" fmla="*/ 14 h 116"/>
                <a:gd name="T24" fmla="*/ 23 w 87"/>
                <a:gd name="T25" fmla="*/ 25 h 116"/>
                <a:gd name="T26" fmla="*/ 16 w 87"/>
                <a:gd name="T27" fmla="*/ 58 h 116"/>
                <a:gd name="T28" fmla="*/ 23 w 87"/>
                <a:gd name="T29" fmla="*/ 92 h 116"/>
                <a:gd name="T30" fmla="*/ 45 w 87"/>
                <a:gd name="T31" fmla="*/ 103 h 116"/>
                <a:gd name="T32" fmla="*/ 62 w 87"/>
                <a:gd name="T33" fmla="*/ 97 h 116"/>
                <a:gd name="T34" fmla="*/ 74 w 87"/>
                <a:gd name="T35" fmla="*/ 81 h 116"/>
                <a:gd name="T36" fmla="*/ 87 w 87"/>
                <a:gd name="T37" fmla="*/ 8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16">
                  <a:moveTo>
                    <a:pt x="87" y="88"/>
                  </a:moveTo>
                  <a:cubicBezTo>
                    <a:pt x="83" y="97"/>
                    <a:pt x="77" y="104"/>
                    <a:pt x="70" y="109"/>
                  </a:cubicBezTo>
                  <a:cubicBezTo>
                    <a:pt x="63" y="114"/>
                    <a:pt x="54" y="116"/>
                    <a:pt x="45" y="116"/>
                  </a:cubicBezTo>
                  <a:cubicBezTo>
                    <a:pt x="30" y="116"/>
                    <a:pt x="19" y="111"/>
                    <a:pt x="11" y="102"/>
                  </a:cubicBezTo>
                  <a:cubicBezTo>
                    <a:pt x="4" y="92"/>
                    <a:pt x="0" y="77"/>
                    <a:pt x="0" y="58"/>
                  </a:cubicBezTo>
                  <a:cubicBezTo>
                    <a:pt x="0" y="40"/>
                    <a:pt x="4" y="26"/>
                    <a:pt x="12" y="16"/>
                  </a:cubicBezTo>
                  <a:cubicBezTo>
                    <a:pt x="20" y="6"/>
                    <a:pt x="31" y="0"/>
                    <a:pt x="45" y="0"/>
                  </a:cubicBezTo>
                  <a:cubicBezTo>
                    <a:pt x="54" y="0"/>
                    <a:pt x="63" y="3"/>
                    <a:pt x="70" y="8"/>
                  </a:cubicBezTo>
                  <a:cubicBezTo>
                    <a:pt x="77" y="14"/>
                    <a:pt x="82" y="21"/>
                    <a:pt x="85" y="31"/>
                  </a:cubicBezTo>
                  <a:cubicBezTo>
                    <a:pt x="70" y="36"/>
                    <a:pt x="70" y="36"/>
                    <a:pt x="70" y="36"/>
                  </a:cubicBezTo>
                  <a:cubicBezTo>
                    <a:pt x="68" y="29"/>
                    <a:pt x="64" y="23"/>
                    <a:pt x="60" y="20"/>
                  </a:cubicBezTo>
                  <a:cubicBezTo>
                    <a:pt x="55" y="16"/>
                    <a:pt x="50" y="14"/>
                    <a:pt x="44" y="14"/>
                  </a:cubicBezTo>
                  <a:cubicBezTo>
                    <a:pt x="35" y="14"/>
                    <a:pt x="28" y="18"/>
                    <a:pt x="23" y="25"/>
                  </a:cubicBezTo>
                  <a:cubicBezTo>
                    <a:pt x="18" y="33"/>
                    <a:pt x="16" y="44"/>
                    <a:pt x="16" y="58"/>
                  </a:cubicBezTo>
                  <a:cubicBezTo>
                    <a:pt x="16" y="73"/>
                    <a:pt x="18" y="84"/>
                    <a:pt x="23" y="92"/>
                  </a:cubicBezTo>
                  <a:cubicBezTo>
                    <a:pt x="28" y="99"/>
                    <a:pt x="35" y="103"/>
                    <a:pt x="45" y="103"/>
                  </a:cubicBezTo>
                  <a:cubicBezTo>
                    <a:pt x="51" y="103"/>
                    <a:pt x="57" y="101"/>
                    <a:pt x="62" y="97"/>
                  </a:cubicBezTo>
                  <a:cubicBezTo>
                    <a:pt x="67" y="93"/>
                    <a:pt x="71" y="88"/>
                    <a:pt x="74" y="81"/>
                  </a:cubicBezTo>
                  <a:lnTo>
                    <a:pt x="87" y="88"/>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109"/>
            <p:cNvSpPr>
              <a:spLocks noEditPoints="1"/>
            </p:cNvSpPr>
            <p:nvPr/>
          </p:nvSpPr>
          <p:spPr bwMode="auto">
            <a:xfrm>
              <a:off x="2228" y="2481"/>
              <a:ext cx="104" cy="134"/>
            </a:xfrm>
            <a:custGeom>
              <a:avLst/>
              <a:gdLst>
                <a:gd name="T0" fmla="*/ 79 w 90"/>
                <a:gd name="T1" fmla="*/ 82 h 115"/>
                <a:gd name="T2" fmla="*/ 90 w 90"/>
                <a:gd name="T3" fmla="*/ 89 h 115"/>
                <a:gd name="T4" fmla="*/ 72 w 90"/>
                <a:gd name="T5" fmla="*/ 109 h 115"/>
                <a:gd name="T6" fmla="*/ 45 w 90"/>
                <a:gd name="T7" fmla="*/ 115 h 115"/>
                <a:gd name="T8" fmla="*/ 12 w 90"/>
                <a:gd name="T9" fmla="*/ 101 h 115"/>
                <a:gd name="T10" fmla="*/ 0 w 90"/>
                <a:gd name="T11" fmla="*/ 57 h 115"/>
                <a:gd name="T12" fmla="*/ 12 w 90"/>
                <a:gd name="T13" fmla="*/ 15 h 115"/>
                <a:gd name="T14" fmla="*/ 44 w 90"/>
                <a:gd name="T15" fmla="*/ 0 h 115"/>
                <a:gd name="T16" fmla="*/ 76 w 90"/>
                <a:gd name="T17" fmla="*/ 14 h 115"/>
                <a:gd name="T18" fmla="*/ 88 w 90"/>
                <a:gd name="T19" fmla="*/ 56 h 115"/>
                <a:gd name="T20" fmla="*/ 88 w 90"/>
                <a:gd name="T21" fmla="*/ 61 h 115"/>
                <a:gd name="T22" fmla="*/ 16 w 90"/>
                <a:gd name="T23" fmla="*/ 61 h 115"/>
                <a:gd name="T24" fmla="*/ 16 w 90"/>
                <a:gd name="T25" fmla="*/ 64 h 115"/>
                <a:gd name="T26" fmla="*/ 25 w 90"/>
                <a:gd name="T27" fmla="*/ 92 h 115"/>
                <a:gd name="T28" fmla="*/ 47 w 90"/>
                <a:gd name="T29" fmla="*/ 102 h 115"/>
                <a:gd name="T30" fmla="*/ 65 w 90"/>
                <a:gd name="T31" fmla="*/ 97 h 115"/>
                <a:gd name="T32" fmla="*/ 79 w 90"/>
                <a:gd name="T33" fmla="*/ 82 h 115"/>
                <a:gd name="T34" fmla="*/ 17 w 90"/>
                <a:gd name="T35" fmla="*/ 47 h 115"/>
                <a:gd name="T36" fmla="*/ 71 w 90"/>
                <a:gd name="T37" fmla="*/ 47 h 115"/>
                <a:gd name="T38" fmla="*/ 64 w 90"/>
                <a:gd name="T39" fmla="*/ 22 h 115"/>
                <a:gd name="T40" fmla="*/ 44 w 90"/>
                <a:gd name="T41" fmla="*/ 13 h 115"/>
                <a:gd name="T42" fmla="*/ 24 w 90"/>
                <a:gd name="T43" fmla="*/ 22 h 115"/>
                <a:gd name="T44" fmla="*/ 17 w 90"/>
                <a:gd name="T45" fmla="*/ 4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15">
                  <a:moveTo>
                    <a:pt x="79" y="82"/>
                  </a:moveTo>
                  <a:cubicBezTo>
                    <a:pt x="90" y="89"/>
                    <a:pt x="90" y="89"/>
                    <a:pt x="90" y="89"/>
                  </a:cubicBezTo>
                  <a:cubicBezTo>
                    <a:pt x="86" y="98"/>
                    <a:pt x="80" y="105"/>
                    <a:pt x="72" y="109"/>
                  </a:cubicBezTo>
                  <a:cubicBezTo>
                    <a:pt x="65" y="113"/>
                    <a:pt x="56" y="115"/>
                    <a:pt x="45" y="115"/>
                  </a:cubicBezTo>
                  <a:cubicBezTo>
                    <a:pt x="31" y="115"/>
                    <a:pt x="20" y="110"/>
                    <a:pt x="12" y="101"/>
                  </a:cubicBezTo>
                  <a:cubicBezTo>
                    <a:pt x="4" y="91"/>
                    <a:pt x="0" y="76"/>
                    <a:pt x="0" y="57"/>
                  </a:cubicBezTo>
                  <a:cubicBezTo>
                    <a:pt x="0" y="39"/>
                    <a:pt x="4" y="25"/>
                    <a:pt x="12" y="15"/>
                  </a:cubicBezTo>
                  <a:cubicBezTo>
                    <a:pt x="20" y="5"/>
                    <a:pt x="30" y="0"/>
                    <a:pt x="44" y="0"/>
                  </a:cubicBezTo>
                  <a:cubicBezTo>
                    <a:pt x="58" y="0"/>
                    <a:pt x="69" y="5"/>
                    <a:pt x="76" y="14"/>
                  </a:cubicBezTo>
                  <a:cubicBezTo>
                    <a:pt x="84" y="24"/>
                    <a:pt x="88" y="38"/>
                    <a:pt x="88" y="56"/>
                  </a:cubicBezTo>
                  <a:cubicBezTo>
                    <a:pt x="88" y="61"/>
                    <a:pt x="88" y="61"/>
                    <a:pt x="88" y="61"/>
                  </a:cubicBezTo>
                  <a:cubicBezTo>
                    <a:pt x="16" y="61"/>
                    <a:pt x="16" y="61"/>
                    <a:pt x="16" y="61"/>
                  </a:cubicBezTo>
                  <a:cubicBezTo>
                    <a:pt x="16" y="64"/>
                    <a:pt x="16" y="64"/>
                    <a:pt x="16" y="64"/>
                  </a:cubicBezTo>
                  <a:cubicBezTo>
                    <a:pt x="16" y="76"/>
                    <a:pt x="19" y="85"/>
                    <a:pt x="25" y="92"/>
                  </a:cubicBezTo>
                  <a:cubicBezTo>
                    <a:pt x="30" y="99"/>
                    <a:pt x="38" y="102"/>
                    <a:pt x="47" y="102"/>
                  </a:cubicBezTo>
                  <a:cubicBezTo>
                    <a:pt x="54" y="102"/>
                    <a:pt x="60" y="100"/>
                    <a:pt x="65" y="97"/>
                  </a:cubicBezTo>
                  <a:cubicBezTo>
                    <a:pt x="71" y="93"/>
                    <a:pt x="75" y="89"/>
                    <a:pt x="79" y="82"/>
                  </a:cubicBezTo>
                  <a:close/>
                  <a:moveTo>
                    <a:pt x="17" y="47"/>
                  </a:moveTo>
                  <a:cubicBezTo>
                    <a:pt x="71" y="47"/>
                    <a:pt x="71" y="47"/>
                    <a:pt x="71" y="47"/>
                  </a:cubicBezTo>
                  <a:cubicBezTo>
                    <a:pt x="71" y="37"/>
                    <a:pt x="68" y="28"/>
                    <a:pt x="64" y="22"/>
                  </a:cubicBezTo>
                  <a:cubicBezTo>
                    <a:pt x="59" y="16"/>
                    <a:pt x="52" y="13"/>
                    <a:pt x="44" y="13"/>
                  </a:cubicBezTo>
                  <a:cubicBezTo>
                    <a:pt x="36" y="13"/>
                    <a:pt x="29" y="16"/>
                    <a:pt x="24" y="22"/>
                  </a:cubicBezTo>
                  <a:cubicBezTo>
                    <a:pt x="20" y="28"/>
                    <a:pt x="17" y="36"/>
                    <a:pt x="17" y="47"/>
                  </a:cubicBez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044294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x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98524" y="898452"/>
            <a:ext cx="8896351" cy="376484"/>
          </a:xfrm>
          <a:prstGeom prst="rect">
            <a:avLst/>
          </a:prstGeom>
        </p:spPr>
        <p:txBody>
          <a:bodyPr vert="horz" lIns="0" tIns="0" rIns="0" bIns="0" rtlCol="0" anchor="t" anchorCtr="0">
            <a:noAutofit/>
          </a:bodyPr>
          <a:lstStyle/>
          <a:p>
            <a:r>
              <a:rPr lang="en-US"/>
              <a:t>Click to edit Master title style</a:t>
            </a:r>
            <a:endParaRPr lang="en-AU" dirty="0"/>
          </a:p>
        </p:txBody>
      </p:sp>
      <p:sp>
        <p:nvSpPr>
          <p:cNvPr id="3" name="Content Placeholder 2"/>
          <p:cNvSpPr>
            <a:spLocks noGrp="1"/>
          </p:cNvSpPr>
          <p:nvPr>
            <p:ph sz="quarter" idx="10"/>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01093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x 1, two-column">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98524" y="898452"/>
            <a:ext cx="8896351" cy="376484"/>
          </a:xfrm>
          <a:prstGeom prst="rect">
            <a:avLst/>
          </a:prstGeom>
        </p:spPr>
        <p:txBody>
          <a:bodyPr vert="horz" lIns="0" tIns="0" rIns="0" bIns="0" rtlCol="0" anchor="t" anchorCtr="0">
            <a:noAutofit/>
          </a:bodyPr>
          <a:lstStyle/>
          <a:p>
            <a:r>
              <a:rPr lang="en-US"/>
              <a:t>Click to edit Master title style</a:t>
            </a:r>
            <a:endParaRPr lang="en-AU" dirty="0"/>
          </a:p>
        </p:txBody>
      </p:sp>
      <p:sp>
        <p:nvSpPr>
          <p:cNvPr id="3" name="Content Placeholder 2"/>
          <p:cNvSpPr>
            <a:spLocks noGrp="1"/>
          </p:cNvSpPr>
          <p:nvPr>
            <p:ph sz="quarter" idx="10"/>
          </p:nvPr>
        </p:nvSpPr>
        <p:spPr/>
        <p:txBody>
          <a:bodyPr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2916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x 3: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6" name="Content Placeholder 5"/>
          <p:cNvSpPr>
            <a:spLocks noGrp="1"/>
          </p:cNvSpPr>
          <p:nvPr>
            <p:ph sz="quarter" idx="11"/>
          </p:nvPr>
        </p:nvSpPr>
        <p:spPr>
          <a:xfrm>
            <a:off x="5437188" y="1555750"/>
            <a:ext cx="4357687"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7"/>
          <p:cNvSpPr>
            <a:spLocks noGrp="1"/>
          </p:cNvSpPr>
          <p:nvPr>
            <p:ph sz="quarter" idx="12"/>
          </p:nvPr>
        </p:nvSpPr>
        <p:spPr>
          <a:xfrm>
            <a:off x="898525" y="1555750"/>
            <a:ext cx="4356100"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34885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x 2:2: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6" name="Content Placeholder 5"/>
          <p:cNvSpPr>
            <a:spLocks noGrp="1"/>
          </p:cNvSpPr>
          <p:nvPr>
            <p:ph sz="quarter" idx="11"/>
          </p:nvPr>
        </p:nvSpPr>
        <p:spPr>
          <a:xfrm>
            <a:off x="3929064" y="1555750"/>
            <a:ext cx="2835274"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7"/>
          <p:cNvSpPr>
            <a:spLocks noGrp="1"/>
          </p:cNvSpPr>
          <p:nvPr>
            <p:ph sz="quarter" idx="12"/>
          </p:nvPr>
        </p:nvSpPr>
        <p:spPr>
          <a:xfrm>
            <a:off x="898525" y="1555750"/>
            <a:ext cx="2849563"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13"/>
          </p:nvPr>
        </p:nvSpPr>
        <p:spPr>
          <a:xfrm>
            <a:off x="6953250" y="1555750"/>
            <a:ext cx="2841625"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75470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x 2: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5" name="Content Placeholder 4"/>
          <p:cNvSpPr>
            <a:spLocks noGrp="1"/>
          </p:cNvSpPr>
          <p:nvPr>
            <p:ph sz="quarter" idx="11"/>
          </p:nvPr>
        </p:nvSpPr>
        <p:spPr>
          <a:xfrm>
            <a:off x="3929063" y="1555750"/>
            <a:ext cx="5865812" cy="5102225"/>
          </a:xfrm>
        </p:spPr>
        <p:txBody>
          <a:body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12"/>
          </p:nvPr>
        </p:nvSpPr>
        <p:spPr>
          <a:xfrm>
            <a:off x="898525" y="1555750"/>
            <a:ext cx="2849563"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6134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x 1: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5" name="Content Placeholder 4"/>
          <p:cNvSpPr>
            <a:spLocks noGrp="1"/>
          </p:cNvSpPr>
          <p:nvPr>
            <p:ph sz="quarter" idx="11"/>
          </p:nvPr>
        </p:nvSpPr>
        <p:spPr>
          <a:xfrm>
            <a:off x="2414588" y="1555750"/>
            <a:ext cx="7380287" cy="5102225"/>
          </a:xfrm>
        </p:spPr>
        <p:txBody>
          <a:body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12"/>
          </p:nvPr>
        </p:nvSpPr>
        <p:spPr>
          <a:xfrm>
            <a:off x="898525" y="1555750"/>
            <a:ext cx="1331913"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38901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Contents</a:t>
            </a:r>
            <a:endParaRPr lang="en-AU"/>
          </a:p>
        </p:txBody>
      </p:sp>
      <p:sp>
        <p:nvSpPr>
          <p:cNvPr id="3" name="Text Placeholder 7"/>
          <p:cNvSpPr>
            <a:spLocks noGrp="1"/>
          </p:cNvSpPr>
          <p:nvPr>
            <p:ph type="body" sz="quarter" idx="10"/>
          </p:nvPr>
        </p:nvSpPr>
        <p:spPr>
          <a:xfrm>
            <a:off x="898525" y="1555750"/>
            <a:ext cx="8896350" cy="5102225"/>
          </a:xfrm>
        </p:spPr>
        <p:txBody>
          <a:bodyPr numCol="2" spcCol="180000"/>
          <a:lstStyle>
            <a:lvl1pPr>
              <a:tabLst>
                <a:tab pos="4305300" algn="r"/>
              </a:tabLst>
              <a:defRPr sz="1200" b="1">
                <a:solidFill>
                  <a:schemeClr val="tx1"/>
                </a:solidFill>
              </a:defRPr>
            </a:lvl1pPr>
            <a:lvl2pPr marL="360363" indent="0">
              <a:buNone/>
              <a:tabLst>
                <a:tab pos="4305300" algn="r"/>
              </a:tabLst>
              <a:defRPr/>
            </a:lvl2pPr>
            <a:lvl3pPr>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2321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898525" y="898452"/>
            <a:ext cx="676275" cy="587448"/>
          </a:xfrm>
          <a:prstGeom prst="rect">
            <a:avLst/>
          </a:prstGeom>
        </p:spPr>
        <p:txBody>
          <a:bodyPr vert="horz" lIns="0" tIns="0" rIns="0" bIns="0" rtlCol="0" anchor="t" anchorCtr="0">
            <a:noAutofit/>
          </a:bodyPr>
          <a:lstStyle>
            <a:lvl1pPr>
              <a:defRPr>
                <a:solidFill>
                  <a:schemeClr val="accent5"/>
                </a:solidFill>
              </a:defRPr>
            </a:lvl1pPr>
          </a:lstStyle>
          <a:p>
            <a:r>
              <a:rPr lang="en-US" dirty="0"/>
              <a:t>01</a:t>
            </a:r>
            <a:endParaRPr lang="en-AU" dirty="0"/>
          </a:p>
        </p:txBody>
      </p:sp>
      <p:sp>
        <p:nvSpPr>
          <p:cNvPr id="16" name="Text Placeholder 15">
            <a:extLst>
              <a:ext uri="{FF2B5EF4-FFF2-40B4-BE49-F238E27FC236}">
                <a16:creationId xmlns:a16="http://schemas.microsoft.com/office/drawing/2014/main" id="{65CE98FD-F374-4B2E-9E81-5373CEAADA34}"/>
              </a:ext>
            </a:extLst>
          </p:cNvPr>
          <p:cNvSpPr>
            <a:spLocks noGrp="1"/>
          </p:cNvSpPr>
          <p:nvPr>
            <p:ph type="body" sz="quarter" idx="10"/>
          </p:nvPr>
        </p:nvSpPr>
        <p:spPr>
          <a:xfrm>
            <a:off x="898525" y="2975430"/>
            <a:ext cx="5629275" cy="33822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18">
            <a:extLst>
              <a:ext uri="{FF2B5EF4-FFF2-40B4-BE49-F238E27FC236}">
                <a16:creationId xmlns:a16="http://schemas.microsoft.com/office/drawing/2014/main" id="{A231C858-8309-4F82-A349-BC411708E246}"/>
              </a:ext>
            </a:extLst>
          </p:cNvPr>
          <p:cNvSpPr>
            <a:spLocks noGrp="1"/>
          </p:cNvSpPr>
          <p:nvPr>
            <p:ph type="body" sz="quarter" idx="11"/>
          </p:nvPr>
        </p:nvSpPr>
        <p:spPr>
          <a:xfrm>
            <a:off x="1574800" y="898452"/>
            <a:ext cx="4953000" cy="1921652"/>
          </a:xfrm>
        </p:spPr>
        <p:txBody>
          <a:bodyPr vert="horz" lIns="0" tIns="0" rIns="0" bIns="0" rtlCol="0" anchor="t" anchorCtr="0">
            <a:noAutofit/>
          </a:bodyPr>
          <a:lstStyle>
            <a:lvl1pPr>
              <a:defRPr lang="en-US" sz="3000" b="0" smtClean="0">
                <a:solidFill>
                  <a:schemeClr val="tx2"/>
                </a:solidFill>
                <a:latin typeface="+mj-lt"/>
                <a:ea typeface="+mj-ea"/>
                <a:cs typeface="+mj-cs"/>
              </a:defRPr>
            </a:lvl1pPr>
            <a:lvl2pPr>
              <a:defRPr lang="en-US" sz="2100" smtClean="0">
                <a:solidFill>
                  <a:schemeClr val="tx2"/>
                </a:solidFill>
              </a:defRPr>
            </a:lvl2pPr>
            <a:lvl3pPr>
              <a:defRPr lang="en-US" sz="2100" smtClean="0">
                <a:solidFill>
                  <a:schemeClr val="tx2"/>
                </a:solidFill>
              </a:defRPr>
            </a:lvl3pPr>
            <a:lvl4pPr>
              <a:defRPr lang="en-US" sz="2100" smtClean="0">
                <a:solidFill>
                  <a:schemeClr val="tx2"/>
                </a:solidFill>
              </a:defRPr>
            </a:lvl4pPr>
            <a:lvl5pPr>
              <a:defRPr lang="en-AU" sz="2100">
                <a:solidFill>
                  <a:schemeClr val="tx2"/>
                </a:solidFill>
              </a:defRPr>
            </a:lvl5pPr>
          </a:lstStyle>
          <a:p>
            <a:pPr lvl="0">
              <a:lnSpc>
                <a:spcPct val="90000"/>
              </a:lnSpc>
              <a:spcBef>
                <a:spcPct val="0"/>
              </a:spcBef>
            </a:pPr>
            <a:r>
              <a:rPr lang="en-US" dirty="0"/>
              <a:t>Edit Master text styles</a:t>
            </a:r>
          </a:p>
        </p:txBody>
      </p:sp>
      <p:sp>
        <p:nvSpPr>
          <p:cNvPr id="20" name="Text Placeholder 15">
            <a:extLst>
              <a:ext uri="{FF2B5EF4-FFF2-40B4-BE49-F238E27FC236}">
                <a16:creationId xmlns:a16="http://schemas.microsoft.com/office/drawing/2014/main" id="{484FEB87-5A26-4359-9696-6AD0B62752C9}"/>
              </a:ext>
            </a:extLst>
          </p:cNvPr>
          <p:cNvSpPr>
            <a:spLocks noGrp="1"/>
          </p:cNvSpPr>
          <p:nvPr>
            <p:ph type="body" sz="quarter" idx="12"/>
          </p:nvPr>
        </p:nvSpPr>
        <p:spPr>
          <a:xfrm>
            <a:off x="7569201" y="1309942"/>
            <a:ext cx="2527300" cy="602216"/>
          </a:xfrm>
          <a:noFill/>
        </p:spPr>
        <p:txBody>
          <a:bodyPr wrap="square" lIns="0" tIns="0" rIns="0" bIns="0" rtlCol="0">
            <a:spAutoFit/>
          </a:bodyPr>
          <a:lstStyle>
            <a:lvl1pPr>
              <a:lnSpc>
                <a:spcPct val="110000"/>
              </a:lnSpc>
              <a:spcBef>
                <a:spcPts val="1000"/>
              </a:spcBef>
              <a:defRPr lang="en-US" sz="1400" i="1" dirty="0" smtClean="0">
                <a:solidFill>
                  <a:schemeClr val="accent5">
                    <a:lumMod val="75000"/>
                  </a:schemeClr>
                </a:solidFill>
              </a:defRPr>
            </a:lvl1pPr>
          </a:lstStyle>
          <a:p>
            <a:pPr lvl="0" defTabSz="1041768"/>
            <a:r>
              <a:rPr lang="en-US" dirty="0"/>
              <a:t>Edit Master text styles</a:t>
            </a:r>
          </a:p>
          <a:p>
            <a:pPr>
              <a:lnSpc>
                <a:spcPct val="110000"/>
              </a:lnSpc>
              <a:spcBef>
                <a:spcPts val="1000"/>
              </a:spcBef>
            </a:pPr>
            <a:r>
              <a:rPr lang="en-AU" sz="1400" i="1" dirty="0">
                <a:solidFill>
                  <a:schemeClr val="accent5">
                    <a:lumMod val="60000"/>
                    <a:lumOff val="40000"/>
                  </a:schemeClr>
                </a:solidFill>
              </a:rPr>
              <a:t>- code</a:t>
            </a:r>
          </a:p>
        </p:txBody>
      </p:sp>
      <p:sp>
        <p:nvSpPr>
          <p:cNvPr id="21" name="Text Placeholder 15">
            <a:extLst>
              <a:ext uri="{FF2B5EF4-FFF2-40B4-BE49-F238E27FC236}">
                <a16:creationId xmlns:a16="http://schemas.microsoft.com/office/drawing/2014/main" id="{D8F08A0D-6A76-4E59-AD4B-A51D083CE7CB}"/>
              </a:ext>
            </a:extLst>
          </p:cNvPr>
          <p:cNvSpPr>
            <a:spLocks noGrp="1"/>
          </p:cNvSpPr>
          <p:nvPr>
            <p:ph type="body" sz="quarter" idx="13"/>
          </p:nvPr>
        </p:nvSpPr>
        <p:spPr>
          <a:xfrm>
            <a:off x="7569201" y="3037965"/>
            <a:ext cx="2527300" cy="602216"/>
          </a:xfrm>
          <a:noFill/>
        </p:spPr>
        <p:txBody>
          <a:bodyPr wrap="square" lIns="0" tIns="0" rIns="0" bIns="0" rtlCol="0">
            <a:spAutoFit/>
          </a:bodyPr>
          <a:lstStyle>
            <a:lvl1pPr>
              <a:lnSpc>
                <a:spcPct val="110000"/>
              </a:lnSpc>
              <a:spcBef>
                <a:spcPts val="1000"/>
              </a:spcBef>
              <a:defRPr lang="en-US" sz="1400" i="1" dirty="0" smtClean="0">
                <a:solidFill>
                  <a:schemeClr val="accent5">
                    <a:lumMod val="75000"/>
                  </a:schemeClr>
                </a:solidFill>
              </a:defRPr>
            </a:lvl1pPr>
          </a:lstStyle>
          <a:p>
            <a:pPr lvl="0" defTabSz="1041768"/>
            <a:r>
              <a:rPr lang="en-US" dirty="0"/>
              <a:t>Edit Master text styles</a:t>
            </a:r>
          </a:p>
          <a:p>
            <a:pPr>
              <a:lnSpc>
                <a:spcPct val="110000"/>
              </a:lnSpc>
              <a:spcBef>
                <a:spcPts val="1000"/>
              </a:spcBef>
            </a:pPr>
            <a:r>
              <a:rPr lang="en-AU" sz="1400" i="1" dirty="0">
                <a:solidFill>
                  <a:schemeClr val="accent5">
                    <a:lumMod val="60000"/>
                    <a:lumOff val="40000"/>
                  </a:schemeClr>
                </a:solidFill>
              </a:rPr>
              <a:t>- code</a:t>
            </a:r>
          </a:p>
        </p:txBody>
      </p:sp>
      <p:sp>
        <p:nvSpPr>
          <p:cNvPr id="22" name="Text Placeholder 15">
            <a:extLst>
              <a:ext uri="{FF2B5EF4-FFF2-40B4-BE49-F238E27FC236}">
                <a16:creationId xmlns:a16="http://schemas.microsoft.com/office/drawing/2014/main" id="{F4270099-50DE-4FD8-A636-42513FEAF6DF}"/>
              </a:ext>
            </a:extLst>
          </p:cNvPr>
          <p:cNvSpPr>
            <a:spLocks noGrp="1"/>
          </p:cNvSpPr>
          <p:nvPr>
            <p:ph type="body" sz="quarter" idx="14"/>
          </p:nvPr>
        </p:nvSpPr>
        <p:spPr>
          <a:xfrm>
            <a:off x="7569201" y="5156006"/>
            <a:ext cx="2527300" cy="602216"/>
          </a:xfrm>
          <a:noFill/>
        </p:spPr>
        <p:txBody>
          <a:bodyPr wrap="square" lIns="0" tIns="0" rIns="0" bIns="0" rtlCol="0">
            <a:spAutoFit/>
          </a:bodyPr>
          <a:lstStyle>
            <a:lvl1pPr>
              <a:lnSpc>
                <a:spcPct val="110000"/>
              </a:lnSpc>
              <a:spcBef>
                <a:spcPts val="1000"/>
              </a:spcBef>
              <a:defRPr lang="en-US" sz="1400" i="1" dirty="0" smtClean="0">
                <a:solidFill>
                  <a:schemeClr val="accent5">
                    <a:lumMod val="75000"/>
                  </a:schemeClr>
                </a:solidFill>
              </a:defRPr>
            </a:lvl1pPr>
          </a:lstStyle>
          <a:p>
            <a:pPr lvl="0" defTabSz="1041768"/>
            <a:r>
              <a:rPr lang="en-US" dirty="0"/>
              <a:t>Edit Master text styles</a:t>
            </a:r>
          </a:p>
          <a:p>
            <a:pPr>
              <a:lnSpc>
                <a:spcPct val="110000"/>
              </a:lnSpc>
              <a:spcBef>
                <a:spcPts val="1000"/>
              </a:spcBef>
            </a:pPr>
            <a:r>
              <a:rPr lang="en-AU" sz="1400" i="1" dirty="0">
                <a:solidFill>
                  <a:schemeClr val="accent5">
                    <a:lumMod val="60000"/>
                    <a:lumOff val="40000"/>
                  </a:schemeClr>
                </a:solidFill>
              </a:rPr>
              <a:t>- code</a:t>
            </a:r>
          </a:p>
        </p:txBody>
      </p:sp>
      <p:sp>
        <p:nvSpPr>
          <p:cNvPr id="3" name="Text Placeholder 2">
            <a:extLst>
              <a:ext uri="{FF2B5EF4-FFF2-40B4-BE49-F238E27FC236}">
                <a16:creationId xmlns:a16="http://schemas.microsoft.com/office/drawing/2014/main" id="{4E26671A-8E9A-4663-A3D3-55D88AE38683}"/>
              </a:ext>
            </a:extLst>
          </p:cNvPr>
          <p:cNvSpPr>
            <a:spLocks noGrp="1"/>
          </p:cNvSpPr>
          <p:nvPr>
            <p:ph type="body" sz="quarter" idx="15" hasCustomPrompt="1"/>
          </p:nvPr>
        </p:nvSpPr>
        <p:spPr>
          <a:xfrm>
            <a:off x="7160306" y="916115"/>
            <a:ext cx="682625" cy="1062037"/>
          </a:xfrm>
        </p:spPr>
        <p:txBody>
          <a:bodyPr/>
          <a:lstStyle>
            <a:lvl1pPr>
              <a:defRPr sz="8800">
                <a:solidFill>
                  <a:schemeClr val="accent5">
                    <a:lumMod val="60000"/>
                    <a:lumOff val="40000"/>
                  </a:schemeClr>
                </a:solidFill>
              </a:defRPr>
            </a:lvl1pPr>
          </a:lstStyle>
          <a:p>
            <a:pPr lvl="0"/>
            <a:r>
              <a:rPr lang="en-US" dirty="0"/>
              <a:t>“ </a:t>
            </a:r>
          </a:p>
        </p:txBody>
      </p:sp>
      <p:sp>
        <p:nvSpPr>
          <p:cNvPr id="13" name="Text Placeholder 2">
            <a:extLst>
              <a:ext uri="{FF2B5EF4-FFF2-40B4-BE49-F238E27FC236}">
                <a16:creationId xmlns:a16="http://schemas.microsoft.com/office/drawing/2014/main" id="{D522E9E2-3CCB-4080-9263-AEEAB3329EFE}"/>
              </a:ext>
            </a:extLst>
          </p:cNvPr>
          <p:cNvSpPr>
            <a:spLocks noGrp="1"/>
          </p:cNvSpPr>
          <p:nvPr>
            <p:ph type="body" sz="quarter" idx="16" hasCustomPrompt="1"/>
          </p:nvPr>
        </p:nvSpPr>
        <p:spPr>
          <a:xfrm>
            <a:off x="7160306" y="2733048"/>
            <a:ext cx="682625" cy="1062037"/>
          </a:xfrm>
        </p:spPr>
        <p:txBody>
          <a:bodyPr/>
          <a:lstStyle>
            <a:lvl1pPr>
              <a:defRPr sz="8800">
                <a:solidFill>
                  <a:schemeClr val="accent5">
                    <a:lumMod val="60000"/>
                    <a:lumOff val="40000"/>
                  </a:schemeClr>
                </a:solidFill>
              </a:defRPr>
            </a:lvl1pPr>
          </a:lstStyle>
          <a:p>
            <a:pPr lvl="0"/>
            <a:r>
              <a:rPr lang="en-US" dirty="0"/>
              <a:t>“ </a:t>
            </a:r>
          </a:p>
        </p:txBody>
      </p:sp>
      <p:sp>
        <p:nvSpPr>
          <p:cNvPr id="14" name="Text Placeholder 2">
            <a:extLst>
              <a:ext uri="{FF2B5EF4-FFF2-40B4-BE49-F238E27FC236}">
                <a16:creationId xmlns:a16="http://schemas.microsoft.com/office/drawing/2014/main" id="{881293CF-B006-4A89-92BB-C1E5D1ADA283}"/>
              </a:ext>
            </a:extLst>
          </p:cNvPr>
          <p:cNvSpPr>
            <a:spLocks noGrp="1"/>
          </p:cNvSpPr>
          <p:nvPr>
            <p:ph type="body" sz="quarter" idx="17" hasCustomPrompt="1"/>
          </p:nvPr>
        </p:nvSpPr>
        <p:spPr>
          <a:xfrm>
            <a:off x="7160306" y="4549981"/>
            <a:ext cx="682625" cy="1062037"/>
          </a:xfrm>
        </p:spPr>
        <p:txBody>
          <a:bodyPr/>
          <a:lstStyle>
            <a:lvl1pPr>
              <a:defRPr sz="8800">
                <a:solidFill>
                  <a:schemeClr val="accent5">
                    <a:lumMod val="60000"/>
                    <a:lumOff val="40000"/>
                  </a:schemeClr>
                </a:solidFill>
              </a:defRPr>
            </a:lvl1pPr>
          </a:lstStyle>
          <a:p>
            <a:pPr lvl="0"/>
            <a:r>
              <a:rPr lang="en-US" dirty="0"/>
              <a:t>“ </a:t>
            </a:r>
          </a:p>
        </p:txBody>
      </p:sp>
    </p:spTree>
    <p:extLst>
      <p:ext uri="{BB962C8B-B14F-4D97-AF65-F5344CB8AC3E}">
        <p14:creationId xmlns:p14="http://schemas.microsoft.com/office/powerpoint/2010/main" val="161040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Sub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98524" y="720000"/>
            <a:ext cx="8896351" cy="376484"/>
          </a:xfrm>
          <a:prstGeom prst="rect">
            <a:avLst/>
          </a:prstGeom>
        </p:spPr>
        <p:txBody>
          <a:bodyPr vert="horz" lIns="0" tIns="0" rIns="0" bIns="0" rtlCol="0" anchor="t" anchorCtr="0">
            <a:noAutofit/>
          </a:bodyPr>
          <a:lstStyle>
            <a:lvl1pPr>
              <a:defRPr sz="3000"/>
            </a:lvl1pPr>
          </a:lstStyle>
          <a:p>
            <a:r>
              <a:rPr lang="en-US" dirty="0"/>
              <a:t>Click to edit Master title style</a:t>
            </a:r>
            <a:endParaRPr lang="en-AU" dirty="0"/>
          </a:p>
        </p:txBody>
      </p:sp>
      <p:sp>
        <p:nvSpPr>
          <p:cNvPr id="9" name="Shape 32"/>
          <p:cNvSpPr txBox="1">
            <a:spLocks noGrp="1"/>
          </p:cNvSpPr>
          <p:nvPr>
            <p:ph type="body" idx="1"/>
          </p:nvPr>
        </p:nvSpPr>
        <p:spPr>
          <a:xfrm>
            <a:off x="906463" y="1453752"/>
            <a:ext cx="8888363" cy="475969"/>
          </a:xfrm>
          <a:prstGeom prst="rect">
            <a:avLst/>
          </a:prstGeom>
          <a:noFill/>
          <a:ln>
            <a:noFill/>
          </a:ln>
        </p:spPr>
        <p:txBody>
          <a:bodyPr wrap="square" lIns="0" tIns="0" rIns="0" bIns="0" anchor="t" anchorCtr="0"/>
          <a:lstStyle>
            <a:lvl1pPr marL="0" marR="0" lvl="0" indent="0" algn="l" rtl="0">
              <a:lnSpc>
                <a:spcPct val="110000"/>
              </a:lnSpc>
              <a:spcBef>
                <a:spcPts val="992"/>
              </a:spcBef>
              <a:spcAft>
                <a:spcPts val="0"/>
              </a:spcAft>
              <a:buClr>
                <a:schemeClr val="dk2"/>
              </a:buClr>
              <a:buSzPct val="100000"/>
              <a:buFont typeface="Arial"/>
              <a:buNone/>
              <a:defRPr sz="1600" b="0" i="0" u="none" strike="noStrike" cap="none">
                <a:solidFill>
                  <a:schemeClr val="dk2"/>
                </a:solidFill>
                <a:latin typeface="Roboto Slab" charset="0"/>
                <a:ea typeface="Roboto Slab" charset="0"/>
                <a:cs typeface="Roboto Slab" charset="0"/>
                <a:sym typeface="Rockwell"/>
              </a:defRPr>
            </a:lvl1pPr>
            <a:lvl2pPr marL="140018" marR="0" lvl="1" indent="-21003" algn="l" rtl="0">
              <a:lnSpc>
                <a:spcPct val="110000"/>
              </a:lnSpc>
              <a:spcBef>
                <a:spcPts val="551"/>
              </a:spcBef>
              <a:spcAft>
                <a:spcPts val="0"/>
              </a:spcAft>
              <a:buClr>
                <a:schemeClr val="dk1"/>
              </a:buClr>
              <a:buSzPct val="100000"/>
              <a:buFont typeface="Arial"/>
              <a:buChar char="•"/>
              <a:defRPr sz="992" b="0" i="0" u="none" strike="noStrike" cap="none">
                <a:solidFill>
                  <a:schemeClr val="dk1"/>
                </a:solidFill>
                <a:latin typeface="Arial"/>
                <a:ea typeface="Arial"/>
                <a:cs typeface="Arial"/>
                <a:sym typeface="Arial"/>
              </a:defRPr>
            </a:lvl2pPr>
            <a:lvl3pPr marL="280035" marR="0" lvl="2" indent="-21003" algn="l" rtl="0">
              <a:lnSpc>
                <a:spcPct val="110000"/>
              </a:lnSpc>
              <a:spcBef>
                <a:spcPts val="551"/>
              </a:spcBef>
              <a:spcAft>
                <a:spcPts val="0"/>
              </a:spcAft>
              <a:buClr>
                <a:schemeClr val="dk1"/>
              </a:buClr>
              <a:buSzPct val="100000"/>
              <a:buFont typeface="Arial"/>
              <a:buChar char="–"/>
              <a:defRPr sz="992" b="0" i="0" u="none" strike="noStrike" cap="none">
                <a:solidFill>
                  <a:schemeClr val="dk1"/>
                </a:solidFill>
                <a:latin typeface="Arial"/>
                <a:ea typeface="Arial"/>
                <a:cs typeface="Arial"/>
                <a:sym typeface="Arial"/>
              </a:defRPr>
            </a:lvl3pPr>
            <a:lvl4pPr marL="140018" marR="0" lvl="3" indent="0" algn="l" rtl="0">
              <a:lnSpc>
                <a:spcPct val="110000"/>
              </a:lnSpc>
              <a:spcBef>
                <a:spcPts val="551"/>
              </a:spcBef>
              <a:spcAft>
                <a:spcPts val="0"/>
              </a:spcAft>
              <a:buClr>
                <a:schemeClr val="dk1"/>
              </a:buClr>
              <a:buSzPct val="100000"/>
              <a:buFont typeface="Arial"/>
              <a:buNone/>
              <a:defRPr sz="992" b="0" i="0" u="none" strike="noStrike" cap="none">
                <a:solidFill>
                  <a:schemeClr val="dk1"/>
                </a:solidFill>
                <a:latin typeface="Arial"/>
                <a:ea typeface="Arial"/>
                <a:cs typeface="Arial"/>
                <a:sym typeface="Arial"/>
              </a:defRPr>
            </a:lvl4pPr>
            <a:lvl5pPr marL="280035" marR="0" lvl="4" indent="-14002" algn="l" rtl="0">
              <a:lnSpc>
                <a:spcPct val="110000"/>
              </a:lnSpc>
              <a:spcBef>
                <a:spcPts val="551"/>
              </a:spcBef>
              <a:spcAft>
                <a:spcPts val="0"/>
              </a:spcAft>
              <a:buClr>
                <a:schemeClr val="dk1"/>
              </a:buClr>
              <a:buSzPct val="100000"/>
              <a:buFont typeface="Arial"/>
              <a:buNone/>
              <a:defRPr sz="992" b="0" i="0" u="none" strike="noStrike" cap="none">
                <a:solidFill>
                  <a:schemeClr val="dk1"/>
                </a:solidFill>
                <a:latin typeface="Arial"/>
                <a:ea typeface="Arial"/>
                <a:cs typeface="Arial"/>
                <a:sym typeface="Arial"/>
              </a:defRPr>
            </a:lvl5pPr>
            <a:lvl6pPr marL="2758345" marR="0" lvl="5" indent="28004"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6pPr>
            <a:lvl7pPr marL="3262408" marR="0" lvl="6" indent="28004"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7pPr>
            <a:lvl8pPr marL="3766471" marR="0" lvl="7" indent="14002"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8pPr>
            <a:lvl9pPr marL="4270534" marR="0" lvl="8" indent="14002"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9pPr>
          </a:lstStyle>
          <a:p>
            <a:endParaRPr dirty="0"/>
          </a:p>
        </p:txBody>
      </p:sp>
      <p:sp>
        <p:nvSpPr>
          <p:cNvPr id="7" name="Slide Number Placeholder 5"/>
          <p:cNvSpPr>
            <a:spLocks noGrp="1"/>
          </p:cNvSpPr>
          <p:nvPr>
            <p:ph type="sldNum" sz="quarter" idx="4"/>
          </p:nvPr>
        </p:nvSpPr>
        <p:spPr>
          <a:xfrm>
            <a:off x="9915513" y="7020000"/>
            <a:ext cx="413426" cy="360000"/>
          </a:xfrm>
          <a:prstGeom prst="rect">
            <a:avLst/>
          </a:prstGeom>
        </p:spPr>
        <p:txBody>
          <a:bodyPr vert="horz" lIns="0" tIns="0" rIns="0" bIns="0" rtlCol="0" anchor="ctr"/>
          <a:lstStyle>
            <a:lvl1pPr algn="r">
              <a:defRPr sz="800">
                <a:solidFill>
                  <a:schemeClr val="bg1">
                    <a:lumMod val="50000"/>
                  </a:schemeClr>
                </a:solidFill>
                <a:latin typeface="Roboto" charset="0"/>
                <a:ea typeface="Roboto" charset="0"/>
                <a:cs typeface="Roboto" charset="0"/>
              </a:defRPr>
            </a:lvl1pPr>
          </a:lstStyle>
          <a:p>
            <a:fld id="{21279604-FF40-48CA-AA62-B9FCF4249B1A}" type="slidenum">
              <a:rPr lang="en-AU" smtClean="0"/>
              <a:pPr/>
              <a:t>‹#›</a:t>
            </a:fld>
            <a:endParaRPr lang="en-AU" dirty="0"/>
          </a:p>
        </p:txBody>
      </p:sp>
      <p:sp>
        <p:nvSpPr>
          <p:cNvPr id="10" name="Date Placeholder 3"/>
          <p:cNvSpPr>
            <a:spLocks noGrp="1"/>
          </p:cNvSpPr>
          <p:nvPr>
            <p:ph type="dt" sz="half" idx="2"/>
          </p:nvPr>
        </p:nvSpPr>
        <p:spPr>
          <a:xfrm>
            <a:off x="7792191" y="7019711"/>
            <a:ext cx="2001097" cy="360289"/>
          </a:xfrm>
          <a:prstGeom prst="rect">
            <a:avLst/>
          </a:prstGeom>
        </p:spPr>
        <p:txBody>
          <a:bodyPr vert="horz" lIns="0" tIns="0" rIns="0" bIns="0" rtlCol="0" anchor="ctr"/>
          <a:lstStyle>
            <a:lvl1pPr algn="r">
              <a:defRPr lang="en-US" sz="800" b="0" i="0" kern="1200" smtClean="0">
                <a:solidFill>
                  <a:schemeClr val="tx1">
                    <a:lumMod val="60000"/>
                    <a:lumOff val="40000"/>
                  </a:schemeClr>
                </a:solidFill>
                <a:latin typeface="Roboto Light" charset="0"/>
                <a:ea typeface="Roboto Light" charset="0"/>
                <a:cs typeface="Roboto Light" charset="0"/>
              </a:defRPr>
            </a:lvl1pPr>
          </a:lstStyle>
          <a:p>
            <a:r>
              <a:rPr lang="en-AU"/>
              <a:t>24 November 2017</a:t>
            </a:r>
            <a:endParaRPr lang="en-AU" dirty="0"/>
          </a:p>
        </p:txBody>
      </p:sp>
    </p:spTree>
    <p:extLst>
      <p:ext uri="{BB962C8B-B14F-4D97-AF65-F5344CB8AC3E}">
        <p14:creationId xmlns:p14="http://schemas.microsoft.com/office/powerpoint/2010/main" val="657670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ont 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CA6998-8F19-4243-828D-A4760B781B02}"/>
              </a:ext>
            </a:extLst>
          </p:cNvPr>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79997" y="179998"/>
            <a:ext cx="10332003" cy="6660002"/>
          </a:xfrm>
          <a:prstGeom prst="rect">
            <a:avLst/>
          </a:prstGeom>
        </p:spPr>
      </p:pic>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V="1">
            <a:off x="370709" y="182879"/>
            <a:ext cx="10132958" cy="3777120"/>
          </a:xfrm>
          <a:prstGeom prst="rect">
            <a:avLst/>
          </a:prstGeom>
        </p:spPr>
      </p:pic>
      <p:sp>
        <p:nvSpPr>
          <p:cNvPr id="5" name="Rectangle 4"/>
          <p:cNvSpPr/>
          <p:nvPr userDrawn="1"/>
        </p:nvSpPr>
        <p:spPr>
          <a:xfrm>
            <a:off x="180000" y="6840000"/>
            <a:ext cx="10332000" cy="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20000" algn="l"/>
            <a:r>
              <a:rPr lang="en-AU" sz="1030" b="1" dirty="0"/>
              <a:t>thinkplaceglobal.com</a:t>
            </a:r>
          </a:p>
        </p:txBody>
      </p:sp>
      <p:sp>
        <p:nvSpPr>
          <p:cNvPr id="6" name="Subtitle 2"/>
          <p:cNvSpPr>
            <a:spLocks noGrp="1"/>
          </p:cNvSpPr>
          <p:nvPr>
            <p:ph type="subTitle" idx="1"/>
          </p:nvPr>
        </p:nvSpPr>
        <p:spPr>
          <a:xfrm>
            <a:off x="899015" y="5260786"/>
            <a:ext cx="5865812" cy="611256"/>
          </a:xfrm>
          <a:prstGeom prst="rect">
            <a:avLst/>
          </a:prstGeom>
        </p:spPr>
        <p:txBody>
          <a:bodyPr lIns="0" tIns="0" rIns="0" bIns="0"/>
          <a:lstStyle>
            <a:lvl1pPr marL="0" indent="0" algn="l">
              <a:buNone/>
              <a:defRPr sz="1600" b="0">
                <a:solidFill>
                  <a:schemeClr val="bg1"/>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a:t>Click to edit Master subtitle style</a:t>
            </a:r>
            <a:endParaRPr lang="en-US" dirty="0"/>
          </a:p>
        </p:txBody>
      </p:sp>
      <p:sp>
        <p:nvSpPr>
          <p:cNvPr id="7" name="Text Placeholder 9"/>
          <p:cNvSpPr>
            <a:spLocks noGrp="1"/>
          </p:cNvSpPr>
          <p:nvPr>
            <p:ph type="body" sz="quarter" idx="14"/>
          </p:nvPr>
        </p:nvSpPr>
        <p:spPr>
          <a:xfrm>
            <a:off x="900113" y="5910345"/>
            <a:ext cx="4356100" cy="747629"/>
          </a:xfrm>
          <a:prstGeom prst="rect">
            <a:avLst/>
          </a:prstGeom>
        </p:spPr>
        <p:txBody>
          <a:bodyPr lIns="0" tIns="0" rIns="0" bIns="0"/>
          <a:lstStyle>
            <a:lvl1pPr marL="0" indent="0">
              <a:spcBef>
                <a:spcPts val="20"/>
              </a:spcBef>
              <a:buNone/>
              <a:defRPr sz="1400">
                <a:solidFill>
                  <a:schemeClr val="bg1"/>
                </a:solidFill>
              </a:defRPr>
            </a:lvl1pPr>
            <a:lvl2pPr marL="521528" indent="0">
              <a:buNone/>
              <a:defRPr sz="1400">
                <a:solidFill>
                  <a:schemeClr val="tx1">
                    <a:lumMod val="60000"/>
                    <a:lumOff val="40000"/>
                  </a:schemeClr>
                </a:solidFill>
              </a:defRPr>
            </a:lvl2pPr>
            <a:lvl3pPr>
              <a:defRPr sz="1400">
                <a:solidFill>
                  <a:schemeClr val="tx1">
                    <a:lumMod val="60000"/>
                    <a:lumOff val="40000"/>
                  </a:schemeClr>
                </a:solidFill>
              </a:defRPr>
            </a:lvl3pPr>
            <a:lvl4pPr>
              <a:defRPr sz="1400">
                <a:solidFill>
                  <a:schemeClr val="tx1">
                    <a:lumMod val="60000"/>
                    <a:lumOff val="40000"/>
                  </a:schemeClr>
                </a:solidFill>
              </a:defRPr>
            </a:lvl4pPr>
            <a:lvl5pPr>
              <a:defRPr sz="1400">
                <a:solidFill>
                  <a:schemeClr val="tx1">
                    <a:lumMod val="60000"/>
                    <a:lumOff val="40000"/>
                  </a:schemeClr>
                </a:solidFill>
              </a:defRPr>
            </a:lvl5pPr>
          </a:lstStyle>
          <a:p>
            <a:pPr lvl="0"/>
            <a:r>
              <a:rPr lang="en-US"/>
              <a:t>Edit Master text styles</a:t>
            </a:r>
          </a:p>
        </p:txBody>
      </p:sp>
      <p:sp>
        <p:nvSpPr>
          <p:cNvPr id="8" name="Right Triangle 7"/>
          <p:cNvSpPr/>
          <p:nvPr userDrawn="1"/>
        </p:nvSpPr>
        <p:spPr>
          <a:xfrm flipV="1">
            <a:off x="179997" y="180000"/>
            <a:ext cx="6300000" cy="3672000"/>
          </a:xfrm>
          <a:prstGeom prst="r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Placeholder 1"/>
          <p:cNvSpPr>
            <a:spLocks noGrp="1"/>
          </p:cNvSpPr>
          <p:nvPr>
            <p:ph type="title"/>
          </p:nvPr>
        </p:nvSpPr>
        <p:spPr>
          <a:xfrm>
            <a:off x="899015" y="4348193"/>
            <a:ext cx="5873260" cy="807557"/>
          </a:xfrm>
          <a:prstGeom prst="rect">
            <a:avLst/>
          </a:prstGeom>
        </p:spPr>
        <p:txBody>
          <a:bodyPr vert="horz" lIns="0" tIns="0" rIns="0" bIns="0" rtlCol="0" anchor="t" anchorCtr="0">
            <a:noAutofit/>
          </a:bodyPr>
          <a:lstStyle>
            <a:lvl1pPr algn="l">
              <a:defRPr sz="3000" b="0">
                <a:solidFill>
                  <a:schemeClr val="bg1"/>
                </a:solidFill>
              </a:defRPr>
            </a:lvl1pPr>
          </a:lstStyle>
          <a:p>
            <a:r>
              <a:rPr lang="en-US"/>
              <a:t>Click to edit Master title style</a:t>
            </a:r>
            <a:endParaRPr lang="en-AU" dirty="0"/>
          </a:p>
        </p:txBody>
      </p:sp>
      <p:sp>
        <p:nvSpPr>
          <p:cNvPr id="10" name="Text Placeholder 9"/>
          <p:cNvSpPr>
            <a:spLocks noGrp="1"/>
          </p:cNvSpPr>
          <p:nvPr>
            <p:ph type="body" sz="quarter" idx="13"/>
          </p:nvPr>
        </p:nvSpPr>
        <p:spPr>
          <a:xfrm>
            <a:off x="899015" y="3997320"/>
            <a:ext cx="4357198" cy="268065"/>
          </a:xfrm>
          <a:prstGeom prst="rect">
            <a:avLst/>
          </a:prstGeom>
        </p:spPr>
        <p:txBody>
          <a:bodyPr lIns="0" tIns="0" rIns="0" bIns="0"/>
          <a:lstStyle>
            <a:lvl1pPr marL="0" indent="0">
              <a:buNone/>
              <a:defRPr sz="1400" b="1">
                <a:solidFill>
                  <a:schemeClr val="bg1"/>
                </a:solidFill>
              </a:defRPr>
            </a:lvl1pPr>
            <a:lvl2pPr marL="521528" indent="0">
              <a:buNone/>
              <a:defRPr sz="1400">
                <a:solidFill>
                  <a:schemeClr val="tx1">
                    <a:lumMod val="60000"/>
                    <a:lumOff val="40000"/>
                  </a:schemeClr>
                </a:solidFill>
              </a:defRPr>
            </a:lvl2pPr>
            <a:lvl3pPr>
              <a:defRPr sz="1400">
                <a:solidFill>
                  <a:schemeClr val="tx1">
                    <a:lumMod val="60000"/>
                    <a:lumOff val="40000"/>
                  </a:schemeClr>
                </a:solidFill>
              </a:defRPr>
            </a:lvl3pPr>
            <a:lvl4pPr>
              <a:defRPr sz="1400">
                <a:solidFill>
                  <a:schemeClr val="tx1">
                    <a:lumMod val="60000"/>
                    <a:lumOff val="40000"/>
                  </a:schemeClr>
                </a:solidFill>
              </a:defRPr>
            </a:lvl4pPr>
            <a:lvl5pPr>
              <a:defRPr sz="1400">
                <a:solidFill>
                  <a:schemeClr val="tx1">
                    <a:lumMod val="60000"/>
                    <a:lumOff val="40000"/>
                  </a:schemeClr>
                </a:solidFill>
              </a:defRPr>
            </a:lvl5pPr>
          </a:lstStyle>
          <a:p>
            <a:pPr lvl="0"/>
            <a:r>
              <a:rPr lang="en-US"/>
              <a:t>Edit Master text styles</a:t>
            </a:r>
          </a:p>
        </p:txBody>
      </p:sp>
      <p:grpSp>
        <p:nvGrpSpPr>
          <p:cNvPr id="12" name="Group 93"/>
          <p:cNvGrpSpPr>
            <a:grpSpLocks noChangeAspect="1"/>
          </p:cNvGrpSpPr>
          <p:nvPr userDrawn="1"/>
        </p:nvGrpSpPr>
        <p:grpSpPr bwMode="auto">
          <a:xfrm>
            <a:off x="900357" y="896938"/>
            <a:ext cx="2149200" cy="477600"/>
            <a:chOff x="729" y="2316"/>
            <a:chExt cx="1602" cy="356"/>
          </a:xfrm>
        </p:grpSpPr>
        <p:sp>
          <p:nvSpPr>
            <p:cNvPr id="13" name="AutoShape 92"/>
            <p:cNvSpPr>
              <a:spLocks noChangeAspect="1" noChangeArrowheads="1" noTextEdit="1"/>
            </p:cNvSpPr>
            <p:nvPr/>
          </p:nvSpPr>
          <p:spPr bwMode="auto">
            <a:xfrm>
              <a:off x="729" y="2316"/>
              <a:ext cx="1602"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94"/>
            <p:cNvSpPr>
              <a:spLocks/>
            </p:cNvSpPr>
            <p:nvPr/>
          </p:nvSpPr>
          <p:spPr bwMode="auto">
            <a:xfrm>
              <a:off x="842" y="2317"/>
              <a:ext cx="159" cy="139"/>
            </a:xfrm>
            <a:custGeom>
              <a:avLst/>
              <a:gdLst>
                <a:gd name="T0" fmla="*/ 137 w 137"/>
                <a:gd name="T1" fmla="*/ 69 h 119"/>
                <a:gd name="T2" fmla="*/ 68 w 137"/>
                <a:gd name="T3" fmla="*/ 0 h 119"/>
                <a:gd name="T4" fmla="*/ 0 w 137"/>
                <a:gd name="T5" fmla="*/ 69 h 119"/>
                <a:gd name="T6" fmla="*/ 0 w 137"/>
                <a:gd name="T7" fmla="*/ 119 h 119"/>
                <a:gd name="T8" fmla="*/ 68 w 137"/>
                <a:gd name="T9" fmla="*/ 79 h 119"/>
                <a:gd name="T10" fmla="*/ 137 w 137"/>
                <a:gd name="T11" fmla="*/ 119 h 119"/>
                <a:gd name="T12" fmla="*/ 137 w 137"/>
                <a:gd name="T13" fmla="*/ 69 h 119"/>
              </a:gdLst>
              <a:ahLst/>
              <a:cxnLst>
                <a:cxn ang="0">
                  <a:pos x="T0" y="T1"/>
                </a:cxn>
                <a:cxn ang="0">
                  <a:pos x="T2" y="T3"/>
                </a:cxn>
                <a:cxn ang="0">
                  <a:pos x="T4" y="T5"/>
                </a:cxn>
                <a:cxn ang="0">
                  <a:pos x="T6" y="T7"/>
                </a:cxn>
                <a:cxn ang="0">
                  <a:pos x="T8" y="T9"/>
                </a:cxn>
                <a:cxn ang="0">
                  <a:pos x="T10" y="T11"/>
                </a:cxn>
                <a:cxn ang="0">
                  <a:pos x="T12" y="T13"/>
                </a:cxn>
              </a:cxnLst>
              <a:rect l="0" t="0" r="r" b="b"/>
              <a:pathLst>
                <a:path w="137" h="119">
                  <a:moveTo>
                    <a:pt x="137" y="69"/>
                  </a:moveTo>
                  <a:cubicBezTo>
                    <a:pt x="137" y="31"/>
                    <a:pt x="106" y="0"/>
                    <a:pt x="68" y="0"/>
                  </a:cubicBezTo>
                  <a:cubicBezTo>
                    <a:pt x="30" y="0"/>
                    <a:pt x="0" y="31"/>
                    <a:pt x="0" y="69"/>
                  </a:cubicBezTo>
                  <a:cubicBezTo>
                    <a:pt x="0" y="119"/>
                    <a:pt x="0" y="119"/>
                    <a:pt x="0" y="119"/>
                  </a:cubicBezTo>
                  <a:cubicBezTo>
                    <a:pt x="68" y="79"/>
                    <a:pt x="68" y="79"/>
                    <a:pt x="68" y="79"/>
                  </a:cubicBezTo>
                  <a:cubicBezTo>
                    <a:pt x="137" y="119"/>
                    <a:pt x="137" y="119"/>
                    <a:pt x="137" y="119"/>
                  </a:cubicBezTo>
                  <a:lnTo>
                    <a:pt x="137" y="69"/>
                  </a:lnTo>
                  <a:close/>
                </a:path>
              </a:pathLst>
            </a:custGeom>
            <a:solidFill>
              <a:srgbClr val="F78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95"/>
            <p:cNvSpPr>
              <a:spLocks/>
            </p:cNvSpPr>
            <p:nvPr/>
          </p:nvSpPr>
          <p:spPr bwMode="auto">
            <a:xfrm>
              <a:off x="943" y="2494"/>
              <a:ext cx="171" cy="180"/>
            </a:xfrm>
            <a:custGeom>
              <a:avLst/>
              <a:gdLst>
                <a:gd name="T0" fmla="*/ 144 w 148"/>
                <a:gd name="T1" fmla="*/ 66 h 155"/>
                <a:gd name="T2" fmla="*/ 112 w 148"/>
                <a:gd name="T3" fmla="*/ 25 h 155"/>
                <a:gd name="T4" fmla="*/ 68 w 148"/>
                <a:gd name="T5" fmla="*/ 0 h 155"/>
                <a:gd name="T6" fmla="*/ 68 w 148"/>
                <a:gd name="T7" fmla="*/ 79 h 155"/>
                <a:gd name="T8" fmla="*/ 0 w 148"/>
                <a:gd name="T9" fmla="*/ 118 h 155"/>
                <a:gd name="T10" fmla="*/ 43 w 148"/>
                <a:gd name="T11" fmla="*/ 143 h 155"/>
                <a:gd name="T12" fmla="*/ 95 w 148"/>
                <a:gd name="T13" fmla="*/ 150 h 155"/>
                <a:gd name="T14" fmla="*/ 137 w 148"/>
                <a:gd name="T15" fmla="*/ 118 h 155"/>
                <a:gd name="T16" fmla="*/ 144 w 148"/>
                <a:gd name="T17"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55">
                  <a:moveTo>
                    <a:pt x="144" y="66"/>
                  </a:moveTo>
                  <a:cubicBezTo>
                    <a:pt x="139" y="49"/>
                    <a:pt x="128" y="34"/>
                    <a:pt x="112" y="25"/>
                  </a:cubicBezTo>
                  <a:cubicBezTo>
                    <a:pt x="68" y="0"/>
                    <a:pt x="68" y="0"/>
                    <a:pt x="68" y="0"/>
                  </a:cubicBezTo>
                  <a:cubicBezTo>
                    <a:pt x="68" y="79"/>
                    <a:pt x="68" y="79"/>
                    <a:pt x="68" y="79"/>
                  </a:cubicBezTo>
                  <a:cubicBezTo>
                    <a:pt x="0" y="118"/>
                    <a:pt x="0" y="118"/>
                    <a:pt x="0" y="118"/>
                  </a:cubicBezTo>
                  <a:cubicBezTo>
                    <a:pt x="43" y="143"/>
                    <a:pt x="43" y="143"/>
                    <a:pt x="43" y="143"/>
                  </a:cubicBezTo>
                  <a:cubicBezTo>
                    <a:pt x="59" y="152"/>
                    <a:pt x="78" y="155"/>
                    <a:pt x="95" y="150"/>
                  </a:cubicBezTo>
                  <a:cubicBezTo>
                    <a:pt x="113" y="145"/>
                    <a:pt x="128" y="134"/>
                    <a:pt x="137" y="118"/>
                  </a:cubicBezTo>
                  <a:cubicBezTo>
                    <a:pt x="146" y="102"/>
                    <a:pt x="148" y="84"/>
                    <a:pt x="144" y="66"/>
                  </a:cubicBezTo>
                  <a:close/>
                </a:path>
              </a:pathLst>
            </a:custGeom>
            <a:solidFill>
              <a:srgbClr val="B1BB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96"/>
            <p:cNvSpPr>
              <a:spLocks/>
            </p:cNvSpPr>
            <p:nvPr/>
          </p:nvSpPr>
          <p:spPr bwMode="auto">
            <a:xfrm>
              <a:off x="728" y="2494"/>
              <a:ext cx="171" cy="180"/>
            </a:xfrm>
            <a:custGeom>
              <a:avLst/>
              <a:gdLst>
                <a:gd name="T0" fmla="*/ 80 w 148"/>
                <a:gd name="T1" fmla="*/ 0 h 155"/>
                <a:gd name="T2" fmla="*/ 36 w 148"/>
                <a:gd name="T3" fmla="*/ 25 h 155"/>
                <a:gd name="T4" fmla="*/ 5 w 148"/>
                <a:gd name="T5" fmla="*/ 66 h 155"/>
                <a:gd name="T6" fmla="*/ 11 w 148"/>
                <a:gd name="T7" fmla="*/ 118 h 155"/>
                <a:gd name="T8" fmla="*/ 53 w 148"/>
                <a:gd name="T9" fmla="*/ 150 h 155"/>
                <a:gd name="T10" fmla="*/ 105 w 148"/>
                <a:gd name="T11" fmla="*/ 143 h 155"/>
                <a:gd name="T12" fmla="*/ 148 w 148"/>
                <a:gd name="T13" fmla="*/ 118 h 155"/>
                <a:gd name="T14" fmla="*/ 80 w 148"/>
                <a:gd name="T15" fmla="*/ 79 h 155"/>
                <a:gd name="T16" fmla="*/ 80 w 148"/>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55">
                  <a:moveTo>
                    <a:pt x="80" y="0"/>
                  </a:moveTo>
                  <a:cubicBezTo>
                    <a:pt x="36" y="25"/>
                    <a:pt x="36" y="25"/>
                    <a:pt x="36" y="25"/>
                  </a:cubicBezTo>
                  <a:cubicBezTo>
                    <a:pt x="21" y="34"/>
                    <a:pt x="9" y="49"/>
                    <a:pt x="5" y="66"/>
                  </a:cubicBezTo>
                  <a:cubicBezTo>
                    <a:pt x="0" y="84"/>
                    <a:pt x="2" y="102"/>
                    <a:pt x="11" y="118"/>
                  </a:cubicBezTo>
                  <a:cubicBezTo>
                    <a:pt x="21" y="134"/>
                    <a:pt x="35" y="145"/>
                    <a:pt x="53" y="150"/>
                  </a:cubicBezTo>
                  <a:cubicBezTo>
                    <a:pt x="71" y="155"/>
                    <a:pt x="89" y="152"/>
                    <a:pt x="105" y="143"/>
                  </a:cubicBezTo>
                  <a:cubicBezTo>
                    <a:pt x="148" y="118"/>
                    <a:pt x="148" y="118"/>
                    <a:pt x="148" y="118"/>
                  </a:cubicBezTo>
                  <a:cubicBezTo>
                    <a:pt x="80" y="79"/>
                    <a:pt x="80" y="79"/>
                    <a:pt x="80" y="79"/>
                  </a:cubicBezTo>
                  <a:lnTo>
                    <a:pt x="80" y="0"/>
                  </a:lnTo>
                  <a:close/>
                </a:path>
              </a:pathLst>
            </a:custGeom>
            <a:solidFill>
              <a:srgbClr val="D31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97"/>
            <p:cNvSpPr>
              <a:spLocks/>
            </p:cNvSpPr>
            <p:nvPr/>
          </p:nvSpPr>
          <p:spPr bwMode="auto">
            <a:xfrm>
              <a:off x="853" y="2435"/>
              <a:ext cx="136" cy="79"/>
            </a:xfrm>
            <a:custGeom>
              <a:avLst/>
              <a:gdLst>
                <a:gd name="T0" fmla="*/ 68 w 136"/>
                <a:gd name="T1" fmla="*/ 0 h 79"/>
                <a:gd name="T2" fmla="*/ 0 w 136"/>
                <a:gd name="T3" fmla="*/ 39 h 79"/>
                <a:gd name="T4" fmla="*/ 68 w 136"/>
                <a:gd name="T5" fmla="*/ 79 h 79"/>
                <a:gd name="T6" fmla="*/ 136 w 136"/>
                <a:gd name="T7" fmla="*/ 39 h 79"/>
                <a:gd name="T8" fmla="*/ 68 w 136"/>
                <a:gd name="T9" fmla="*/ 0 h 79"/>
              </a:gdLst>
              <a:ahLst/>
              <a:cxnLst>
                <a:cxn ang="0">
                  <a:pos x="T0" y="T1"/>
                </a:cxn>
                <a:cxn ang="0">
                  <a:pos x="T2" y="T3"/>
                </a:cxn>
                <a:cxn ang="0">
                  <a:pos x="T4" y="T5"/>
                </a:cxn>
                <a:cxn ang="0">
                  <a:pos x="T6" y="T7"/>
                </a:cxn>
                <a:cxn ang="0">
                  <a:pos x="T8" y="T9"/>
                </a:cxn>
              </a:cxnLst>
              <a:rect l="0" t="0" r="r" b="b"/>
              <a:pathLst>
                <a:path w="136" h="79">
                  <a:moveTo>
                    <a:pt x="68" y="0"/>
                  </a:moveTo>
                  <a:lnTo>
                    <a:pt x="0" y="39"/>
                  </a:lnTo>
                  <a:lnTo>
                    <a:pt x="68" y="79"/>
                  </a:lnTo>
                  <a:lnTo>
                    <a:pt x="136" y="39"/>
                  </a:lnTo>
                  <a:lnTo>
                    <a:pt x="68" y="0"/>
                  </a:lnTo>
                  <a:close/>
                </a:path>
              </a:pathLst>
            </a:custGeom>
            <a:solidFill>
              <a:srgbClr val="F78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98"/>
            <p:cNvSpPr>
              <a:spLocks/>
            </p:cNvSpPr>
            <p:nvPr/>
          </p:nvSpPr>
          <p:spPr bwMode="auto">
            <a:xfrm>
              <a:off x="842" y="2494"/>
              <a:ext cx="68" cy="119"/>
            </a:xfrm>
            <a:custGeom>
              <a:avLst/>
              <a:gdLst>
                <a:gd name="T0" fmla="*/ 0 w 68"/>
                <a:gd name="T1" fmla="*/ 79 h 119"/>
                <a:gd name="T2" fmla="*/ 68 w 68"/>
                <a:gd name="T3" fmla="*/ 119 h 119"/>
                <a:gd name="T4" fmla="*/ 68 w 68"/>
                <a:gd name="T5" fmla="*/ 40 h 119"/>
                <a:gd name="T6" fmla="*/ 0 w 68"/>
                <a:gd name="T7" fmla="*/ 0 h 119"/>
                <a:gd name="T8" fmla="*/ 0 w 68"/>
                <a:gd name="T9" fmla="*/ 79 h 119"/>
              </a:gdLst>
              <a:ahLst/>
              <a:cxnLst>
                <a:cxn ang="0">
                  <a:pos x="T0" y="T1"/>
                </a:cxn>
                <a:cxn ang="0">
                  <a:pos x="T2" y="T3"/>
                </a:cxn>
                <a:cxn ang="0">
                  <a:pos x="T4" y="T5"/>
                </a:cxn>
                <a:cxn ang="0">
                  <a:pos x="T6" y="T7"/>
                </a:cxn>
                <a:cxn ang="0">
                  <a:pos x="T8" y="T9"/>
                </a:cxn>
              </a:cxnLst>
              <a:rect l="0" t="0" r="r" b="b"/>
              <a:pathLst>
                <a:path w="68" h="119">
                  <a:moveTo>
                    <a:pt x="0" y="79"/>
                  </a:moveTo>
                  <a:lnTo>
                    <a:pt x="68" y="119"/>
                  </a:lnTo>
                  <a:lnTo>
                    <a:pt x="68" y="40"/>
                  </a:lnTo>
                  <a:lnTo>
                    <a:pt x="0" y="0"/>
                  </a:lnTo>
                  <a:lnTo>
                    <a:pt x="0" y="79"/>
                  </a:lnTo>
                  <a:close/>
                </a:path>
              </a:pathLst>
            </a:custGeom>
            <a:solidFill>
              <a:srgbClr val="D31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99"/>
            <p:cNvSpPr>
              <a:spLocks/>
            </p:cNvSpPr>
            <p:nvPr/>
          </p:nvSpPr>
          <p:spPr bwMode="auto">
            <a:xfrm>
              <a:off x="932" y="2494"/>
              <a:ext cx="69" cy="119"/>
            </a:xfrm>
            <a:custGeom>
              <a:avLst/>
              <a:gdLst>
                <a:gd name="T0" fmla="*/ 69 w 69"/>
                <a:gd name="T1" fmla="*/ 0 h 119"/>
                <a:gd name="T2" fmla="*/ 0 w 69"/>
                <a:gd name="T3" fmla="*/ 40 h 119"/>
                <a:gd name="T4" fmla="*/ 0 w 69"/>
                <a:gd name="T5" fmla="*/ 119 h 119"/>
                <a:gd name="T6" fmla="*/ 69 w 69"/>
                <a:gd name="T7" fmla="*/ 79 h 119"/>
                <a:gd name="T8" fmla="*/ 69 w 69"/>
                <a:gd name="T9" fmla="*/ 0 h 119"/>
              </a:gdLst>
              <a:ahLst/>
              <a:cxnLst>
                <a:cxn ang="0">
                  <a:pos x="T0" y="T1"/>
                </a:cxn>
                <a:cxn ang="0">
                  <a:pos x="T2" y="T3"/>
                </a:cxn>
                <a:cxn ang="0">
                  <a:pos x="T4" y="T5"/>
                </a:cxn>
                <a:cxn ang="0">
                  <a:pos x="T6" y="T7"/>
                </a:cxn>
                <a:cxn ang="0">
                  <a:pos x="T8" y="T9"/>
                </a:cxn>
              </a:cxnLst>
              <a:rect l="0" t="0" r="r" b="b"/>
              <a:pathLst>
                <a:path w="69" h="119">
                  <a:moveTo>
                    <a:pt x="69" y="0"/>
                  </a:moveTo>
                  <a:lnTo>
                    <a:pt x="0" y="40"/>
                  </a:lnTo>
                  <a:lnTo>
                    <a:pt x="0" y="119"/>
                  </a:lnTo>
                  <a:lnTo>
                    <a:pt x="69" y="79"/>
                  </a:lnTo>
                  <a:lnTo>
                    <a:pt x="69" y="0"/>
                  </a:lnTo>
                  <a:close/>
                </a:path>
              </a:pathLst>
            </a:custGeom>
            <a:solidFill>
              <a:srgbClr val="B1BB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00"/>
            <p:cNvSpPr>
              <a:spLocks/>
            </p:cNvSpPr>
            <p:nvPr/>
          </p:nvSpPr>
          <p:spPr bwMode="auto">
            <a:xfrm>
              <a:off x="1180" y="2432"/>
              <a:ext cx="128" cy="181"/>
            </a:xfrm>
            <a:custGeom>
              <a:avLst/>
              <a:gdLst>
                <a:gd name="T0" fmla="*/ 47 w 128"/>
                <a:gd name="T1" fmla="*/ 181 h 181"/>
                <a:gd name="T2" fmla="*/ 47 w 128"/>
                <a:gd name="T3" fmla="*/ 31 h 181"/>
                <a:gd name="T4" fmla="*/ 0 w 128"/>
                <a:gd name="T5" fmla="*/ 31 h 181"/>
                <a:gd name="T6" fmla="*/ 0 w 128"/>
                <a:gd name="T7" fmla="*/ 0 h 181"/>
                <a:gd name="T8" fmla="*/ 128 w 128"/>
                <a:gd name="T9" fmla="*/ 0 h 181"/>
                <a:gd name="T10" fmla="*/ 128 w 128"/>
                <a:gd name="T11" fmla="*/ 31 h 181"/>
                <a:gd name="T12" fmla="*/ 81 w 128"/>
                <a:gd name="T13" fmla="*/ 31 h 181"/>
                <a:gd name="T14" fmla="*/ 81 w 128"/>
                <a:gd name="T15" fmla="*/ 181 h 181"/>
                <a:gd name="T16" fmla="*/ 47 w 128"/>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81">
                  <a:moveTo>
                    <a:pt x="47" y="181"/>
                  </a:moveTo>
                  <a:lnTo>
                    <a:pt x="47" y="31"/>
                  </a:lnTo>
                  <a:lnTo>
                    <a:pt x="0" y="31"/>
                  </a:lnTo>
                  <a:lnTo>
                    <a:pt x="0" y="0"/>
                  </a:lnTo>
                  <a:lnTo>
                    <a:pt x="128" y="0"/>
                  </a:lnTo>
                  <a:lnTo>
                    <a:pt x="128" y="31"/>
                  </a:lnTo>
                  <a:lnTo>
                    <a:pt x="81" y="31"/>
                  </a:lnTo>
                  <a:lnTo>
                    <a:pt x="81" y="181"/>
                  </a:lnTo>
                  <a:lnTo>
                    <a:pt x="47" y="181"/>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101"/>
            <p:cNvSpPr>
              <a:spLocks/>
            </p:cNvSpPr>
            <p:nvPr/>
          </p:nvSpPr>
          <p:spPr bwMode="auto">
            <a:xfrm>
              <a:off x="1329" y="2432"/>
              <a:ext cx="105" cy="181"/>
            </a:xfrm>
            <a:custGeom>
              <a:avLst/>
              <a:gdLst>
                <a:gd name="T0" fmla="*/ 0 w 91"/>
                <a:gd name="T1" fmla="*/ 155 h 155"/>
                <a:gd name="T2" fmla="*/ 0 w 91"/>
                <a:gd name="T3" fmla="*/ 0 h 155"/>
                <a:gd name="T4" fmla="*/ 27 w 91"/>
                <a:gd name="T5" fmla="*/ 0 h 155"/>
                <a:gd name="T6" fmla="*/ 27 w 91"/>
                <a:gd name="T7" fmla="*/ 56 h 155"/>
                <a:gd name="T8" fmla="*/ 43 w 91"/>
                <a:gd name="T9" fmla="*/ 45 h 155"/>
                <a:gd name="T10" fmla="*/ 60 w 91"/>
                <a:gd name="T11" fmla="*/ 41 h 155"/>
                <a:gd name="T12" fmla="*/ 83 w 91"/>
                <a:gd name="T13" fmla="*/ 50 h 155"/>
                <a:gd name="T14" fmla="*/ 91 w 91"/>
                <a:gd name="T15" fmla="*/ 78 h 155"/>
                <a:gd name="T16" fmla="*/ 91 w 91"/>
                <a:gd name="T17" fmla="*/ 155 h 155"/>
                <a:gd name="T18" fmla="*/ 65 w 91"/>
                <a:gd name="T19" fmla="*/ 155 h 155"/>
                <a:gd name="T20" fmla="*/ 65 w 91"/>
                <a:gd name="T21" fmla="*/ 83 h 155"/>
                <a:gd name="T22" fmla="*/ 62 w 91"/>
                <a:gd name="T23" fmla="*/ 67 h 155"/>
                <a:gd name="T24" fmla="*/ 52 w 91"/>
                <a:gd name="T25" fmla="*/ 63 h 155"/>
                <a:gd name="T26" fmla="*/ 40 w 91"/>
                <a:gd name="T27" fmla="*/ 66 h 155"/>
                <a:gd name="T28" fmla="*/ 27 w 91"/>
                <a:gd name="T29" fmla="*/ 75 h 155"/>
                <a:gd name="T30" fmla="*/ 27 w 91"/>
                <a:gd name="T31" fmla="*/ 155 h 155"/>
                <a:gd name="T32" fmla="*/ 0 w 91"/>
                <a:gd name="T3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155">
                  <a:moveTo>
                    <a:pt x="0" y="155"/>
                  </a:moveTo>
                  <a:cubicBezTo>
                    <a:pt x="0" y="0"/>
                    <a:pt x="0" y="0"/>
                    <a:pt x="0" y="0"/>
                  </a:cubicBezTo>
                  <a:cubicBezTo>
                    <a:pt x="27" y="0"/>
                    <a:pt x="27" y="0"/>
                    <a:pt x="27" y="0"/>
                  </a:cubicBezTo>
                  <a:cubicBezTo>
                    <a:pt x="27" y="56"/>
                    <a:pt x="27" y="56"/>
                    <a:pt x="27" y="56"/>
                  </a:cubicBezTo>
                  <a:cubicBezTo>
                    <a:pt x="32" y="51"/>
                    <a:pt x="38" y="47"/>
                    <a:pt x="43" y="45"/>
                  </a:cubicBezTo>
                  <a:cubicBezTo>
                    <a:pt x="49" y="42"/>
                    <a:pt x="54" y="41"/>
                    <a:pt x="60" y="41"/>
                  </a:cubicBezTo>
                  <a:cubicBezTo>
                    <a:pt x="70" y="41"/>
                    <a:pt x="78" y="44"/>
                    <a:pt x="83" y="50"/>
                  </a:cubicBezTo>
                  <a:cubicBezTo>
                    <a:pt x="88" y="56"/>
                    <a:pt x="91" y="66"/>
                    <a:pt x="91" y="78"/>
                  </a:cubicBezTo>
                  <a:cubicBezTo>
                    <a:pt x="91" y="155"/>
                    <a:pt x="91" y="155"/>
                    <a:pt x="91" y="155"/>
                  </a:cubicBezTo>
                  <a:cubicBezTo>
                    <a:pt x="65" y="155"/>
                    <a:pt x="65" y="155"/>
                    <a:pt x="65" y="155"/>
                  </a:cubicBezTo>
                  <a:cubicBezTo>
                    <a:pt x="65" y="83"/>
                    <a:pt x="65" y="83"/>
                    <a:pt x="65" y="83"/>
                  </a:cubicBezTo>
                  <a:cubicBezTo>
                    <a:pt x="65" y="76"/>
                    <a:pt x="64" y="71"/>
                    <a:pt x="62" y="67"/>
                  </a:cubicBezTo>
                  <a:cubicBezTo>
                    <a:pt x="59" y="64"/>
                    <a:pt x="56" y="63"/>
                    <a:pt x="52" y="63"/>
                  </a:cubicBezTo>
                  <a:cubicBezTo>
                    <a:pt x="48" y="63"/>
                    <a:pt x="44" y="64"/>
                    <a:pt x="40" y="66"/>
                  </a:cubicBezTo>
                  <a:cubicBezTo>
                    <a:pt x="36" y="68"/>
                    <a:pt x="31" y="71"/>
                    <a:pt x="27" y="75"/>
                  </a:cubicBezTo>
                  <a:cubicBezTo>
                    <a:pt x="27" y="155"/>
                    <a:pt x="27" y="155"/>
                    <a:pt x="27" y="155"/>
                  </a:cubicBezTo>
                  <a:lnTo>
                    <a:pt x="0" y="155"/>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102"/>
            <p:cNvSpPr>
              <a:spLocks noEditPoints="1"/>
            </p:cNvSpPr>
            <p:nvPr/>
          </p:nvSpPr>
          <p:spPr bwMode="auto">
            <a:xfrm>
              <a:off x="1465" y="2432"/>
              <a:ext cx="31" cy="181"/>
            </a:xfrm>
            <a:custGeom>
              <a:avLst/>
              <a:gdLst>
                <a:gd name="T0" fmla="*/ 0 w 31"/>
                <a:gd name="T1" fmla="*/ 29 h 181"/>
                <a:gd name="T2" fmla="*/ 0 w 31"/>
                <a:gd name="T3" fmla="*/ 0 h 181"/>
                <a:gd name="T4" fmla="*/ 31 w 31"/>
                <a:gd name="T5" fmla="*/ 0 h 181"/>
                <a:gd name="T6" fmla="*/ 31 w 31"/>
                <a:gd name="T7" fmla="*/ 29 h 181"/>
                <a:gd name="T8" fmla="*/ 0 w 31"/>
                <a:gd name="T9" fmla="*/ 29 h 181"/>
                <a:gd name="T10" fmla="*/ 0 w 31"/>
                <a:gd name="T11" fmla="*/ 181 h 181"/>
                <a:gd name="T12" fmla="*/ 0 w 31"/>
                <a:gd name="T13" fmla="*/ 50 h 181"/>
                <a:gd name="T14" fmla="*/ 31 w 31"/>
                <a:gd name="T15" fmla="*/ 50 h 181"/>
                <a:gd name="T16" fmla="*/ 31 w 31"/>
                <a:gd name="T17" fmla="*/ 181 h 181"/>
                <a:gd name="T18" fmla="*/ 0 w 31"/>
                <a:gd name="T19"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1">
                  <a:moveTo>
                    <a:pt x="0" y="29"/>
                  </a:moveTo>
                  <a:lnTo>
                    <a:pt x="0" y="0"/>
                  </a:lnTo>
                  <a:lnTo>
                    <a:pt x="31" y="0"/>
                  </a:lnTo>
                  <a:lnTo>
                    <a:pt x="31" y="29"/>
                  </a:lnTo>
                  <a:lnTo>
                    <a:pt x="0" y="29"/>
                  </a:lnTo>
                  <a:close/>
                  <a:moveTo>
                    <a:pt x="0" y="181"/>
                  </a:moveTo>
                  <a:lnTo>
                    <a:pt x="0" y="50"/>
                  </a:lnTo>
                  <a:lnTo>
                    <a:pt x="31" y="50"/>
                  </a:lnTo>
                  <a:lnTo>
                    <a:pt x="31" y="181"/>
                  </a:lnTo>
                  <a:lnTo>
                    <a:pt x="0" y="181"/>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103"/>
            <p:cNvSpPr>
              <a:spLocks/>
            </p:cNvSpPr>
            <p:nvPr/>
          </p:nvSpPr>
          <p:spPr bwMode="auto">
            <a:xfrm>
              <a:off x="1529" y="2480"/>
              <a:ext cx="104" cy="133"/>
            </a:xfrm>
            <a:custGeom>
              <a:avLst/>
              <a:gdLst>
                <a:gd name="T0" fmla="*/ 0 w 90"/>
                <a:gd name="T1" fmla="*/ 114 h 114"/>
                <a:gd name="T2" fmla="*/ 0 w 90"/>
                <a:gd name="T3" fmla="*/ 2 h 114"/>
                <a:gd name="T4" fmla="*/ 24 w 90"/>
                <a:gd name="T5" fmla="*/ 2 h 114"/>
                <a:gd name="T6" fmla="*/ 24 w 90"/>
                <a:gd name="T7" fmla="*/ 16 h 114"/>
                <a:gd name="T8" fmla="*/ 43 w 90"/>
                <a:gd name="T9" fmla="*/ 4 h 114"/>
                <a:gd name="T10" fmla="*/ 59 w 90"/>
                <a:gd name="T11" fmla="*/ 0 h 114"/>
                <a:gd name="T12" fmla="*/ 82 w 90"/>
                <a:gd name="T13" fmla="*/ 9 h 114"/>
                <a:gd name="T14" fmla="*/ 90 w 90"/>
                <a:gd name="T15" fmla="*/ 37 h 114"/>
                <a:gd name="T16" fmla="*/ 90 w 90"/>
                <a:gd name="T17" fmla="*/ 114 h 114"/>
                <a:gd name="T18" fmla="*/ 64 w 90"/>
                <a:gd name="T19" fmla="*/ 114 h 114"/>
                <a:gd name="T20" fmla="*/ 64 w 90"/>
                <a:gd name="T21" fmla="*/ 42 h 114"/>
                <a:gd name="T22" fmla="*/ 61 w 90"/>
                <a:gd name="T23" fmla="*/ 26 h 114"/>
                <a:gd name="T24" fmla="*/ 51 w 90"/>
                <a:gd name="T25" fmla="*/ 22 h 114"/>
                <a:gd name="T26" fmla="*/ 39 w 90"/>
                <a:gd name="T27" fmla="*/ 25 h 114"/>
                <a:gd name="T28" fmla="*/ 26 w 90"/>
                <a:gd name="T29" fmla="*/ 34 h 114"/>
                <a:gd name="T30" fmla="*/ 26 w 90"/>
                <a:gd name="T31" fmla="*/ 114 h 114"/>
                <a:gd name="T32" fmla="*/ 0 w 90"/>
                <a:gd name="T3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14">
                  <a:moveTo>
                    <a:pt x="0" y="114"/>
                  </a:moveTo>
                  <a:cubicBezTo>
                    <a:pt x="0" y="2"/>
                    <a:pt x="0" y="2"/>
                    <a:pt x="0" y="2"/>
                  </a:cubicBezTo>
                  <a:cubicBezTo>
                    <a:pt x="24" y="2"/>
                    <a:pt x="24" y="2"/>
                    <a:pt x="24" y="2"/>
                  </a:cubicBezTo>
                  <a:cubicBezTo>
                    <a:pt x="24" y="16"/>
                    <a:pt x="24" y="16"/>
                    <a:pt x="24" y="16"/>
                  </a:cubicBezTo>
                  <a:cubicBezTo>
                    <a:pt x="31" y="10"/>
                    <a:pt x="37" y="6"/>
                    <a:pt x="43" y="4"/>
                  </a:cubicBezTo>
                  <a:cubicBezTo>
                    <a:pt x="48" y="1"/>
                    <a:pt x="53" y="0"/>
                    <a:pt x="59" y="0"/>
                  </a:cubicBezTo>
                  <a:cubicBezTo>
                    <a:pt x="69" y="0"/>
                    <a:pt x="77" y="3"/>
                    <a:pt x="82" y="9"/>
                  </a:cubicBezTo>
                  <a:cubicBezTo>
                    <a:pt x="88" y="16"/>
                    <a:pt x="90" y="25"/>
                    <a:pt x="90" y="37"/>
                  </a:cubicBezTo>
                  <a:cubicBezTo>
                    <a:pt x="90" y="114"/>
                    <a:pt x="90" y="114"/>
                    <a:pt x="90" y="114"/>
                  </a:cubicBezTo>
                  <a:cubicBezTo>
                    <a:pt x="64" y="114"/>
                    <a:pt x="64" y="114"/>
                    <a:pt x="64" y="114"/>
                  </a:cubicBezTo>
                  <a:cubicBezTo>
                    <a:pt x="64" y="42"/>
                    <a:pt x="64" y="42"/>
                    <a:pt x="64" y="42"/>
                  </a:cubicBezTo>
                  <a:cubicBezTo>
                    <a:pt x="64" y="35"/>
                    <a:pt x="63" y="29"/>
                    <a:pt x="61" y="26"/>
                  </a:cubicBezTo>
                  <a:cubicBezTo>
                    <a:pt x="59" y="23"/>
                    <a:pt x="56" y="22"/>
                    <a:pt x="51" y="22"/>
                  </a:cubicBezTo>
                  <a:cubicBezTo>
                    <a:pt x="47" y="22"/>
                    <a:pt x="43" y="23"/>
                    <a:pt x="39" y="25"/>
                  </a:cubicBezTo>
                  <a:cubicBezTo>
                    <a:pt x="35" y="27"/>
                    <a:pt x="31" y="30"/>
                    <a:pt x="26" y="34"/>
                  </a:cubicBezTo>
                  <a:cubicBezTo>
                    <a:pt x="26" y="114"/>
                    <a:pt x="26" y="114"/>
                    <a:pt x="26" y="114"/>
                  </a:cubicBezTo>
                  <a:lnTo>
                    <a:pt x="0" y="114"/>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104"/>
            <p:cNvSpPr>
              <a:spLocks/>
            </p:cNvSpPr>
            <p:nvPr/>
          </p:nvSpPr>
          <p:spPr bwMode="auto">
            <a:xfrm>
              <a:off x="1665" y="2432"/>
              <a:ext cx="108" cy="181"/>
            </a:xfrm>
            <a:custGeom>
              <a:avLst/>
              <a:gdLst>
                <a:gd name="T0" fmla="*/ 0 w 108"/>
                <a:gd name="T1" fmla="*/ 181 h 181"/>
                <a:gd name="T2" fmla="*/ 0 w 108"/>
                <a:gd name="T3" fmla="*/ 0 h 181"/>
                <a:gd name="T4" fmla="*/ 30 w 108"/>
                <a:gd name="T5" fmla="*/ 0 h 181"/>
                <a:gd name="T6" fmla="*/ 30 w 108"/>
                <a:gd name="T7" fmla="*/ 104 h 181"/>
                <a:gd name="T8" fmla="*/ 71 w 108"/>
                <a:gd name="T9" fmla="*/ 50 h 181"/>
                <a:gd name="T10" fmla="*/ 104 w 108"/>
                <a:gd name="T11" fmla="*/ 50 h 181"/>
                <a:gd name="T12" fmla="*/ 66 w 108"/>
                <a:gd name="T13" fmla="*/ 97 h 181"/>
                <a:gd name="T14" fmla="*/ 108 w 108"/>
                <a:gd name="T15" fmla="*/ 181 h 181"/>
                <a:gd name="T16" fmla="*/ 74 w 108"/>
                <a:gd name="T17" fmla="*/ 181 h 181"/>
                <a:gd name="T18" fmla="*/ 45 w 108"/>
                <a:gd name="T19" fmla="*/ 121 h 181"/>
                <a:gd name="T20" fmla="*/ 30 w 108"/>
                <a:gd name="T21" fmla="*/ 139 h 181"/>
                <a:gd name="T22" fmla="*/ 30 w 108"/>
                <a:gd name="T23" fmla="*/ 181 h 181"/>
                <a:gd name="T24" fmla="*/ 0 w 108"/>
                <a:gd name="T2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81">
                  <a:moveTo>
                    <a:pt x="0" y="181"/>
                  </a:moveTo>
                  <a:lnTo>
                    <a:pt x="0" y="0"/>
                  </a:lnTo>
                  <a:lnTo>
                    <a:pt x="30" y="0"/>
                  </a:lnTo>
                  <a:lnTo>
                    <a:pt x="30" y="104"/>
                  </a:lnTo>
                  <a:lnTo>
                    <a:pt x="71" y="50"/>
                  </a:lnTo>
                  <a:lnTo>
                    <a:pt x="104" y="50"/>
                  </a:lnTo>
                  <a:lnTo>
                    <a:pt x="66" y="97"/>
                  </a:lnTo>
                  <a:lnTo>
                    <a:pt x="108" y="181"/>
                  </a:lnTo>
                  <a:lnTo>
                    <a:pt x="74" y="181"/>
                  </a:lnTo>
                  <a:lnTo>
                    <a:pt x="45" y="121"/>
                  </a:lnTo>
                  <a:lnTo>
                    <a:pt x="30" y="139"/>
                  </a:lnTo>
                  <a:lnTo>
                    <a:pt x="30" y="181"/>
                  </a:lnTo>
                  <a:lnTo>
                    <a:pt x="0" y="181"/>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105"/>
            <p:cNvSpPr>
              <a:spLocks noEditPoints="1"/>
            </p:cNvSpPr>
            <p:nvPr/>
          </p:nvSpPr>
          <p:spPr bwMode="auto">
            <a:xfrm>
              <a:off x="1797" y="2433"/>
              <a:ext cx="114" cy="180"/>
            </a:xfrm>
            <a:custGeom>
              <a:avLst/>
              <a:gdLst>
                <a:gd name="T0" fmla="*/ 0 w 99"/>
                <a:gd name="T1" fmla="*/ 154 h 154"/>
                <a:gd name="T2" fmla="*/ 0 w 99"/>
                <a:gd name="T3" fmla="*/ 0 h 154"/>
                <a:gd name="T4" fmla="*/ 45 w 99"/>
                <a:gd name="T5" fmla="*/ 0 h 154"/>
                <a:gd name="T6" fmla="*/ 86 w 99"/>
                <a:gd name="T7" fmla="*/ 10 h 154"/>
                <a:gd name="T8" fmla="*/ 99 w 99"/>
                <a:gd name="T9" fmla="*/ 42 h 154"/>
                <a:gd name="T10" fmla="*/ 86 w 99"/>
                <a:gd name="T11" fmla="*/ 74 h 154"/>
                <a:gd name="T12" fmla="*/ 50 w 99"/>
                <a:gd name="T13" fmla="*/ 85 h 154"/>
                <a:gd name="T14" fmla="*/ 16 w 99"/>
                <a:gd name="T15" fmla="*/ 85 h 154"/>
                <a:gd name="T16" fmla="*/ 16 w 99"/>
                <a:gd name="T17" fmla="*/ 154 h 154"/>
                <a:gd name="T18" fmla="*/ 0 w 99"/>
                <a:gd name="T19" fmla="*/ 154 h 154"/>
                <a:gd name="T20" fmla="*/ 16 w 99"/>
                <a:gd name="T21" fmla="*/ 71 h 154"/>
                <a:gd name="T22" fmla="*/ 43 w 99"/>
                <a:gd name="T23" fmla="*/ 71 h 154"/>
                <a:gd name="T24" fmla="*/ 73 w 99"/>
                <a:gd name="T25" fmla="*/ 64 h 154"/>
                <a:gd name="T26" fmla="*/ 81 w 99"/>
                <a:gd name="T27" fmla="*/ 42 h 154"/>
                <a:gd name="T28" fmla="*/ 72 w 99"/>
                <a:gd name="T29" fmla="*/ 21 h 154"/>
                <a:gd name="T30" fmla="*/ 41 w 99"/>
                <a:gd name="T31" fmla="*/ 14 h 154"/>
                <a:gd name="T32" fmla="*/ 16 w 99"/>
                <a:gd name="T33" fmla="*/ 14 h 154"/>
                <a:gd name="T34" fmla="*/ 16 w 99"/>
                <a:gd name="T35" fmla="*/ 7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54">
                  <a:moveTo>
                    <a:pt x="0" y="154"/>
                  </a:moveTo>
                  <a:cubicBezTo>
                    <a:pt x="0" y="0"/>
                    <a:pt x="0" y="0"/>
                    <a:pt x="0" y="0"/>
                  </a:cubicBezTo>
                  <a:cubicBezTo>
                    <a:pt x="45" y="0"/>
                    <a:pt x="45" y="0"/>
                    <a:pt x="45" y="0"/>
                  </a:cubicBezTo>
                  <a:cubicBezTo>
                    <a:pt x="63" y="0"/>
                    <a:pt x="77" y="3"/>
                    <a:pt x="86" y="10"/>
                  </a:cubicBezTo>
                  <a:cubicBezTo>
                    <a:pt x="94" y="17"/>
                    <a:pt x="99" y="28"/>
                    <a:pt x="99" y="42"/>
                  </a:cubicBezTo>
                  <a:cubicBezTo>
                    <a:pt x="99" y="56"/>
                    <a:pt x="95" y="66"/>
                    <a:pt x="86" y="74"/>
                  </a:cubicBezTo>
                  <a:cubicBezTo>
                    <a:pt x="77" y="82"/>
                    <a:pt x="65" y="85"/>
                    <a:pt x="50" y="85"/>
                  </a:cubicBezTo>
                  <a:cubicBezTo>
                    <a:pt x="16" y="85"/>
                    <a:pt x="16" y="85"/>
                    <a:pt x="16" y="85"/>
                  </a:cubicBezTo>
                  <a:cubicBezTo>
                    <a:pt x="16" y="154"/>
                    <a:pt x="16" y="154"/>
                    <a:pt x="16" y="154"/>
                  </a:cubicBezTo>
                  <a:lnTo>
                    <a:pt x="0" y="154"/>
                  </a:lnTo>
                  <a:close/>
                  <a:moveTo>
                    <a:pt x="16" y="71"/>
                  </a:moveTo>
                  <a:cubicBezTo>
                    <a:pt x="43" y="71"/>
                    <a:pt x="43" y="71"/>
                    <a:pt x="43" y="71"/>
                  </a:cubicBezTo>
                  <a:cubicBezTo>
                    <a:pt x="57" y="71"/>
                    <a:pt x="67" y="69"/>
                    <a:pt x="73" y="64"/>
                  </a:cubicBezTo>
                  <a:cubicBezTo>
                    <a:pt x="78" y="60"/>
                    <a:pt x="81" y="52"/>
                    <a:pt x="81" y="42"/>
                  </a:cubicBezTo>
                  <a:cubicBezTo>
                    <a:pt x="81" y="32"/>
                    <a:pt x="78" y="25"/>
                    <a:pt x="72" y="21"/>
                  </a:cubicBezTo>
                  <a:cubicBezTo>
                    <a:pt x="66" y="16"/>
                    <a:pt x="56" y="14"/>
                    <a:pt x="41" y="14"/>
                  </a:cubicBezTo>
                  <a:cubicBezTo>
                    <a:pt x="16" y="14"/>
                    <a:pt x="16" y="14"/>
                    <a:pt x="16" y="14"/>
                  </a:cubicBezTo>
                  <a:lnTo>
                    <a:pt x="16" y="71"/>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Rectangle 106"/>
            <p:cNvSpPr>
              <a:spLocks noChangeArrowheads="1"/>
            </p:cNvSpPr>
            <p:nvPr/>
          </p:nvSpPr>
          <p:spPr bwMode="auto">
            <a:xfrm>
              <a:off x="1938" y="2433"/>
              <a:ext cx="18" cy="180"/>
            </a:xfrm>
            <a:prstGeom prst="rect">
              <a:avLst/>
            </a:prstGeom>
            <a:solidFill>
              <a:srgbClr val="7576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107"/>
            <p:cNvSpPr>
              <a:spLocks noEditPoints="1"/>
            </p:cNvSpPr>
            <p:nvPr/>
          </p:nvSpPr>
          <p:spPr bwMode="auto">
            <a:xfrm>
              <a:off x="1989" y="2481"/>
              <a:ext cx="98" cy="134"/>
            </a:xfrm>
            <a:custGeom>
              <a:avLst/>
              <a:gdLst>
                <a:gd name="T0" fmla="*/ 66 w 85"/>
                <a:gd name="T1" fmla="*/ 98 h 115"/>
                <a:gd name="T2" fmla="*/ 49 w 85"/>
                <a:gd name="T3" fmla="*/ 111 h 115"/>
                <a:gd name="T4" fmla="*/ 31 w 85"/>
                <a:gd name="T5" fmla="*/ 115 h 115"/>
                <a:gd name="T6" fmla="*/ 8 w 85"/>
                <a:gd name="T7" fmla="*/ 107 h 115"/>
                <a:gd name="T8" fmla="*/ 0 w 85"/>
                <a:gd name="T9" fmla="*/ 84 h 115"/>
                <a:gd name="T10" fmla="*/ 15 w 85"/>
                <a:gd name="T11" fmla="*/ 56 h 115"/>
                <a:gd name="T12" fmla="*/ 67 w 85"/>
                <a:gd name="T13" fmla="*/ 39 h 115"/>
                <a:gd name="T14" fmla="*/ 67 w 85"/>
                <a:gd name="T15" fmla="*/ 31 h 115"/>
                <a:gd name="T16" fmla="*/ 61 w 85"/>
                <a:gd name="T17" fmla="*/ 18 h 115"/>
                <a:gd name="T18" fmla="*/ 44 w 85"/>
                <a:gd name="T19" fmla="*/ 13 h 115"/>
                <a:gd name="T20" fmla="*/ 28 w 85"/>
                <a:gd name="T21" fmla="*/ 18 h 115"/>
                <a:gd name="T22" fmla="*/ 17 w 85"/>
                <a:gd name="T23" fmla="*/ 31 h 115"/>
                <a:gd name="T24" fmla="*/ 3 w 85"/>
                <a:gd name="T25" fmla="*/ 23 h 115"/>
                <a:gd name="T26" fmla="*/ 20 w 85"/>
                <a:gd name="T27" fmla="*/ 6 h 115"/>
                <a:gd name="T28" fmla="*/ 45 w 85"/>
                <a:gd name="T29" fmla="*/ 0 h 115"/>
                <a:gd name="T30" fmla="*/ 73 w 85"/>
                <a:gd name="T31" fmla="*/ 8 h 115"/>
                <a:gd name="T32" fmla="*/ 83 w 85"/>
                <a:gd name="T33" fmla="*/ 33 h 115"/>
                <a:gd name="T34" fmla="*/ 83 w 85"/>
                <a:gd name="T35" fmla="*/ 95 h 115"/>
                <a:gd name="T36" fmla="*/ 83 w 85"/>
                <a:gd name="T37" fmla="*/ 104 h 115"/>
                <a:gd name="T38" fmla="*/ 85 w 85"/>
                <a:gd name="T39" fmla="*/ 112 h 115"/>
                <a:gd name="T40" fmla="*/ 85 w 85"/>
                <a:gd name="T41" fmla="*/ 113 h 115"/>
                <a:gd name="T42" fmla="*/ 68 w 85"/>
                <a:gd name="T43" fmla="*/ 113 h 115"/>
                <a:gd name="T44" fmla="*/ 66 w 85"/>
                <a:gd name="T45" fmla="*/ 98 h 115"/>
                <a:gd name="T46" fmla="*/ 67 w 85"/>
                <a:gd name="T47" fmla="*/ 84 h 115"/>
                <a:gd name="T48" fmla="*/ 67 w 85"/>
                <a:gd name="T49" fmla="*/ 53 h 115"/>
                <a:gd name="T50" fmla="*/ 27 w 85"/>
                <a:gd name="T51" fmla="*/ 66 h 115"/>
                <a:gd name="T52" fmla="*/ 15 w 85"/>
                <a:gd name="T53" fmla="*/ 85 h 115"/>
                <a:gd name="T54" fmla="*/ 20 w 85"/>
                <a:gd name="T55" fmla="*/ 97 h 115"/>
                <a:gd name="T56" fmla="*/ 33 w 85"/>
                <a:gd name="T57" fmla="*/ 101 h 115"/>
                <a:gd name="T58" fmla="*/ 49 w 85"/>
                <a:gd name="T59" fmla="*/ 97 h 115"/>
                <a:gd name="T60" fmla="*/ 67 w 85"/>
                <a:gd name="T61" fmla="*/ 8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115">
                  <a:moveTo>
                    <a:pt x="66" y="98"/>
                  </a:moveTo>
                  <a:cubicBezTo>
                    <a:pt x="61" y="104"/>
                    <a:pt x="55" y="108"/>
                    <a:pt x="49" y="111"/>
                  </a:cubicBezTo>
                  <a:cubicBezTo>
                    <a:pt x="44" y="114"/>
                    <a:pt x="37" y="115"/>
                    <a:pt x="31" y="115"/>
                  </a:cubicBezTo>
                  <a:cubicBezTo>
                    <a:pt x="22" y="115"/>
                    <a:pt x="14" y="112"/>
                    <a:pt x="8" y="107"/>
                  </a:cubicBezTo>
                  <a:cubicBezTo>
                    <a:pt x="3" y="101"/>
                    <a:pt x="0" y="93"/>
                    <a:pt x="0" y="84"/>
                  </a:cubicBezTo>
                  <a:cubicBezTo>
                    <a:pt x="0" y="73"/>
                    <a:pt x="5" y="63"/>
                    <a:pt x="15" y="56"/>
                  </a:cubicBezTo>
                  <a:cubicBezTo>
                    <a:pt x="25" y="49"/>
                    <a:pt x="43" y="43"/>
                    <a:pt x="67" y="39"/>
                  </a:cubicBezTo>
                  <a:cubicBezTo>
                    <a:pt x="67" y="31"/>
                    <a:pt x="67" y="31"/>
                    <a:pt x="67" y="31"/>
                  </a:cubicBezTo>
                  <a:cubicBezTo>
                    <a:pt x="67" y="26"/>
                    <a:pt x="65" y="21"/>
                    <a:pt x="61" y="18"/>
                  </a:cubicBezTo>
                  <a:cubicBezTo>
                    <a:pt x="56" y="15"/>
                    <a:pt x="51" y="13"/>
                    <a:pt x="44" y="13"/>
                  </a:cubicBezTo>
                  <a:cubicBezTo>
                    <a:pt x="38" y="13"/>
                    <a:pt x="33" y="15"/>
                    <a:pt x="28" y="18"/>
                  </a:cubicBezTo>
                  <a:cubicBezTo>
                    <a:pt x="24" y="21"/>
                    <a:pt x="20" y="25"/>
                    <a:pt x="17" y="31"/>
                  </a:cubicBezTo>
                  <a:cubicBezTo>
                    <a:pt x="3" y="23"/>
                    <a:pt x="3" y="23"/>
                    <a:pt x="3" y="23"/>
                  </a:cubicBezTo>
                  <a:cubicBezTo>
                    <a:pt x="8" y="16"/>
                    <a:pt x="13" y="10"/>
                    <a:pt x="20" y="6"/>
                  </a:cubicBezTo>
                  <a:cubicBezTo>
                    <a:pt x="27" y="2"/>
                    <a:pt x="35" y="0"/>
                    <a:pt x="45" y="0"/>
                  </a:cubicBezTo>
                  <a:cubicBezTo>
                    <a:pt x="57" y="0"/>
                    <a:pt x="66" y="3"/>
                    <a:pt x="73" y="8"/>
                  </a:cubicBezTo>
                  <a:cubicBezTo>
                    <a:pt x="79" y="14"/>
                    <a:pt x="83" y="22"/>
                    <a:pt x="83" y="33"/>
                  </a:cubicBezTo>
                  <a:cubicBezTo>
                    <a:pt x="83" y="95"/>
                    <a:pt x="83" y="95"/>
                    <a:pt x="83" y="95"/>
                  </a:cubicBezTo>
                  <a:cubicBezTo>
                    <a:pt x="83" y="98"/>
                    <a:pt x="83" y="101"/>
                    <a:pt x="83" y="104"/>
                  </a:cubicBezTo>
                  <a:cubicBezTo>
                    <a:pt x="84" y="107"/>
                    <a:pt x="84" y="109"/>
                    <a:pt x="85" y="112"/>
                  </a:cubicBezTo>
                  <a:cubicBezTo>
                    <a:pt x="85" y="113"/>
                    <a:pt x="85" y="113"/>
                    <a:pt x="85" y="113"/>
                  </a:cubicBezTo>
                  <a:cubicBezTo>
                    <a:pt x="68" y="113"/>
                    <a:pt x="68" y="113"/>
                    <a:pt x="68" y="113"/>
                  </a:cubicBezTo>
                  <a:lnTo>
                    <a:pt x="66" y="98"/>
                  </a:lnTo>
                  <a:close/>
                  <a:moveTo>
                    <a:pt x="67" y="84"/>
                  </a:moveTo>
                  <a:cubicBezTo>
                    <a:pt x="67" y="53"/>
                    <a:pt x="67" y="53"/>
                    <a:pt x="67" y="53"/>
                  </a:cubicBezTo>
                  <a:cubicBezTo>
                    <a:pt x="48" y="57"/>
                    <a:pt x="35" y="61"/>
                    <a:pt x="27" y="66"/>
                  </a:cubicBezTo>
                  <a:cubicBezTo>
                    <a:pt x="19" y="71"/>
                    <a:pt x="15" y="77"/>
                    <a:pt x="15" y="85"/>
                  </a:cubicBezTo>
                  <a:cubicBezTo>
                    <a:pt x="15" y="90"/>
                    <a:pt x="17" y="94"/>
                    <a:pt x="20" y="97"/>
                  </a:cubicBezTo>
                  <a:cubicBezTo>
                    <a:pt x="23" y="100"/>
                    <a:pt x="28" y="101"/>
                    <a:pt x="33" y="101"/>
                  </a:cubicBezTo>
                  <a:cubicBezTo>
                    <a:pt x="38" y="101"/>
                    <a:pt x="43" y="100"/>
                    <a:pt x="49" y="97"/>
                  </a:cubicBezTo>
                  <a:cubicBezTo>
                    <a:pt x="54" y="94"/>
                    <a:pt x="60" y="90"/>
                    <a:pt x="67" y="84"/>
                  </a:cubicBez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108"/>
            <p:cNvSpPr>
              <a:spLocks/>
            </p:cNvSpPr>
            <p:nvPr/>
          </p:nvSpPr>
          <p:spPr bwMode="auto">
            <a:xfrm>
              <a:off x="2112" y="2480"/>
              <a:ext cx="101" cy="135"/>
            </a:xfrm>
            <a:custGeom>
              <a:avLst/>
              <a:gdLst>
                <a:gd name="T0" fmla="*/ 87 w 87"/>
                <a:gd name="T1" fmla="*/ 88 h 116"/>
                <a:gd name="T2" fmla="*/ 70 w 87"/>
                <a:gd name="T3" fmla="*/ 109 h 116"/>
                <a:gd name="T4" fmla="*/ 45 w 87"/>
                <a:gd name="T5" fmla="*/ 116 h 116"/>
                <a:gd name="T6" fmla="*/ 11 w 87"/>
                <a:gd name="T7" fmla="*/ 102 h 116"/>
                <a:gd name="T8" fmla="*/ 0 w 87"/>
                <a:gd name="T9" fmla="*/ 58 h 116"/>
                <a:gd name="T10" fmla="*/ 12 w 87"/>
                <a:gd name="T11" fmla="*/ 16 h 116"/>
                <a:gd name="T12" fmla="*/ 45 w 87"/>
                <a:gd name="T13" fmla="*/ 0 h 116"/>
                <a:gd name="T14" fmla="*/ 70 w 87"/>
                <a:gd name="T15" fmla="*/ 8 h 116"/>
                <a:gd name="T16" fmla="*/ 85 w 87"/>
                <a:gd name="T17" fmla="*/ 31 h 116"/>
                <a:gd name="T18" fmla="*/ 70 w 87"/>
                <a:gd name="T19" fmla="*/ 36 h 116"/>
                <a:gd name="T20" fmla="*/ 60 w 87"/>
                <a:gd name="T21" fmla="*/ 20 h 116"/>
                <a:gd name="T22" fmla="*/ 44 w 87"/>
                <a:gd name="T23" fmla="*/ 14 h 116"/>
                <a:gd name="T24" fmla="*/ 23 w 87"/>
                <a:gd name="T25" fmla="*/ 25 h 116"/>
                <a:gd name="T26" fmla="*/ 16 w 87"/>
                <a:gd name="T27" fmla="*/ 58 h 116"/>
                <a:gd name="T28" fmla="*/ 23 w 87"/>
                <a:gd name="T29" fmla="*/ 92 h 116"/>
                <a:gd name="T30" fmla="*/ 45 w 87"/>
                <a:gd name="T31" fmla="*/ 103 h 116"/>
                <a:gd name="T32" fmla="*/ 62 w 87"/>
                <a:gd name="T33" fmla="*/ 97 h 116"/>
                <a:gd name="T34" fmla="*/ 74 w 87"/>
                <a:gd name="T35" fmla="*/ 81 h 116"/>
                <a:gd name="T36" fmla="*/ 87 w 87"/>
                <a:gd name="T37" fmla="*/ 8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16">
                  <a:moveTo>
                    <a:pt x="87" y="88"/>
                  </a:moveTo>
                  <a:cubicBezTo>
                    <a:pt x="83" y="97"/>
                    <a:pt x="77" y="104"/>
                    <a:pt x="70" y="109"/>
                  </a:cubicBezTo>
                  <a:cubicBezTo>
                    <a:pt x="63" y="114"/>
                    <a:pt x="54" y="116"/>
                    <a:pt x="45" y="116"/>
                  </a:cubicBezTo>
                  <a:cubicBezTo>
                    <a:pt x="30" y="116"/>
                    <a:pt x="19" y="111"/>
                    <a:pt x="11" y="102"/>
                  </a:cubicBezTo>
                  <a:cubicBezTo>
                    <a:pt x="4" y="92"/>
                    <a:pt x="0" y="77"/>
                    <a:pt x="0" y="58"/>
                  </a:cubicBezTo>
                  <a:cubicBezTo>
                    <a:pt x="0" y="40"/>
                    <a:pt x="4" y="26"/>
                    <a:pt x="12" y="16"/>
                  </a:cubicBezTo>
                  <a:cubicBezTo>
                    <a:pt x="20" y="6"/>
                    <a:pt x="31" y="0"/>
                    <a:pt x="45" y="0"/>
                  </a:cubicBezTo>
                  <a:cubicBezTo>
                    <a:pt x="54" y="0"/>
                    <a:pt x="63" y="3"/>
                    <a:pt x="70" y="8"/>
                  </a:cubicBezTo>
                  <a:cubicBezTo>
                    <a:pt x="77" y="14"/>
                    <a:pt x="82" y="21"/>
                    <a:pt x="85" y="31"/>
                  </a:cubicBezTo>
                  <a:cubicBezTo>
                    <a:pt x="70" y="36"/>
                    <a:pt x="70" y="36"/>
                    <a:pt x="70" y="36"/>
                  </a:cubicBezTo>
                  <a:cubicBezTo>
                    <a:pt x="68" y="29"/>
                    <a:pt x="64" y="23"/>
                    <a:pt x="60" y="20"/>
                  </a:cubicBezTo>
                  <a:cubicBezTo>
                    <a:pt x="55" y="16"/>
                    <a:pt x="50" y="14"/>
                    <a:pt x="44" y="14"/>
                  </a:cubicBezTo>
                  <a:cubicBezTo>
                    <a:pt x="35" y="14"/>
                    <a:pt x="28" y="18"/>
                    <a:pt x="23" y="25"/>
                  </a:cubicBezTo>
                  <a:cubicBezTo>
                    <a:pt x="18" y="33"/>
                    <a:pt x="16" y="44"/>
                    <a:pt x="16" y="58"/>
                  </a:cubicBezTo>
                  <a:cubicBezTo>
                    <a:pt x="16" y="73"/>
                    <a:pt x="18" y="84"/>
                    <a:pt x="23" y="92"/>
                  </a:cubicBezTo>
                  <a:cubicBezTo>
                    <a:pt x="28" y="99"/>
                    <a:pt x="35" y="103"/>
                    <a:pt x="45" y="103"/>
                  </a:cubicBezTo>
                  <a:cubicBezTo>
                    <a:pt x="51" y="103"/>
                    <a:pt x="57" y="101"/>
                    <a:pt x="62" y="97"/>
                  </a:cubicBezTo>
                  <a:cubicBezTo>
                    <a:pt x="67" y="93"/>
                    <a:pt x="71" y="88"/>
                    <a:pt x="74" y="81"/>
                  </a:cubicBezTo>
                  <a:lnTo>
                    <a:pt x="87" y="88"/>
                  </a:ln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109"/>
            <p:cNvSpPr>
              <a:spLocks noEditPoints="1"/>
            </p:cNvSpPr>
            <p:nvPr/>
          </p:nvSpPr>
          <p:spPr bwMode="auto">
            <a:xfrm>
              <a:off x="2228" y="2481"/>
              <a:ext cx="104" cy="134"/>
            </a:xfrm>
            <a:custGeom>
              <a:avLst/>
              <a:gdLst>
                <a:gd name="T0" fmla="*/ 79 w 90"/>
                <a:gd name="T1" fmla="*/ 82 h 115"/>
                <a:gd name="T2" fmla="*/ 90 w 90"/>
                <a:gd name="T3" fmla="*/ 89 h 115"/>
                <a:gd name="T4" fmla="*/ 72 w 90"/>
                <a:gd name="T5" fmla="*/ 109 h 115"/>
                <a:gd name="T6" fmla="*/ 45 w 90"/>
                <a:gd name="T7" fmla="*/ 115 h 115"/>
                <a:gd name="T8" fmla="*/ 12 w 90"/>
                <a:gd name="T9" fmla="*/ 101 h 115"/>
                <a:gd name="T10" fmla="*/ 0 w 90"/>
                <a:gd name="T11" fmla="*/ 57 h 115"/>
                <a:gd name="T12" fmla="*/ 12 w 90"/>
                <a:gd name="T13" fmla="*/ 15 h 115"/>
                <a:gd name="T14" fmla="*/ 44 w 90"/>
                <a:gd name="T15" fmla="*/ 0 h 115"/>
                <a:gd name="T16" fmla="*/ 76 w 90"/>
                <a:gd name="T17" fmla="*/ 14 h 115"/>
                <a:gd name="T18" fmla="*/ 88 w 90"/>
                <a:gd name="T19" fmla="*/ 56 h 115"/>
                <a:gd name="T20" fmla="*/ 88 w 90"/>
                <a:gd name="T21" fmla="*/ 61 h 115"/>
                <a:gd name="T22" fmla="*/ 16 w 90"/>
                <a:gd name="T23" fmla="*/ 61 h 115"/>
                <a:gd name="T24" fmla="*/ 16 w 90"/>
                <a:gd name="T25" fmla="*/ 64 h 115"/>
                <a:gd name="T26" fmla="*/ 25 w 90"/>
                <a:gd name="T27" fmla="*/ 92 h 115"/>
                <a:gd name="T28" fmla="*/ 47 w 90"/>
                <a:gd name="T29" fmla="*/ 102 h 115"/>
                <a:gd name="T30" fmla="*/ 65 w 90"/>
                <a:gd name="T31" fmla="*/ 97 h 115"/>
                <a:gd name="T32" fmla="*/ 79 w 90"/>
                <a:gd name="T33" fmla="*/ 82 h 115"/>
                <a:gd name="T34" fmla="*/ 17 w 90"/>
                <a:gd name="T35" fmla="*/ 47 h 115"/>
                <a:gd name="T36" fmla="*/ 71 w 90"/>
                <a:gd name="T37" fmla="*/ 47 h 115"/>
                <a:gd name="T38" fmla="*/ 64 w 90"/>
                <a:gd name="T39" fmla="*/ 22 h 115"/>
                <a:gd name="T40" fmla="*/ 44 w 90"/>
                <a:gd name="T41" fmla="*/ 13 h 115"/>
                <a:gd name="T42" fmla="*/ 24 w 90"/>
                <a:gd name="T43" fmla="*/ 22 h 115"/>
                <a:gd name="T44" fmla="*/ 17 w 90"/>
                <a:gd name="T45" fmla="*/ 4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15">
                  <a:moveTo>
                    <a:pt x="79" y="82"/>
                  </a:moveTo>
                  <a:cubicBezTo>
                    <a:pt x="90" y="89"/>
                    <a:pt x="90" y="89"/>
                    <a:pt x="90" y="89"/>
                  </a:cubicBezTo>
                  <a:cubicBezTo>
                    <a:pt x="86" y="98"/>
                    <a:pt x="80" y="105"/>
                    <a:pt x="72" y="109"/>
                  </a:cubicBezTo>
                  <a:cubicBezTo>
                    <a:pt x="65" y="113"/>
                    <a:pt x="56" y="115"/>
                    <a:pt x="45" y="115"/>
                  </a:cubicBezTo>
                  <a:cubicBezTo>
                    <a:pt x="31" y="115"/>
                    <a:pt x="20" y="110"/>
                    <a:pt x="12" y="101"/>
                  </a:cubicBezTo>
                  <a:cubicBezTo>
                    <a:pt x="4" y="91"/>
                    <a:pt x="0" y="76"/>
                    <a:pt x="0" y="57"/>
                  </a:cubicBezTo>
                  <a:cubicBezTo>
                    <a:pt x="0" y="39"/>
                    <a:pt x="4" y="25"/>
                    <a:pt x="12" y="15"/>
                  </a:cubicBezTo>
                  <a:cubicBezTo>
                    <a:pt x="20" y="5"/>
                    <a:pt x="30" y="0"/>
                    <a:pt x="44" y="0"/>
                  </a:cubicBezTo>
                  <a:cubicBezTo>
                    <a:pt x="58" y="0"/>
                    <a:pt x="69" y="5"/>
                    <a:pt x="76" y="14"/>
                  </a:cubicBezTo>
                  <a:cubicBezTo>
                    <a:pt x="84" y="24"/>
                    <a:pt x="88" y="38"/>
                    <a:pt x="88" y="56"/>
                  </a:cubicBezTo>
                  <a:cubicBezTo>
                    <a:pt x="88" y="61"/>
                    <a:pt x="88" y="61"/>
                    <a:pt x="88" y="61"/>
                  </a:cubicBezTo>
                  <a:cubicBezTo>
                    <a:pt x="16" y="61"/>
                    <a:pt x="16" y="61"/>
                    <a:pt x="16" y="61"/>
                  </a:cubicBezTo>
                  <a:cubicBezTo>
                    <a:pt x="16" y="64"/>
                    <a:pt x="16" y="64"/>
                    <a:pt x="16" y="64"/>
                  </a:cubicBezTo>
                  <a:cubicBezTo>
                    <a:pt x="16" y="76"/>
                    <a:pt x="19" y="85"/>
                    <a:pt x="25" y="92"/>
                  </a:cubicBezTo>
                  <a:cubicBezTo>
                    <a:pt x="30" y="99"/>
                    <a:pt x="38" y="102"/>
                    <a:pt x="47" y="102"/>
                  </a:cubicBezTo>
                  <a:cubicBezTo>
                    <a:pt x="54" y="102"/>
                    <a:pt x="60" y="100"/>
                    <a:pt x="65" y="97"/>
                  </a:cubicBezTo>
                  <a:cubicBezTo>
                    <a:pt x="71" y="93"/>
                    <a:pt x="75" y="89"/>
                    <a:pt x="79" y="82"/>
                  </a:cubicBezTo>
                  <a:close/>
                  <a:moveTo>
                    <a:pt x="17" y="47"/>
                  </a:moveTo>
                  <a:cubicBezTo>
                    <a:pt x="71" y="47"/>
                    <a:pt x="71" y="47"/>
                    <a:pt x="71" y="47"/>
                  </a:cubicBezTo>
                  <a:cubicBezTo>
                    <a:pt x="71" y="37"/>
                    <a:pt x="68" y="28"/>
                    <a:pt x="64" y="22"/>
                  </a:cubicBezTo>
                  <a:cubicBezTo>
                    <a:pt x="59" y="16"/>
                    <a:pt x="52" y="13"/>
                    <a:pt x="44" y="13"/>
                  </a:cubicBezTo>
                  <a:cubicBezTo>
                    <a:pt x="36" y="13"/>
                    <a:pt x="29" y="16"/>
                    <a:pt x="24" y="22"/>
                  </a:cubicBezTo>
                  <a:cubicBezTo>
                    <a:pt x="20" y="28"/>
                    <a:pt x="17" y="36"/>
                    <a:pt x="17" y="47"/>
                  </a:cubicBezTo>
                  <a:close/>
                </a:path>
              </a:pathLst>
            </a:custGeom>
            <a:solidFill>
              <a:srgbClr val="7576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893239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3" name="Rectangle 2"/>
          <p:cNvSpPr/>
          <p:nvPr userDrawn="1"/>
        </p:nvSpPr>
        <p:spPr>
          <a:xfrm>
            <a:off x="180000" y="179999"/>
            <a:ext cx="10332000" cy="72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userDrawn="1"/>
        </p:nvSpPr>
        <p:spPr>
          <a:xfrm>
            <a:off x="180000" y="7200000"/>
            <a:ext cx="10332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20000" algn="l"/>
            <a:endParaRPr lang="en-AU" sz="1100" b="1"/>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r="-1676"/>
          <a:stretch/>
        </p:blipFill>
        <p:spPr>
          <a:xfrm>
            <a:off x="848313" y="1524399"/>
            <a:ext cx="9825662" cy="5674685"/>
          </a:xfrm>
          <a:prstGeom prst="rect">
            <a:avLst/>
          </a:prstGeom>
        </p:spPr>
      </p:pic>
      <p:sp>
        <p:nvSpPr>
          <p:cNvPr id="6" name="Title Placeholder 1"/>
          <p:cNvSpPr>
            <a:spLocks noGrp="1"/>
          </p:cNvSpPr>
          <p:nvPr>
            <p:ph type="title" hasCustomPrompt="1"/>
          </p:nvPr>
        </p:nvSpPr>
        <p:spPr>
          <a:xfrm>
            <a:off x="898525" y="2654431"/>
            <a:ext cx="5865813" cy="1260211"/>
          </a:xfrm>
          <a:prstGeom prst="rect">
            <a:avLst/>
          </a:prstGeom>
        </p:spPr>
        <p:txBody>
          <a:bodyPr vert="horz" lIns="0" tIns="0" rIns="0" bIns="0" rtlCol="0" anchor="t" anchorCtr="0">
            <a:noAutofit/>
          </a:bodyPr>
          <a:lstStyle>
            <a:lvl1pPr algn="l">
              <a:defRPr sz="3000" b="1">
                <a:solidFill>
                  <a:schemeClr val="bg1"/>
                </a:solidFill>
              </a:defRPr>
            </a:lvl1pPr>
          </a:lstStyle>
          <a:p>
            <a:r>
              <a:rPr lang="en-US" dirty="0"/>
              <a:t>Name of section</a:t>
            </a:r>
            <a:endParaRPr lang="en-AU" dirty="0"/>
          </a:p>
        </p:txBody>
      </p:sp>
      <p:sp>
        <p:nvSpPr>
          <p:cNvPr id="7" name="Text Placeholder 9"/>
          <p:cNvSpPr>
            <a:spLocks noGrp="1"/>
          </p:cNvSpPr>
          <p:nvPr>
            <p:ph type="body" sz="quarter" idx="13" hasCustomPrompt="1"/>
          </p:nvPr>
        </p:nvSpPr>
        <p:spPr>
          <a:xfrm>
            <a:off x="898525" y="1555750"/>
            <a:ext cx="4356100" cy="465195"/>
          </a:xfrm>
          <a:prstGeom prst="rect">
            <a:avLst/>
          </a:prstGeom>
        </p:spPr>
        <p:txBody>
          <a:bodyPr lIns="0" tIns="0" rIns="0" bIns="0"/>
          <a:lstStyle>
            <a:lvl1pPr marL="0" indent="0">
              <a:buNone/>
              <a:defRPr sz="1400" b="0">
                <a:solidFill>
                  <a:schemeClr val="bg1"/>
                </a:solidFill>
              </a:defRPr>
            </a:lvl1pPr>
            <a:lvl2pPr marL="521528" indent="0">
              <a:buNone/>
              <a:defRPr sz="1400">
                <a:solidFill>
                  <a:schemeClr val="tx1">
                    <a:lumMod val="60000"/>
                    <a:lumOff val="40000"/>
                  </a:schemeClr>
                </a:solidFill>
              </a:defRPr>
            </a:lvl2pPr>
            <a:lvl3pPr>
              <a:defRPr sz="1400">
                <a:solidFill>
                  <a:schemeClr val="tx1">
                    <a:lumMod val="60000"/>
                    <a:lumOff val="40000"/>
                  </a:schemeClr>
                </a:solidFill>
              </a:defRPr>
            </a:lvl3pPr>
            <a:lvl4pPr>
              <a:defRPr sz="1400">
                <a:solidFill>
                  <a:schemeClr val="tx1">
                    <a:lumMod val="60000"/>
                    <a:lumOff val="40000"/>
                  </a:schemeClr>
                </a:solidFill>
              </a:defRPr>
            </a:lvl4pPr>
            <a:lvl5pPr>
              <a:defRPr sz="1400">
                <a:solidFill>
                  <a:schemeClr val="tx1">
                    <a:lumMod val="60000"/>
                    <a:lumOff val="40000"/>
                  </a:schemeClr>
                </a:solidFill>
              </a:defRPr>
            </a:lvl5pPr>
          </a:lstStyle>
          <a:p>
            <a:pPr lvl="0"/>
            <a:r>
              <a:rPr lang="en-US"/>
              <a:t>Section number</a:t>
            </a:r>
            <a:endParaRPr lang="en-US" dirty="0"/>
          </a:p>
        </p:txBody>
      </p:sp>
    </p:spTree>
    <p:extLst>
      <p:ext uri="{BB962C8B-B14F-4D97-AF65-F5344CB8AC3E}">
        <p14:creationId xmlns:p14="http://schemas.microsoft.com/office/powerpoint/2010/main" val="3475297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3" name="Rectangle 2"/>
          <p:cNvSpPr/>
          <p:nvPr userDrawn="1"/>
        </p:nvSpPr>
        <p:spPr>
          <a:xfrm>
            <a:off x="180000" y="179999"/>
            <a:ext cx="10332000" cy="72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userDrawn="1"/>
        </p:nvSpPr>
        <p:spPr>
          <a:xfrm>
            <a:off x="180000" y="7200000"/>
            <a:ext cx="10332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20000" algn="l"/>
            <a:endParaRPr lang="en-AU" sz="1100" b="1"/>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r="-1676"/>
          <a:stretch/>
        </p:blipFill>
        <p:spPr>
          <a:xfrm>
            <a:off x="848313" y="1524399"/>
            <a:ext cx="9825662" cy="5674685"/>
          </a:xfrm>
          <a:prstGeom prst="rect">
            <a:avLst/>
          </a:prstGeom>
        </p:spPr>
      </p:pic>
      <p:sp>
        <p:nvSpPr>
          <p:cNvPr id="6" name="Title Placeholder 1"/>
          <p:cNvSpPr>
            <a:spLocks noGrp="1"/>
          </p:cNvSpPr>
          <p:nvPr>
            <p:ph type="title" hasCustomPrompt="1"/>
          </p:nvPr>
        </p:nvSpPr>
        <p:spPr>
          <a:xfrm>
            <a:off x="898525" y="2654431"/>
            <a:ext cx="5865813" cy="1260211"/>
          </a:xfrm>
          <a:prstGeom prst="rect">
            <a:avLst/>
          </a:prstGeom>
        </p:spPr>
        <p:txBody>
          <a:bodyPr vert="horz" lIns="0" tIns="0" rIns="0" bIns="0" rtlCol="0" anchor="t" anchorCtr="0">
            <a:noAutofit/>
          </a:bodyPr>
          <a:lstStyle>
            <a:lvl1pPr algn="l">
              <a:defRPr sz="3000" b="1">
                <a:solidFill>
                  <a:schemeClr val="bg1"/>
                </a:solidFill>
              </a:defRPr>
            </a:lvl1pPr>
          </a:lstStyle>
          <a:p>
            <a:r>
              <a:rPr lang="en-US"/>
              <a:t>Name of section</a:t>
            </a:r>
            <a:endParaRPr lang="en-AU" dirty="0"/>
          </a:p>
        </p:txBody>
      </p:sp>
      <p:sp>
        <p:nvSpPr>
          <p:cNvPr id="7" name="Text Placeholder 9"/>
          <p:cNvSpPr>
            <a:spLocks noGrp="1"/>
          </p:cNvSpPr>
          <p:nvPr>
            <p:ph type="body" sz="quarter" idx="13" hasCustomPrompt="1"/>
          </p:nvPr>
        </p:nvSpPr>
        <p:spPr>
          <a:xfrm>
            <a:off x="898525" y="1555750"/>
            <a:ext cx="4356100" cy="465195"/>
          </a:xfrm>
          <a:prstGeom prst="rect">
            <a:avLst/>
          </a:prstGeom>
        </p:spPr>
        <p:txBody>
          <a:bodyPr lIns="0" tIns="0" rIns="0" bIns="0"/>
          <a:lstStyle>
            <a:lvl1pPr marL="0" indent="0">
              <a:buNone/>
              <a:defRPr sz="1400" b="0">
                <a:solidFill>
                  <a:schemeClr val="bg1"/>
                </a:solidFill>
              </a:defRPr>
            </a:lvl1pPr>
            <a:lvl2pPr marL="521528" indent="0">
              <a:buNone/>
              <a:defRPr sz="1400">
                <a:solidFill>
                  <a:schemeClr val="tx1">
                    <a:lumMod val="60000"/>
                    <a:lumOff val="40000"/>
                  </a:schemeClr>
                </a:solidFill>
              </a:defRPr>
            </a:lvl2pPr>
            <a:lvl3pPr>
              <a:defRPr sz="1400">
                <a:solidFill>
                  <a:schemeClr val="tx1">
                    <a:lumMod val="60000"/>
                    <a:lumOff val="40000"/>
                  </a:schemeClr>
                </a:solidFill>
              </a:defRPr>
            </a:lvl3pPr>
            <a:lvl4pPr>
              <a:defRPr sz="1400">
                <a:solidFill>
                  <a:schemeClr val="tx1">
                    <a:lumMod val="60000"/>
                    <a:lumOff val="40000"/>
                  </a:schemeClr>
                </a:solidFill>
              </a:defRPr>
            </a:lvl4pPr>
            <a:lvl5pPr>
              <a:defRPr sz="1400">
                <a:solidFill>
                  <a:schemeClr val="tx1">
                    <a:lumMod val="60000"/>
                    <a:lumOff val="40000"/>
                  </a:schemeClr>
                </a:solidFill>
              </a:defRPr>
            </a:lvl5pPr>
          </a:lstStyle>
          <a:p>
            <a:pPr lvl="0"/>
            <a:r>
              <a:rPr lang="en-US"/>
              <a:t>Section number</a:t>
            </a:r>
            <a:endParaRPr lang="en-US" dirty="0"/>
          </a:p>
        </p:txBody>
      </p:sp>
    </p:spTree>
    <p:extLst>
      <p:ext uri="{BB962C8B-B14F-4D97-AF65-F5344CB8AC3E}">
        <p14:creationId xmlns:p14="http://schemas.microsoft.com/office/powerpoint/2010/main" val="408735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pic>
        <p:nvPicPr>
          <p:cNvPr id="24" name="Picture 2" descr="A picture containing building, wall, ground, indoor&#10;&#10;Description generated with high confidence">
            <a:extLst>
              <a:ext uri="{FF2B5EF4-FFF2-40B4-BE49-F238E27FC236}">
                <a16:creationId xmlns:a16="http://schemas.microsoft.com/office/drawing/2014/main" id="{B525A318-4F17-4AD9-9FA7-7F134536410C}"/>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77962" y="176428"/>
            <a:ext cx="10323670" cy="7047777"/>
          </a:xfrm>
          <a:prstGeom prst="rect">
            <a:avLst/>
          </a:prstGeom>
        </p:spPr>
      </p:pic>
      <p:sp>
        <p:nvSpPr>
          <p:cNvPr id="5" name="Rectangle 4"/>
          <p:cNvSpPr/>
          <p:nvPr userDrawn="1"/>
        </p:nvSpPr>
        <p:spPr>
          <a:xfrm>
            <a:off x="180000" y="6822000"/>
            <a:ext cx="10332000" cy="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20000" algn="l"/>
            <a:r>
              <a:rPr lang="en-AU" sz="1030" b="1"/>
              <a:t>thinkplaceglobal.com</a:t>
            </a:r>
          </a:p>
        </p:txBody>
      </p:sp>
      <p:grpSp>
        <p:nvGrpSpPr>
          <p:cNvPr id="2" name="Group 1"/>
          <p:cNvGrpSpPr/>
          <p:nvPr userDrawn="1"/>
        </p:nvGrpSpPr>
        <p:grpSpPr>
          <a:xfrm flipH="1">
            <a:off x="177961" y="174173"/>
            <a:ext cx="10323670" cy="3779999"/>
            <a:chOff x="179997" y="180000"/>
            <a:chExt cx="10323670" cy="3779999"/>
          </a:xfrm>
        </p:grpSpPr>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V="1">
              <a:off x="370709" y="182879"/>
              <a:ext cx="10132958" cy="3777120"/>
            </a:xfrm>
            <a:prstGeom prst="rect">
              <a:avLst/>
            </a:prstGeom>
          </p:spPr>
        </p:pic>
        <p:sp>
          <p:nvSpPr>
            <p:cNvPr id="8" name="Right Triangle 7"/>
            <p:cNvSpPr/>
            <p:nvPr userDrawn="1"/>
          </p:nvSpPr>
          <p:spPr>
            <a:xfrm flipV="1">
              <a:off x="179997" y="180000"/>
              <a:ext cx="6300000" cy="3672000"/>
            </a:xfrm>
            <a:prstGeom prst="r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2" name="Group 11"/>
          <p:cNvGrpSpPr>
            <a:grpSpLocks noChangeAspect="1"/>
          </p:cNvGrpSpPr>
          <p:nvPr userDrawn="1"/>
        </p:nvGrpSpPr>
        <p:grpSpPr>
          <a:xfrm>
            <a:off x="904650" y="6433550"/>
            <a:ext cx="1332000" cy="214288"/>
            <a:chOff x="5157807" y="3278199"/>
            <a:chExt cx="1874845" cy="301626"/>
          </a:xfrm>
        </p:grpSpPr>
        <p:sp>
          <p:nvSpPr>
            <p:cNvPr id="13" name="AutoShape 3"/>
            <p:cNvSpPr>
              <a:spLocks noChangeAspect="1" noChangeArrowheads="1" noTextEdit="1"/>
            </p:cNvSpPr>
            <p:nvPr/>
          </p:nvSpPr>
          <p:spPr bwMode="auto">
            <a:xfrm>
              <a:off x="5159395" y="3278199"/>
              <a:ext cx="1873257" cy="30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AU"/>
            </a:p>
          </p:txBody>
        </p:sp>
        <p:sp>
          <p:nvSpPr>
            <p:cNvPr id="14" name="Freeform 5"/>
            <p:cNvSpPr>
              <a:spLocks/>
            </p:cNvSpPr>
            <p:nvPr/>
          </p:nvSpPr>
          <p:spPr bwMode="auto">
            <a:xfrm>
              <a:off x="5157807" y="3279787"/>
              <a:ext cx="209551" cy="296863"/>
            </a:xfrm>
            <a:custGeom>
              <a:avLst/>
              <a:gdLst>
                <a:gd name="T0" fmla="*/ 48 w 132"/>
                <a:gd name="T1" fmla="*/ 187 h 187"/>
                <a:gd name="T2" fmla="*/ 48 w 132"/>
                <a:gd name="T3" fmla="*/ 31 h 187"/>
                <a:gd name="T4" fmla="*/ 0 w 132"/>
                <a:gd name="T5" fmla="*/ 31 h 187"/>
                <a:gd name="T6" fmla="*/ 0 w 132"/>
                <a:gd name="T7" fmla="*/ 0 h 187"/>
                <a:gd name="T8" fmla="*/ 132 w 132"/>
                <a:gd name="T9" fmla="*/ 0 h 187"/>
                <a:gd name="T10" fmla="*/ 132 w 132"/>
                <a:gd name="T11" fmla="*/ 31 h 187"/>
                <a:gd name="T12" fmla="*/ 83 w 132"/>
                <a:gd name="T13" fmla="*/ 31 h 187"/>
                <a:gd name="T14" fmla="*/ 83 w 132"/>
                <a:gd name="T15" fmla="*/ 187 h 187"/>
                <a:gd name="T16" fmla="*/ 48 w 132"/>
                <a:gd name="T1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87">
                  <a:moveTo>
                    <a:pt x="48" y="187"/>
                  </a:moveTo>
                  <a:lnTo>
                    <a:pt x="48" y="31"/>
                  </a:lnTo>
                  <a:lnTo>
                    <a:pt x="0" y="31"/>
                  </a:lnTo>
                  <a:lnTo>
                    <a:pt x="0" y="0"/>
                  </a:lnTo>
                  <a:lnTo>
                    <a:pt x="132" y="0"/>
                  </a:lnTo>
                  <a:lnTo>
                    <a:pt x="132" y="31"/>
                  </a:lnTo>
                  <a:lnTo>
                    <a:pt x="83" y="31"/>
                  </a:lnTo>
                  <a:lnTo>
                    <a:pt x="83" y="187"/>
                  </a:lnTo>
                  <a:lnTo>
                    <a:pt x="48"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15" name="Freeform 6"/>
            <p:cNvSpPr>
              <a:spLocks/>
            </p:cNvSpPr>
            <p:nvPr/>
          </p:nvSpPr>
          <p:spPr bwMode="auto">
            <a:xfrm>
              <a:off x="5402283" y="3279787"/>
              <a:ext cx="168276" cy="296863"/>
            </a:xfrm>
            <a:custGeom>
              <a:avLst/>
              <a:gdLst>
                <a:gd name="T0" fmla="*/ 0 w 92"/>
                <a:gd name="T1" fmla="*/ 159 h 159"/>
                <a:gd name="T2" fmla="*/ 0 w 92"/>
                <a:gd name="T3" fmla="*/ 0 h 159"/>
                <a:gd name="T4" fmla="*/ 26 w 92"/>
                <a:gd name="T5" fmla="*/ 0 h 159"/>
                <a:gd name="T6" fmla="*/ 26 w 92"/>
                <a:gd name="T7" fmla="*/ 57 h 159"/>
                <a:gd name="T8" fmla="*/ 43 w 92"/>
                <a:gd name="T9" fmla="*/ 46 h 159"/>
                <a:gd name="T10" fmla="*/ 60 w 92"/>
                <a:gd name="T11" fmla="*/ 42 h 159"/>
                <a:gd name="T12" fmla="*/ 84 w 92"/>
                <a:gd name="T13" fmla="*/ 51 h 159"/>
                <a:gd name="T14" fmla="*/ 92 w 92"/>
                <a:gd name="T15" fmla="*/ 79 h 159"/>
                <a:gd name="T16" fmla="*/ 92 w 92"/>
                <a:gd name="T17" fmla="*/ 159 h 159"/>
                <a:gd name="T18" fmla="*/ 65 w 92"/>
                <a:gd name="T19" fmla="*/ 159 h 159"/>
                <a:gd name="T20" fmla="*/ 65 w 92"/>
                <a:gd name="T21" fmla="*/ 85 h 159"/>
                <a:gd name="T22" fmla="*/ 62 w 92"/>
                <a:gd name="T23" fmla="*/ 69 h 159"/>
                <a:gd name="T24" fmla="*/ 52 w 92"/>
                <a:gd name="T25" fmla="*/ 64 h 159"/>
                <a:gd name="T26" fmla="*/ 40 w 92"/>
                <a:gd name="T27" fmla="*/ 67 h 159"/>
                <a:gd name="T28" fmla="*/ 26 w 92"/>
                <a:gd name="T29" fmla="*/ 77 h 159"/>
                <a:gd name="T30" fmla="*/ 26 w 92"/>
                <a:gd name="T31" fmla="*/ 159 h 159"/>
                <a:gd name="T32" fmla="*/ 0 w 92"/>
                <a:gd name="T33"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9">
                  <a:moveTo>
                    <a:pt x="0" y="159"/>
                  </a:moveTo>
                  <a:cubicBezTo>
                    <a:pt x="0" y="0"/>
                    <a:pt x="0" y="0"/>
                    <a:pt x="0" y="0"/>
                  </a:cubicBezTo>
                  <a:cubicBezTo>
                    <a:pt x="26" y="0"/>
                    <a:pt x="26" y="0"/>
                    <a:pt x="26" y="0"/>
                  </a:cubicBezTo>
                  <a:cubicBezTo>
                    <a:pt x="26" y="57"/>
                    <a:pt x="26" y="57"/>
                    <a:pt x="26" y="57"/>
                  </a:cubicBezTo>
                  <a:cubicBezTo>
                    <a:pt x="32" y="52"/>
                    <a:pt x="38" y="48"/>
                    <a:pt x="43" y="46"/>
                  </a:cubicBezTo>
                  <a:cubicBezTo>
                    <a:pt x="49" y="43"/>
                    <a:pt x="54" y="42"/>
                    <a:pt x="60" y="42"/>
                  </a:cubicBezTo>
                  <a:cubicBezTo>
                    <a:pt x="71" y="42"/>
                    <a:pt x="79" y="45"/>
                    <a:pt x="84" y="51"/>
                  </a:cubicBezTo>
                  <a:cubicBezTo>
                    <a:pt x="89" y="58"/>
                    <a:pt x="92" y="67"/>
                    <a:pt x="92" y="79"/>
                  </a:cubicBezTo>
                  <a:cubicBezTo>
                    <a:pt x="92" y="159"/>
                    <a:pt x="92" y="159"/>
                    <a:pt x="92" y="159"/>
                  </a:cubicBezTo>
                  <a:cubicBezTo>
                    <a:pt x="65" y="159"/>
                    <a:pt x="65" y="159"/>
                    <a:pt x="65" y="159"/>
                  </a:cubicBezTo>
                  <a:cubicBezTo>
                    <a:pt x="65" y="85"/>
                    <a:pt x="65" y="85"/>
                    <a:pt x="65" y="85"/>
                  </a:cubicBezTo>
                  <a:cubicBezTo>
                    <a:pt x="65" y="77"/>
                    <a:pt x="64" y="72"/>
                    <a:pt x="62" y="69"/>
                  </a:cubicBezTo>
                  <a:cubicBezTo>
                    <a:pt x="60" y="66"/>
                    <a:pt x="57" y="64"/>
                    <a:pt x="52" y="64"/>
                  </a:cubicBezTo>
                  <a:cubicBezTo>
                    <a:pt x="48" y="64"/>
                    <a:pt x="44" y="65"/>
                    <a:pt x="40" y="67"/>
                  </a:cubicBezTo>
                  <a:cubicBezTo>
                    <a:pt x="36" y="69"/>
                    <a:pt x="31" y="73"/>
                    <a:pt x="26" y="77"/>
                  </a:cubicBezTo>
                  <a:cubicBezTo>
                    <a:pt x="26" y="159"/>
                    <a:pt x="26" y="159"/>
                    <a:pt x="26" y="159"/>
                  </a:cubicBezTo>
                  <a:lnTo>
                    <a:pt x="0"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16" name="Freeform 7"/>
            <p:cNvSpPr>
              <a:spLocks noEditPoints="1"/>
            </p:cNvSpPr>
            <p:nvPr/>
          </p:nvSpPr>
          <p:spPr bwMode="auto">
            <a:xfrm>
              <a:off x="5622946" y="3279787"/>
              <a:ext cx="49213" cy="296863"/>
            </a:xfrm>
            <a:custGeom>
              <a:avLst/>
              <a:gdLst>
                <a:gd name="T0" fmla="*/ 0 w 31"/>
                <a:gd name="T1" fmla="*/ 31 h 187"/>
                <a:gd name="T2" fmla="*/ 0 w 31"/>
                <a:gd name="T3" fmla="*/ 0 h 187"/>
                <a:gd name="T4" fmla="*/ 31 w 31"/>
                <a:gd name="T5" fmla="*/ 0 h 187"/>
                <a:gd name="T6" fmla="*/ 31 w 31"/>
                <a:gd name="T7" fmla="*/ 31 h 187"/>
                <a:gd name="T8" fmla="*/ 0 w 31"/>
                <a:gd name="T9" fmla="*/ 31 h 187"/>
                <a:gd name="T10" fmla="*/ 0 w 31"/>
                <a:gd name="T11" fmla="*/ 187 h 187"/>
                <a:gd name="T12" fmla="*/ 0 w 31"/>
                <a:gd name="T13" fmla="*/ 52 h 187"/>
                <a:gd name="T14" fmla="*/ 31 w 31"/>
                <a:gd name="T15" fmla="*/ 52 h 187"/>
                <a:gd name="T16" fmla="*/ 31 w 31"/>
                <a:gd name="T17" fmla="*/ 187 h 187"/>
                <a:gd name="T18" fmla="*/ 0 w 31"/>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7">
                  <a:moveTo>
                    <a:pt x="0" y="31"/>
                  </a:moveTo>
                  <a:lnTo>
                    <a:pt x="0" y="0"/>
                  </a:lnTo>
                  <a:lnTo>
                    <a:pt x="31" y="0"/>
                  </a:lnTo>
                  <a:lnTo>
                    <a:pt x="31" y="31"/>
                  </a:lnTo>
                  <a:lnTo>
                    <a:pt x="0" y="31"/>
                  </a:lnTo>
                  <a:close/>
                  <a:moveTo>
                    <a:pt x="0" y="187"/>
                  </a:moveTo>
                  <a:lnTo>
                    <a:pt x="0" y="52"/>
                  </a:lnTo>
                  <a:lnTo>
                    <a:pt x="31" y="52"/>
                  </a:lnTo>
                  <a:lnTo>
                    <a:pt x="31" y="187"/>
                  </a:lnTo>
                  <a:lnTo>
                    <a:pt x="0"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17" name="Freeform 8"/>
            <p:cNvSpPr>
              <a:spLocks/>
            </p:cNvSpPr>
            <p:nvPr/>
          </p:nvSpPr>
          <p:spPr bwMode="auto">
            <a:xfrm>
              <a:off x="5724547" y="3357574"/>
              <a:ext cx="171451" cy="219076"/>
            </a:xfrm>
            <a:custGeom>
              <a:avLst/>
              <a:gdLst>
                <a:gd name="T0" fmla="*/ 0 w 93"/>
                <a:gd name="T1" fmla="*/ 117 h 117"/>
                <a:gd name="T2" fmla="*/ 0 w 93"/>
                <a:gd name="T3" fmla="*/ 2 h 117"/>
                <a:gd name="T4" fmla="*/ 25 w 93"/>
                <a:gd name="T5" fmla="*/ 2 h 117"/>
                <a:gd name="T6" fmla="*/ 25 w 93"/>
                <a:gd name="T7" fmla="*/ 16 h 117"/>
                <a:gd name="T8" fmla="*/ 44 w 93"/>
                <a:gd name="T9" fmla="*/ 4 h 117"/>
                <a:gd name="T10" fmla="*/ 61 w 93"/>
                <a:gd name="T11" fmla="*/ 0 h 117"/>
                <a:gd name="T12" fmla="*/ 85 w 93"/>
                <a:gd name="T13" fmla="*/ 10 h 117"/>
                <a:gd name="T14" fmla="*/ 93 w 93"/>
                <a:gd name="T15" fmla="*/ 37 h 117"/>
                <a:gd name="T16" fmla="*/ 93 w 93"/>
                <a:gd name="T17" fmla="*/ 117 h 117"/>
                <a:gd name="T18" fmla="*/ 66 w 93"/>
                <a:gd name="T19" fmla="*/ 117 h 117"/>
                <a:gd name="T20" fmla="*/ 66 w 93"/>
                <a:gd name="T21" fmla="*/ 43 h 117"/>
                <a:gd name="T22" fmla="*/ 63 w 93"/>
                <a:gd name="T23" fmla="*/ 27 h 117"/>
                <a:gd name="T24" fmla="*/ 53 w 93"/>
                <a:gd name="T25" fmla="*/ 22 h 117"/>
                <a:gd name="T26" fmla="*/ 40 w 93"/>
                <a:gd name="T27" fmla="*/ 25 h 117"/>
                <a:gd name="T28" fmla="*/ 27 w 93"/>
                <a:gd name="T29" fmla="*/ 35 h 117"/>
                <a:gd name="T30" fmla="*/ 27 w 93"/>
                <a:gd name="T31" fmla="*/ 117 h 117"/>
                <a:gd name="T32" fmla="*/ 0 w 93"/>
                <a:gd name="T3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17">
                  <a:moveTo>
                    <a:pt x="0" y="117"/>
                  </a:moveTo>
                  <a:cubicBezTo>
                    <a:pt x="0" y="2"/>
                    <a:pt x="0" y="2"/>
                    <a:pt x="0" y="2"/>
                  </a:cubicBezTo>
                  <a:cubicBezTo>
                    <a:pt x="25" y="2"/>
                    <a:pt x="25" y="2"/>
                    <a:pt x="25" y="2"/>
                  </a:cubicBezTo>
                  <a:cubicBezTo>
                    <a:pt x="25" y="16"/>
                    <a:pt x="25" y="16"/>
                    <a:pt x="25" y="16"/>
                  </a:cubicBezTo>
                  <a:cubicBezTo>
                    <a:pt x="32" y="10"/>
                    <a:pt x="39" y="6"/>
                    <a:pt x="44" y="4"/>
                  </a:cubicBezTo>
                  <a:cubicBezTo>
                    <a:pt x="49" y="1"/>
                    <a:pt x="55" y="0"/>
                    <a:pt x="61" y="0"/>
                  </a:cubicBezTo>
                  <a:cubicBezTo>
                    <a:pt x="71" y="0"/>
                    <a:pt x="79" y="3"/>
                    <a:pt x="85" y="10"/>
                  </a:cubicBezTo>
                  <a:cubicBezTo>
                    <a:pt x="90" y="16"/>
                    <a:pt x="93" y="25"/>
                    <a:pt x="93" y="37"/>
                  </a:cubicBezTo>
                  <a:cubicBezTo>
                    <a:pt x="93" y="117"/>
                    <a:pt x="93" y="117"/>
                    <a:pt x="93" y="117"/>
                  </a:cubicBezTo>
                  <a:cubicBezTo>
                    <a:pt x="66" y="117"/>
                    <a:pt x="66" y="117"/>
                    <a:pt x="66" y="117"/>
                  </a:cubicBezTo>
                  <a:cubicBezTo>
                    <a:pt x="66" y="43"/>
                    <a:pt x="66" y="43"/>
                    <a:pt x="66" y="43"/>
                  </a:cubicBezTo>
                  <a:cubicBezTo>
                    <a:pt x="66" y="35"/>
                    <a:pt x="65" y="30"/>
                    <a:pt x="63" y="27"/>
                  </a:cubicBezTo>
                  <a:cubicBezTo>
                    <a:pt x="61" y="24"/>
                    <a:pt x="57" y="22"/>
                    <a:pt x="53" y="22"/>
                  </a:cubicBezTo>
                  <a:cubicBezTo>
                    <a:pt x="49" y="22"/>
                    <a:pt x="44" y="23"/>
                    <a:pt x="40" y="25"/>
                  </a:cubicBezTo>
                  <a:cubicBezTo>
                    <a:pt x="36" y="27"/>
                    <a:pt x="32" y="31"/>
                    <a:pt x="27" y="35"/>
                  </a:cubicBezTo>
                  <a:cubicBezTo>
                    <a:pt x="27" y="117"/>
                    <a:pt x="27" y="117"/>
                    <a:pt x="27" y="117"/>
                  </a:cubicBez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18" name="Freeform 9"/>
            <p:cNvSpPr>
              <a:spLocks/>
            </p:cNvSpPr>
            <p:nvPr/>
          </p:nvSpPr>
          <p:spPr bwMode="auto">
            <a:xfrm>
              <a:off x="5946798" y="3279787"/>
              <a:ext cx="174626" cy="296863"/>
            </a:xfrm>
            <a:custGeom>
              <a:avLst/>
              <a:gdLst>
                <a:gd name="T0" fmla="*/ 0 w 110"/>
                <a:gd name="T1" fmla="*/ 187 h 187"/>
                <a:gd name="T2" fmla="*/ 0 w 110"/>
                <a:gd name="T3" fmla="*/ 0 h 187"/>
                <a:gd name="T4" fmla="*/ 32 w 110"/>
                <a:gd name="T5" fmla="*/ 0 h 187"/>
                <a:gd name="T6" fmla="*/ 32 w 110"/>
                <a:gd name="T7" fmla="*/ 107 h 187"/>
                <a:gd name="T8" fmla="*/ 72 w 110"/>
                <a:gd name="T9" fmla="*/ 52 h 187"/>
                <a:gd name="T10" fmla="*/ 107 w 110"/>
                <a:gd name="T11" fmla="*/ 52 h 187"/>
                <a:gd name="T12" fmla="*/ 67 w 110"/>
                <a:gd name="T13" fmla="*/ 100 h 187"/>
                <a:gd name="T14" fmla="*/ 110 w 110"/>
                <a:gd name="T15" fmla="*/ 187 h 187"/>
                <a:gd name="T16" fmla="*/ 75 w 110"/>
                <a:gd name="T17" fmla="*/ 187 h 187"/>
                <a:gd name="T18" fmla="*/ 47 w 110"/>
                <a:gd name="T19" fmla="*/ 125 h 187"/>
                <a:gd name="T20" fmla="*/ 32 w 110"/>
                <a:gd name="T21" fmla="*/ 143 h 187"/>
                <a:gd name="T22" fmla="*/ 32 w 110"/>
                <a:gd name="T23" fmla="*/ 187 h 187"/>
                <a:gd name="T24" fmla="*/ 0 w 110"/>
                <a:gd name="T2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87">
                  <a:moveTo>
                    <a:pt x="0" y="187"/>
                  </a:moveTo>
                  <a:lnTo>
                    <a:pt x="0" y="0"/>
                  </a:lnTo>
                  <a:lnTo>
                    <a:pt x="32" y="0"/>
                  </a:lnTo>
                  <a:lnTo>
                    <a:pt x="32" y="107"/>
                  </a:lnTo>
                  <a:lnTo>
                    <a:pt x="72" y="52"/>
                  </a:lnTo>
                  <a:lnTo>
                    <a:pt x="107" y="52"/>
                  </a:lnTo>
                  <a:lnTo>
                    <a:pt x="67" y="100"/>
                  </a:lnTo>
                  <a:lnTo>
                    <a:pt x="110" y="187"/>
                  </a:lnTo>
                  <a:lnTo>
                    <a:pt x="75" y="187"/>
                  </a:lnTo>
                  <a:lnTo>
                    <a:pt x="47" y="125"/>
                  </a:lnTo>
                  <a:lnTo>
                    <a:pt x="32" y="143"/>
                  </a:lnTo>
                  <a:lnTo>
                    <a:pt x="32" y="187"/>
                  </a:lnTo>
                  <a:lnTo>
                    <a:pt x="0"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19" name="Freeform 10"/>
            <p:cNvSpPr>
              <a:spLocks noEditPoints="1"/>
            </p:cNvSpPr>
            <p:nvPr/>
          </p:nvSpPr>
          <p:spPr bwMode="auto">
            <a:xfrm>
              <a:off x="6159524" y="3281374"/>
              <a:ext cx="187326" cy="295276"/>
            </a:xfrm>
            <a:custGeom>
              <a:avLst/>
              <a:gdLst>
                <a:gd name="T0" fmla="*/ 0 w 102"/>
                <a:gd name="T1" fmla="*/ 158 h 158"/>
                <a:gd name="T2" fmla="*/ 0 w 102"/>
                <a:gd name="T3" fmla="*/ 0 h 158"/>
                <a:gd name="T4" fmla="*/ 46 w 102"/>
                <a:gd name="T5" fmla="*/ 0 h 158"/>
                <a:gd name="T6" fmla="*/ 88 w 102"/>
                <a:gd name="T7" fmla="*/ 10 h 158"/>
                <a:gd name="T8" fmla="*/ 102 w 102"/>
                <a:gd name="T9" fmla="*/ 43 h 158"/>
                <a:gd name="T10" fmla="*/ 89 w 102"/>
                <a:gd name="T11" fmla="*/ 76 h 158"/>
                <a:gd name="T12" fmla="*/ 51 w 102"/>
                <a:gd name="T13" fmla="*/ 87 h 158"/>
                <a:gd name="T14" fmla="*/ 17 w 102"/>
                <a:gd name="T15" fmla="*/ 87 h 158"/>
                <a:gd name="T16" fmla="*/ 17 w 102"/>
                <a:gd name="T17" fmla="*/ 158 h 158"/>
                <a:gd name="T18" fmla="*/ 0 w 102"/>
                <a:gd name="T19" fmla="*/ 158 h 158"/>
                <a:gd name="T20" fmla="*/ 17 w 102"/>
                <a:gd name="T21" fmla="*/ 72 h 158"/>
                <a:gd name="T22" fmla="*/ 44 w 102"/>
                <a:gd name="T23" fmla="*/ 72 h 158"/>
                <a:gd name="T24" fmla="*/ 75 w 102"/>
                <a:gd name="T25" fmla="*/ 66 h 158"/>
                <a:gd name="T26" fmla="*/ 84 w 102"/>
                <a:gd name="T27" fmla="*/ 43 h 158"/>
                <a:gd name="T28" fmla="*/ 74 w 102"/>
                <a:gd name="T29" fmla="*/ 21 h 158"/>
                <a:gd name="T30" fmla="*/ 43 w 102"/>
                <a:gd name="T31" fmla="*/ 15 h 158"/>
                <a:gd name="T32" fmla="*/ 17 w 102"/>
                <a:gd name="T33" fmla="*/ 15 h 158"/>
                <a:gd name="T34" fmla="*/ 17 w 102"/>
                <a:gd name="T35" fmla="*/ 7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58">
                  <a:moveTo>
                    <a:pt x="0" y="158"/>
                  </a:moveTo>
                  <a:cubicBezTo>
                    <a:pt x="0" y="0"/>
                    <a:pt x="0" y="0"/>
                    <a:pt x="0" y="0"/>
                  </a:cubicBezTo>
                  <a:cubicBezTo>
                    <a:pt x="46" y="0"/>
                    <a:pt x="46" y="0"/>
                    <a:pt x="46" y="0"/>
                  </a:cubicBezTo>
                  <a:cubicBezTo>
                    <a:pt x="65" y="0"/>
                    <a:pt x="79" y="3"/>
                    <a:pt x="88" y="10"/>
                  </a:cubicBezTo>
                  <a:cubicBezTo>
                    <a:pt x="97" y="17"/>
                    <a:pt x="102" y="28"/>
                    <a:pt x="102" y="43"/>
                  </a:cubicBezTo>
                  <a:cubicBezTo>
                    <a:pt x="102" y="57"/>
                    <a:pt x="97" y="68"/>
                    <a:pt x="89" y="76"/>
                  </a:cubicBezTo>
                  <a:cubicBezTo>
                    <a:pt x="80" y="83"/>
                    <a:pt x="67" y="87"/>
                    <a:pt x="51" y="87"/>
                  </a:cubicBezTo>
                  <a:cubicBezTo>
                    <a:pt x="17" y="87"/>
                    <a:pt x="17" y="87"/>
                    <a:pt x="17" y="87"/>
                  </a:cubicBezTo>
                  <a:cubicBezTo>
                    <a:pt x="17" y="158"/>
                    <a:pt x="17" y="158"/>
                    <a:pt x="17" y="158"/>
                  </a:cubicBezTo>
                  <a:lnTo>
                    <a:pt x="0" y="158"/>
                  </a:lnTo>
                  <a:close/>
                  <a:moveTo>
                    <a:pt x="17" y="72"/>
                  </a:moveTo>
                  <a:cubicBezTo>
                    <a:pt x="44" y="72"/>
                    <a:pt x="44" y="72"/>
                    <a:pt x="44" y="72"/>
                  </a:cubicBezTo>
                  <a:cubicBezTo>
                    <a:pt x="59" y="72"/>
                    <a:pt x="69" y="70"/>
                    <a:pt x="75" y="66"/>
                  </a:cubicBezTo>
                  <a:cubicBezTo>
                    <a:pt x="81" y="61"/>
                    <a:pt x="84" y="53"/>
                    <a:pt x="84" y="43"/>
                  </a:cubicBezTo>
                  <a:cubicBezTo>
                    <a:pt x="84" y="33"/>
                    <a:pt x="81" y="25"/>
                    <a:pt x="74" y="21"/>
                  </a:cubicBezTo>
                  <a:cubicBezTo>
                    <a:pt x="68" y="17"/>
                    <a:pt x="58" y="15"/>
                    <a:pt x="43" y="15"/>
                  </a:cubicBezTo>
                  <a:cubicBezTo>
                    <a:pt x="17" y="15"/>
                    <a:pt x="17" y="15"/>
                    <a:pt x="17" y="15"/>
                  </a:cubicBezTo>
                  <a:lnTo>
                    <a:pt x="17"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20" name="Rectangle 11"/>
            <p:cNvSpPr>
              <a:spLocks noChangeArrowheads="1"/>
            </p:cNvSpPr>
            <p:nvPr/>
          </p:nvSpPr>
          <p:spPr bwMode="auto">
            <a:xfrm>
              <a:off x="6391299" y="3281374"/>
              <a:ext cx="30163" cy="2952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AU"/>
            </a:p>
          </p:txBody>
        </p:sp>
        <p:sp>
          <p:nvSpPr>
            <p:cNvPr id="21" name="Freeform 12"/>
            <p:cNvSpPr>
              <a:spLocks noEditPoints="1"/>
            </p:cNvSpPr>
            <p:nvPr/>
          </p:nvSpPr>
          <p:spPr bwMode="auto">
            <a:xfrm>
              <a:off x="6472262" y="3360749"/>
              <a:ext cx="160338" cy="219076"/>
            </a:xfrm>
            <a:custGeom>
              <a:avLst/>
              <a:gdLst>
                <a:gd name="T0" fmla="*/ 68 w 87"/>
                <a:gd name="T1" fmla="*/ 101 h 118"/>
                <a:gd name="T2" fmla="*/ 51 w 87"/>
                <a:gd name="T3" fmla="*/ 113 h 118"/>
                <a:gd name="T4" fmla="*/ 32 w 87"/>
                <a:gd name="T5" fmla="*/ 118 h 118"/>
                <a:gd name="T6" fmla="*/ 9 w 87"/>
                <a:gd name="T7" fmla="*/ 109 h 118"/>
                <a:gd name="T8" fmla="*/ 0 w 87"/>
                <a:gd name="T9" fmla="*/ 86 h 118"/>
                <a:gd name="T10" fmla="*/ 16 w 87"/>
                <a:gd name="T11" fmla="*/ 58 h 118"/>
                <a:gd name="T12" fmla="*/ 69 w 87"/>
                <a:gd name="T13" fmla="*/ 40 h 118"/>
                <a:gd name="T14" fmla="*/ 69 w 87"/>
                <a:gd name="T15" fmla="*/ 31 h 118"/>
                <a:gd name="T16" fmla="*/ 62 w 87"/>
                <a:gd name="T17" fmla="*/ 18 h 118"/>
                <a:gd name="T18" fmla="*/ 46 w 87"/>
                <a:gd name="T19" fmla="*/ 13 h 118"/>
                <a:gd name="T20" fmla="*/ 29 w 87"/>
                <a:gd name="T21" fmla="*/ 18 h 118"/>
                <a:gd name="T22" fmla="*/ 18 w 87"/>
                <a:gd name="T23" fmla="*/ 31 h 118"/>
                <a:gd name="T24" fmla="*/ 4 w 87"/>
                <a:gd name="T25" fmla="*/ 24 h 118"/>
                <a:gd name="T26" fmla="*/ 21 w 87"/>
                <a:gd name="T27" fmla="*/ 6 h 118"/>
                <a:gd name="T28" fmla="*/ 47 w 87"/>
                <a:gd name="T29" fmla="*/ 0 h 118"/>
                <a:gd name="T30" fmla="*/ 75 w 87"/>
                <a:gd name="T31" fmla="*/ 8 h 118"/>
                <a:gd name="T32" fmla="*/ 85 w 87"/>
                <a:gd name="T33" fmla="*/ 34 h 118"/>
                <a:gd name="T34" fmla="*/ 85 w 87"/>
                <a:gd name="T35" fmla="*/ 97 h 118"/>
                <a:gd name="T36" fmla="*/ 86 w 87"/>
                <a:gd name="T37" fmla="*/ 106 h 118"/>
                <a:gd name="T38" fmla="*/ 87 w 87"/>
                <a:gd name="T39" fmla="*/ 114 h 118"/>
                <a:gd name="T40" fmla="*/ 87 w 87"/>
                <a:gd name="T41" fmla="*/ 116 h 118"/>
                <a:gd name="T42" fmla="*/ 70 w 87"/>
                <a:gd name="T43" fmla="*/ 116 h 118"/>
                <a:gd name="T44" fmla="*/ 68 w 87"/>
                <a:gd name="T45" fmla="*/ 101 h 118"/>
                <a:gd name="T46" fmla="*/ 69 w 87"/>
                <a:gd name="T47" fmla="*/ 86 h 118"/>
                <a:gd name="T48" fmla="*/ 69 w 87"/>
                <a:gd name="T49" fmla="*/ 55 h 118"/>
                <a:gd name="T50" fmla="*/ 28 w 87"/>
                <a:gd name="T51" fmla="*/ 68 h 118"/>
                <a:gd name="T52" fmla="*/ 16 w 87"/>
                <a:gd name="T53" fmla="*/ 87 h 118"/>
                <a:gd name="T54" fmla="*/ 21 w 87"/>
                <a:gd name="T55" fmla="*/ 99 h 118"/>
                <a:gd name="T56" fmla="*/ 35 w 87"/>
                <a:gd name="T57" fmla="*/ 104 h 118"/>
                <a:gd name="T58" fmla="*/ 50 w 87"/>
                <a:gd name="T59" fmla="*/ 99 h 118"/>
                <a:gd name="T60" fmla="*/ 69 w 87"/>
                <a:gd name="T61" fmla="*/ 8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118">
                  <a:moveTo>
                    <a:pt x="68" y="101"/>
                  </a:moveTo>
                  <a:cubicBezTo>
                    <a:pt x="63" y="106"/>
                    <a:pt x="57" y="111"/>
                    <a:pt x="51" y="113"/>
                  </a:cubicBezTo>
                  <a:cubicBezTo>
                    <a:pt x="45" y="116"/>
                    <a:pt x="39" y="118"/>
                    <a:pt x="32" y="118"/>
                  </a:cubicBezTo>
                  <a:cubicBezTo>
                    <a:pt x="23" y="118"/>
                    <a:pt x="15" y="115"/>
                    <a:pt x="9" y="109"/>
                  </a:cubicBezTo>
                  <a:cubicBezTo>
                    <a:pt x="3" y="103"/>
                    <a:pt x="0" y="96"/>
                    <a:pt x="0" y="86"/>
                  </a:cubicBezTo>
                  <a:cubicBezTo>
                    <a:pt x="0" y="74"/>
                    <a:pt x="6" y="65"/>
                    <a:pt x="16" y="58"/>
                  </a:cubicBezTo>
                  <a:cubicBezTo>
                    <a:pt x="27" y="50"/>
                    <a:pt x="44" y="44"/>
                    <a:pt x="69" y="40"/>
                  </a:cubicBezTo>
                  <a:cubicBezTo>
                    <a:pt x="69" y="31"/>
                    <a:pt x="69" y="31"/>
                    <a:pt x="69" y="31"/>
                  </a:cubicBezTo>
                  <a:cubicBezTo>
                    <a:pt x="69" y="26"/>
                    <a:pt x="67" y="22"/>
                    <a:pt x="62" y="18"/>
                  </a:cubicBezTo>
                  <a:cubicBezTo>
                    <a:pt x="58" y="15"/>
                    <a:pt x="53" y="13"/>
                    <a:pt x="46" y="13"/>
                  </a:cubicBezTo>
                  <a:cubicBezTo>
                    <a:pt x="40" y="13"/>
                    <a:pt x="34" y="15"/>
                    <a:pt x="29" y="18"/>
                  </a:cubicBezTo>
                  <a:cubicBezTo>
                    <a:pt x="25" y="21"/>
                    <a:pt x="21" y="25"/>
                    <a:pt x="18" y="31"/>
                  </a:cubicBezTo>
                  <a:cubicBezTo>
                    <a:pt x="4" y="24"/>
                    <a:pt x="4" y="24"/>
                    <a:pt x="4" y="24"/>
                  </a:cubicBezTo>
                  <a:cubicBezTo>
                    <a:pt x="8" y="16"/>
                    <a:pt x="14" y="10"/>
                    <a:pt x="21" y="6"/>
                  </a:cubicBezTo>
                  <a:cubicBezTo>
                    <a:pt x="28" y="2"/>
                    <a:pt x="37" y="0"/>
                    <a:pt x="47" y="0"/>
                  </a:cubicBezTo>
                  <a:cubicBezTo>
                    <a:pt x="59" y="0"/>
                    <a:pt x="68" y="3"/>
                    <a:pt x="75" y="8"/>
                  </a:cubicBezTo>
                  <a:cubicBezTo>
                    <a:pt x="82" y="14"/>
                    <a:pt x="85" y="23"/>
                    <a:pt x="85" y="34"/>
                  </a:cubicBezTo>
                  <a:cubicBezTo>
                    <a:pt x="85" y="97"/>
                    <a:pt x="85" y="97"/>
                    <a:pt x="85" y="97"/>
                  </a:cubicBezTo>
                  <a:cubicBezTo>
                    <a:pt x="85" y="100"/>
                    <a:pt x="85" y="103"/>
                    <a:pt x="86" y="106"/>
                  </a:cubicBezTo>
                  <a:cubicBezTo>
                    <a:pt x="86" y="109"/>
                    <a:pt x="87" y="112"/>
                    <a:pt x="87" y="114"/>
                  </a:cubicBezTo>
                  <a:cubicBezTo>
                    <a:pt x="87" y="116"/>
                    <a:pt x="87" y="116"/>
                    <a:pt x="87" y="116"/>
                  </a:cubicBezTo>
                  <a:cubicBezTo>
                    <a:pt x="70" y="116"/>
                    <a:pt x="70" y="116"/>
                    <a:pt x="70" y="116"/>
                  </a:cubicBezTo>
                  <a:lnTo>
                    <a:pt x="68" y="101"/>
                  </a:lnTo>
                  <a:close/>
                  <a:moveTo>
                    <a:pt x="69" y="86"/>
                  </a:moveTo>
                  <a:cubicBezTo>
                    <a:pt x="69" y="55"/>
                    <a:pt x="69" y="55"/>
                    <a:pt x="69" y="55"/>
                  </a:cubicBezTo>
                  <a:cubicBezTo>
                    <a:pt x="50" y="58"/>
                    <a:pt x="36" y="63"/>
                    <a:pt x="28" y="68"/>
                  </a:cubicBezTo>
                  <a:cubicBezTo>
                    <a:pt x="20" y="73"/>
                    <a:pt x="16" y="79"/>
                    <a:pt x="16" y="87"/>
                  </a:cubicBezTo>
                  <a:cubicBezTo>
                    <a:pt x="16" y="92"/>
                    <a:pt x="18" y="96"/>
                    <a:pt x="21" y="99"/>
                  </a:cubicBezTo>
                  <a:cubicBezTo>
                    <a:pt x="24" y="102"/>
                    <a:pt x="29" y="104"/>
                    <a:pt x="35" y="104"/>
                  </a:cubicBezTo>
                  <a:cubicBezTo>
                    <a:pt x="40" y="104"/>
                    <a:pt x="45" y="102"/>
                    <a:pt x="50" y="99"/>
                  </a:cubicBezTo>
                  <a:cubicBezTo>
                    <a:pt x="56" y="96"/>
                    <a:pt x="62" y="92"/>
                    <a:pt x="69"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22" name="Freeform 13"/>
            <p:cNvSpPr>
              <a:spLocks/>
            </p:cNvSpPr>
            <p:nvPr/>
          </p:nvSpPr>
          <p:spPr bwMode="auto">
            <a:xfrm>
              <a:off x="6673876" y="3357574"/>
              <a:ext cx="163513" cy="222251"/>
            </a:xfrm>
            <a:custGeom>
              <a:avLst/>
              <a:gdLst>
                <a:gd name="T0" fmla="*/ 89 w 89"/>
                <a:gd name="T1" fmla="*/ 89 h 119"/>
                <a:gd name="T2" fmla="*/ 71 w 89"/>
                <a:gd name="T3" fmla="*/ 112 h 119"/>
                <a:gd name="T4" fmla="*/ 46 w 89"/>
                <a:gd name="T5" fmla="*/ 119 h 119"/>
                <a:gd name="T6" fmla="*/ 12 w 89"/>
                <a:gd name="T7" fmla="*/ 104 h 119"/>
                <a:gd name="T8" fmla="*/ 0 w 89"/>
                <a:gd name="T9" fmla="*/ 60 h 119"/>
                <a:gd name="T10" fmla="*/ 12 w 89"/>
                <a:gd name="T11" fmla="*/ 16 h 119"/>
                <a:gd name="T12" fmla="*/ 46 w 89"/>
                <a:gd name="T13" fmla="*/ 0 h 119"/>
                <a:gd name="T14" fmla="*/ 71 w 89"/>
                <a:gd name="T15" fmla="*/ 8 h 119"/>
                <a:gd name="T16" fmla="*/ 87 w 89"/>
                <a:gd name="T17" fmla="*/ 31 h 119"/>
                <a:gd name="T18" fmla="*/ 71 w 89"/>
                <a:gd name="T19" fmla="*/ 36 h 119"/>
                <a:gd name="T20" fmla="*/ 61 w 89"/>
                <a:gd name="T21" fmla="*/ 20 h 119"/>
                <a:gd name="T22" fmla="*/ 45 w 89"/>
                <a:gd name="T23" fmla="*/ 14 h 119"/>
                <a:gd name="T24" fmla="*/ 23 w 89"/>
                <a:gd name="T25" fmla="*/ 26 h 119"/>
                <a:gd name="T26" fmla="*/ 16 w 89"/>
                <a:gd name="T27" fmla="*/ 60 h 119"/>
                <a:gd name="T28" fmla="*/ 24 w 89"/>
                <a:gd name="T29" fmla="*/ 94 h 119"/>
                <a:gd name="T30" fmla="*/ 46 w 89"/>
                <a:gd name="T31" fmla="*/ 105 h 119"/>
                <a:gd name="T32" fmla="*/ 63 w 89"/>
                <a:gd name="T33" fmla="*/ 99 h 119"/>
                <a:gd name="T34" fmla="*/ 76 w 89"/>
                <a:gd name="T35" fmla="*/ 82 h 119"/>
                <a:gd name="T36" fmla="*/ 89 w 89"/>
                <a:gd name="T37"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19">
                  <a:moveTo>
                    <a:pt x="89" y="89"/>
                  </a:moveTo>
                  <a:cubicBezTo>
                    <a:pt x="85" y="99"/>
                    <a:pt x="79" y="107"/>
                    <a:pt x="71" y="112"/>
                  </a:cubicBezTo>
                  <a:cubicBezTo>
                    <a:pt x="64" y="117"/>
                    <a:pt x="56" y="119"/>
                    <a:pt x="46" y="119"/>
                  </a:cubicBezTo>
                  <a:cubicBezTo>
                    <a:pt x="31" y="119"/>
                    <a:pt x="19" y="114"/>
                    <a:pt x="12" y="104"/>
                  </a:cubicBezTo>
                  <a:cubicBezTo>
                    <a:pt x="4" y="94"/>
                    <a:pt x="0" y="79"/>
                    <a:pt x="0" y="60"/>
                  </a:cubicBezTo>
                  <a:cubicBezTo>
                    <a:pt x="0" y="41"/>
                    <a:pt x="4" y="27"/>
                    <a:pt x="12" y="16"/>
                  </a:cubicBezTo>
                  <a:cubicBezTo>
                    <a:pt x="20" y="6"/>
                    <a:pt x="31" y="0"/>
                    <a:pt x="46" y="0"/>
                  </a:cubicBezTo>
                  <a:cubicBezTo>
                    <a:pt x="56" y="0"/>
                    <a:pt x="64" y="3"/>
                    <a:pt x="71" y="8"/>
                  </a:cubicBezTo>
                  <a:cubicBezTo>
                    <a:pt x="78" y="14"/>
                    <a:pt x="84" y="21"/>
                    <a:pt x="87" y="31"/>
                  </a:cubicBezTo>
                  <a:cubicBezTo>
                    <a:pt x="71" y="36"/>
                    <a:pt x="71" y="36"/>
                    <a:pt x="71" y="36"/>
                  </a:cubicBezTo>
                  <a:cubicBezTo>
                    <a:pt x="69" y="29"/>
                    <a:pt x="66" y="24"/>
                    <a:pt x="61" y="20"/>
                  </a:cubicBezTo>
                  <a:cubicBezTo>
                    <a:pt x="57" y="16"/>
                    <a:pt x="51" y="14"/>
                    <a:pt x="45" y="14"/>
                  </a:cubicBezTo>
                  <a:cubicBezTo>
                    <a:pt x="36" y="14"/>
                    <a:pt x="29" y="18"/>
                    <a:pt x="23" y="26"/>
                  </a:cubicBezTo>
                  <a:cubicBezTo>
                    <a:pt x="18" y="34"/>
                    <a:pt x="16" y="45"/>
                    <a:pt x="16" y="60"/>
                  </a:cubicBezTo>
                  <a:cubicBezTo>
                    <a:pt x="16" y="75"/>
                    <a:pt x="18" y="86"/>
                    <a:pt x="24" y="94"/>
                  </a:cubicBezTo>
                  <a:cubicBezTo>
                    <a:pt x="29" y="102"/>
                    <a:pt x="36" y="105"/>
                    <a:pt x="46" y="105"/>
                  </a:cubicBezTo>
                  <a:cubicBezTo>
                    <a:pt x="52" y="105"/>
                    <a:pt x="58" y="103"/>
                    <a:pt x="63" y="99"/>
                  </a:cubicBezTo>
                  <a:cubicBezTo>
                    <a:pt x="68" y="95"/>
                    <a:pt x="73" y="90"/>
                    <a:pt x="76" y="82"/>
                  </a:cubicBezTo>
                  <a:lnTo>
                    <a:pt x="89"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23" name="Freeform 14"/>
            <p:cNvSpPr>
              <a:spLocks noEditPoints="1"/>
            </p:cNvSpPr>
            <p:nvPr/>
          </p:nvSpPr>
          <p:spPr bwMode="auto">
            <a:xfrm>
              <a:off x="6864376" y="3360749"/>
              <a:ext cx="166688" cy="219076"/>
            </a:xfrm>
            <a:custGeom>
              <a:avLst/>
              <a:gdLst>
                <a:gd name="T0" fmla="*/ 80 w 91"/>
                <a:gd name="T1" fmla="*/ 84 h 118"/>
                <a:gd name="T2" fmla="*/ 91 w 91"/>
                <a:gd name="T3" fmla="*/ 91 h 118"/>
                <a:gd name="T4" fmla="*/ 73 w 91"/>
                <a:gd name="T5" fmla="*/ 111 h 118"/>
                <a:gd name="T6" fmla="*/ 46 w 91"/>
                <a:gd name="T7" fmla="*/ 118 h 118"/>
                <a:gd name="T8" fmla="*/ 12 w 91"/>
                <a:gd name="T9" fmla="*/ 103 h 118"/>
                <a:gd name="T10" fmla="*/ 0 w 91"/>
                <a:gd name="T11" fmla="*/ 59 h 118"/>
                <a:gd name="T12" fmla="*/ 12 w 91"/>
                <a:gd name="T13" fmla="*/ 15 h 118"/>
                <a:gd name="T14" fmla="*/ 44 w 91"/>
                <a:gd name="T15" fmla="*/ 0 h 118"/>
                <a:gd name="T16" fmla="*/ 77 w 91"/>
                <a:gd name="T17" fmla="*/ 15 h 118"/>
                <a:gd name="T18" fmla="*/ 89 w 91"/>
                <a:gd name="T19" fmla="*/ 57 h 118"/>
                <a:gd name="T20" fmla="*/ 89 w 91"/>
                <a:gd name="T21" fmla="*/ 62 h 118"/>
                <a:gd name="T22" fmla="*/ 16 w 91"/>
                <a:gd name="T23" fmla="*/ 62 h 118"/>
                <a:gd name="T24" fmla="*/ 16 w 91"/>
                <a:gd name="T25" fmla="*/ 66 h 118"/>
                <a:gd name="T26" fmla="*/ 25 w 91"/>
                <a:gd name="T27" fmla="*/ 94 h 118"/>
                <a:gd name="T28" fmla="*/ 47 w 91"/>
                <a:gd name="T29" fmla="*/ 104 h 118"/>
                <a:gd name="T30" fmla="*/ 66 w 91"/>
                <a:gd name="T31" fmla="*/ 99 h 118"/>
                <a:gd name="T32" fmla="*/ 80 w 91"/>
                <a:gd name="T33" fmla="*/ 84 h 118"/>
                <a:gd name="T34" fmla="*/ 16 w 91"/>
                <a:gd name="T35" fmla="*/ 48 h 118"/>
                <a:gd name="T36" fmla="*/ 72 w 91"/>
                <a:gd name="T37" fmla="*/ 48 h 118"/>
                <a:gd name="T38" fmla="*/ 64 w 91"/>
                <a:gd name="T39" fmla="*/ 23 h 118"/>
                <a:gd name="T40" fmla="*/ 45 w 91"/>
                <a:gd name="T41" fmla="*/ 13 h 118"/>
                <a:gd name="T42" fmla="*/ 24 w 91"/>
                <a:gd name="T43" fmla="*/ 22 h 118"/>
                <a:gd name="T44" fmla="*/ 16 w 91"/>
                <a:gd name="T45"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118">
                  <a:moveTo>
                    <a:pt x="80" y="84"/>
                  </a:moveTo>
                  <a:cubicBezTo>
                    <a:pt x="91" y="91"/>
                    <a:pt x="91" y="91"/>
                    <a:pt x="91" y="91"/>
                  </a:cubicBezTo>
                  <a:cubicBezTo>
                    <a:pt x="87" y="100"/>
                    <a:pt x="81" y="107"/>
                    <a:pt x="73" y="111"/>
                  </a:cubicBezTo>
                  <a:cubicBezTo>
                    <a:pt x="66" y="116"/>
                    <a:pt x="57" y="118"/>
                    <a:pt x="46" y="118"/>
                  </a:cubicBezTo>
                  <a:cubicBezTo>
                    <a:pt x="31" y="118"/>
                    <a:pt x="19" y="113"/>
                    <a:pt x="12" y="103"/>
                  </a:cubicBezTo>
                  <a:cubicBezTo>
                    <a:pt x="4" y="93"/>
                    <a:pt x="0" y="78"/>
                    <a:pt x="0" y="59"/>
                  </a:cubicBezTo>
                  <a:cubicBezTo>
                    <a:pt x="0" y="40"/>
                    <a:pt x="4" y="26"/>
                    <a:pt x="12" y="15"/>
                  </a:cubicBezTo>
                  <a:cubicBezTo>
                    <a:pt x="20" y="5"/>
                    <a:pt x="30" y="0"/>
                    <a:pt x="44" y="0"/>
                  </a:cubicBezTo>
                  <a:cubicBezTo>
                    <a:pt x="58" y="0"/>
                    <a:pt x="69" y="5"/>
                    <a:pt x="77" y="15"/>
                  </a:cubicBezTo>
                  <a:cubicBezTo>
                    <a:pt x="85" y="25"/>
                    <a:pt x="89" y="39"/>
                    <a:pt x="89" y="57"/>
                  </a:cubicBezTo>
                  <a:cubicBezTo>
                    <a:pt x="89" y="62"/>
                    <a:pt x="89" y="62"/>
                    <a:pt x="89" y="62"/>
                  </a:cubicBezTo>
                  <a:cubicBezTo>
                    <a:pt x="16" y="62"/>
                    <a:pt x="16" y="62"/>
                    <a:pt x="16" y="62"/>
                  </a:cubicBezTo>
                  <a:cubicBezTo>
                    <a:pt x="16" y="66"/>
                    <a:pt x="16" y="66"/>
                    <a:pt x="16" y="66"/>
                  </a:cubicBezTo>
                  <a:cubicBezTo>
                    <a:pt x="16" y="78"/>
                    <a:pt x="19" y="87"/>
                    <a:pt x="25" y="94"/>
                  </a:cubicBezTo>
                  <a:cubicBezTo>
                    <a:pt x="30" y="101"/>
                    <a:pt x="38" y="104"/>
                    <a:pt x="47" y="104"/>
                  </a:cubicBezTo>
                  <a:cubicBezTo>
                    <a:pt x="54" y="104"/>
                    <a:pt x="61" y="103"/>
                    <a:pt x="66" y="99"/>
                  </a:cubicBezTo>
                  <a:cubicBezTo>
                    <a:pt x="72" y="96"/>
                    <a:pt x="76" y="90"/>
                    <a:pt x="80" y="84"/>
                  </a:cubicBezTo>
                  <a:close/>
                  <a:moveTo>
                    <a:pt x="16" y="48"/>
                  </a:moveTo>
                  <a:cubicBezTo>
                    <a:pt x="72" y="48"/>
                    <a:pt x="72" y="48"/>
                    <a:pt x="72" y="48"/>
                  </a:cubicBezTo>
                  <a:cubicBezTo>
                    <a:pt x="72" y="37"/>
                    <a:pt x="69" y="29"/>
                    <a:pt x="64" y="23"/>
                  </a:cubicBezTo>
                  <a:cubicBezTo>
                    <a:pt x="59" y="16"/>
                    <a:pt x="53" y="13"/>
                    <a:pt x="45" y="13"/>
                  </a:cubicBezTo>
                  <a:cubicBezTo>
                    <a:pt x="36" y="13"/>
                    <a:pt x="29" y="16"/>
                    <a:pt x="24" y="22"/>
                  </a:cubicBezTo>
                  <a:cubicBezTo>
                    <a:pt x="19" y="29"/>
                    <a:pt x="17" y="37"/>
                    <a:pt x="16"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grpSp>
      <p:sp>
        <p:nvSpPr>
          <p:cNvPr id="3" name="Title 2"/>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728498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1520560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P She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862719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98524" y="898452"/>
            <a:ext cx="8896351" cy="376484"/>
          </a:xfrm>
          <a:prstGeom prst="rect">
            <a:avLst/>
          </a:prstGeom>
        </p:spPr>
        <p:txBody>
          <a:bodyPr vert="horz" lIns="0" tIns="0" rIns="0" bIns="0" rtlCol="0" anchor="t" anchorCtr="0">
            <a:noAutofit/>
          </a:bodyPr>
          <a:lstStyle/>
          <a:p>
            <a:r>
              <a:rPr lang="en-US"/>
              <a:t>Click to edit Master title style</a:t>
            </a:r>
            <a:endParaRPr lang="en-AU" dirty="0"/>
          </a:p>
        </p:txBody>
      </p:sp>
    </p:spTree>
    <p:extLst>
      <p:ext uri="{BB962C8B-B14F-4D97-AF65-F5344CB8AC3E}">
        <p14:creationId xmlns:p14="http://schemas.microsoft.com/office/powerpoint/2010/main" val="101826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898525" y="898452"/>
            <a:ext cx="676275" cy="587448"/>
          </a:xfrm>
          <a:prstGeom prst="rect">
            <a:avLst/>
          </a:prstGeom>
        </p:spPr>
        <p:txBody>
          <a:bodyPr vert="horz" lIns="0" tIns="0" rIns="0" bIns="0" rtlCol="0" anchor="t" anchorCtr="0">
            <a:noAutofit/>
          </a:bodyPr>
          <a:lstStyle>
            <a:lvl1pPr>
              <a:defRPr>
                <a:solidFill>
                  <a:schemeClr val="accent5"/>
                </a:solidFill>
              </a:defRPr>
            </a:lvl1pPr>
          </a:lstStyle>
          <a:p>
            <a:r>
              <a:rPr lang="en-US" dirty="0"/>
              <a:t>01</a:t>
            </a:r>
            <a:endParaRPr lang="en-AU" dirty="0"/>
          </a:p>
        </p:txBody>
      </p:sp>
      <p:sp>
        <p:nvSpPr>
          <p:cNvPr id="16" name="Text Placeholder 15">
            <a:extLst>
              <a:ext uri="{FF2B5EF4-FFF2-40B4-BE49-F238E27FC236}">
                <a16:creationId xmlns:a16="http://schemas.microsoft.com/office/drawing/2014/main" id="{65CE98FD-F374-4B2E-9E81-5373CEAADA34}"/>
              </a:ext>
            </a:extLst>
          </p:cNvPr>
          <p:cNvSpPr>
            <a:spLocks noGrp="1"/>
          </p:cNvSpPr>
          <p:nvPr>
            <p:ph type="body" sz="quarter" idx="10"/>
          </p:nvPr>
        </p:nvSpPr>
        <p:spPr>
          <a:xfrm>
            <a:off x="898525" y="2975430"/>
            <a:ext cx="5629275" cy="33822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18">
            <a:extLst>
              <a:ext uri="{FF2B5EF4-FFF2-40B4-BE49-F238E27FC236}">
                <a16:creationId xmlns:a16="http://schemas.microsoft.com/office/drawing/2014/main" id="{A231C858-8309-4F82-A349-BC411708E246}"/>
              </a:ext>
            </a:extLst>
          </p:cNvPr>
          <p:cNvSpPr>
            <a:spLocks noGrp="1"/>
          </p:cNvSpPr>
          <p:nvPr>
            <p:ph type="body" sz="quarter" idx="11"/>
          </p:nvPr>
        </p:nvSpPr>
        <p:spPr>
          <a:xfrm>
            <a:off x="1574800" y="898452"/>
            <a:ext cx="4953000" cy="1921652"/>
          </a:xfrm>
        </p:spPr>
        <p:txBody>
          <a:bodyPr vert="horz" lIns="0" tIns="0" rIns="0" bIns="0" rtlCol="0" anchor="t" anchorCtr="0">
            <a:noAutofit/>
          </a:bodyPr>
          <a:lstStyle>
            <a:lvl1pPr>
              <a:defRPr lang="en-US" sz="3000" b="0" smtClean="0">
                <a:solidFill>
                  <a:schemeClr val="tx2"/>
                </a:solidFill>
                <a:latin typeface="+mj-lt"/>
                <a:ea typeface="+mj-ea"/>
                <a:cs typeface="+mj-cs"/>
              </a:defRPr>
            </a:lvl1pPr>
            <a:lvl2pPr>
              <a:defRPr lang="en-US" sz="2100" smtClean="0">
                <a:solidFill>
                  <a:schemeClr val="tx2"/>
                </a:solidFill>
              </a:defRPr>
            </a:lvl2pPr>
            <a:lvl3pPr>
              <a:defRPr lang="en-US" sz="2100" smtClean="0">
                <a:solidFill>
                  <a:schemeClr val="tx2"/>
                </a:solidFill>
              </a:defRPr>
            </a:lvl3pPr>
            <a:lvl4pPr>
              <a:defRPr lang="en-US" sz="2100" smtClean="0">
                <a:solidFill>
                  <a:schemeClr val="tx2"/>
                </a:solidFill>
              </a:defRPr>
            </a:lvl4pPr>
            <a:lvl5pPr>
              <a:defRPr lang="en-AU" sz="2100">
                <a:solidFill>
                  <a:schemeClr val="tx2"/>
                </a:solidFill>
              </a:defRPr>
            </a:lvl5pPr>
          </a:lstStyle>
          <a:p>
            <a:pPr lvl="0">
              <a:lnSpc>
                <a:spcPct val="90000"/>
              </a:lnSpc>
              <a:spcBef>
                <a:spcPct val="0"/>
              </a:spcBef>
            </a:pPr>
            <a:r>
              <a:rPr lang="en-US" dirty="0"/>
              <a:t>Edit Master text styles</a:t>
            </a:r>
          </a:p>
        </p:txBody>
      </p:sp>
      <p:sp>
        <p:nvSpPr>
          <p:cNvPr id="20" name="Text Placeholder 15">
            <a:extLst>
              <a:ext uri="{FF2B5EF4-FFF2-40B4-BE49-F238E27FC236}">
                <a16:creationId xmlns:a16="http://schemas.microsoft.com/office/drawing/2014/main" id="{484FEB87-5A26-4359-9696-6AD0B62752C9}"/>
              </a:ext>
            </a:extLst>
          </p:cNvPr>
          <p:cNvSpPr>
            <a:spLocks noGrp="1"/>
          </p:cNvSpPr>
          <p:nvPr>
            <p:ph type="body" sz="quarter" idx="12"/>
          </p:nvPr>
        </p:nvSpPr>
        <p:spPr>
          <a:xfrm>
            <a:off x="7569201" y="1309942"/>
            <a:ext cx="2527300" cy="602216"/>
          </a:xfrm>
          <a:noFill/>
        </p:spPr>
        <p:txBody>
          <a:bodyPr wrap="square" lIns="0" tIns="0" rIns="0" bIns="0" rtlCol="0">
            <a:spAutoFit/>
          </a:bodyPr>
          <a:lstStyle>
            <a:lvl1pPr>
              <a:lnSpc>
                <a:spcPct val="110000"/>
              </a:lnSpc>
              <a:spcBef>
                <a:spcPts val="1000"/>
              </a:spcBef>
              <a:defRPr lang="en-US" sz="1400" i="1" dirty="0" smtClean="0">
                <a:solidFill>
                  <a:schemeClr val="accent5">
                    <a:lumMod val="75000"/>
                  </a:schemeClr>
                </a:solidFill>
              </a:defRPr>
            </a:lvl1pPr>
          </a:lstStyle>
          <a:p>
            <a:pPr lvl="0" defTabSz="1041768"/>
            <a:r>
              <a:rPr lang="en-US" dirty="0"/>
              <a:t>Edit Master text styles</a:t>
            </a:r>
          </a:p>
          <a:p>
            <a:pPr>
              <a:lnSpc>
                <a:spcPct val="110000"/>
              </a:lnSpc>
              <a:spcBef>
                <a:spcPts val="1000"/>
              </a:spcBef>
            </a:pPr>
            <a:r>
              <a:rPr lang="en-AU" sz="1400" i="1" dirty="0">
                <a:solidFill>
                  <a:schemeClr val="accent5">
                    <a:lumMod val="60000"/>
                    <a:lumOff val="40000"/>
                  </a:schemeClr>
                </a:solidFill>
              </a:rPr>
              <a:t>- code</a:t>
            </a:r>
          </a:p>
        </p:txBody>
      </p:sp>
      <p:sp>
        <p:nvSpPr>
          <p:cNvPr id="21" name="Text Placeholder 15">
            <a:extLst>
              <a:ext uri="{FF2B5EF4-FFF2-40B4-BE49-F238E27FC236}">
                <a16:creationId xmlns:a16="http://schemas.microsoft.com/office/drawing/2014/main" id="{D8F08A0D-6A76-4E59-AD4B-A51D083CE7CB}"/>
              </a:ext>
            </a:extLst>
          </p:cNvPr>
          <p:cNvSpPr>
            <a:spLocks noGrp="1"/>
          </p:cNvSpPr>
          <p:nvPr>
            <p:ph type="body" sz="quarter" idx="13"/>
          </p:nvPr>
        </p:nvSpPr>
        <p:spPr>
          <a:xfrm>
            <a:off x="7569201" y="3037965"/>
            <a:ext cx="2527300" cy="602216"/>
          </a:xfrm>
          <a:noFill/>
        </p:spPr>
        <p:txBody>
          <a:bodyPr wrap="square" lIns="0" tIns="0" rIns="0" bIns="0" rtlCol="0">
            <a:spAutoFit/>
          </a:bodyPr>
          <a:lstStyle>
            <a:lvl1pPr>
              <a:lnSpc>
                <a:spcPct val="110000"/>
              </a:lnSpc>
              <a:spcBef>
                <a:spcPts val="1000"/>
              </a:spcBef>
              <a:defRPr lang="en-US" sz="1400" i="1" dirty="0" smtClean="0">
                <a:solidFill>
                  <a:schemeClr val="accent5">
                    <a:lumMod val="75000"/>
                  </a:schemeClr>
                </a:solidFill>
              </a:defRPr>
            </a:lvl1pPr>
          </a:lstStyle>
          <a:p>
            <a:pPr lvl="0" defTabSz="1041768"/>
            <a:r>
              <a:rPr lang="en-US" dirty="0"/>
              <a:t>Edit Master text styles</a:t>
            </a:r>
          </a:p>
          <a:p>
            <a:pPr>
              <a:lnSpc>
                <a:spcPct val="110000"/>
              </a:lnSpc>
              <a:spcBef>
                <a:spcPts val="1000"/>
              </a:spcBef>
            </a:pPr>
            <a:r>
              <a:rPr lang="en-AU" sz="1400" i="1" dirty="0">
                <a:solidFill>
                  <a:schemeClr val="accent5">
                    <a:lumMod val="60000"/>
                    <a:lumOff val="40000"/>
                  </a:schemeClr>
                </a:solidFill>
              </a:rPr>
              <a:t>- code</a:t>
            </a:r>
          </a:p>
        </p:txBody>
      </p:sp>
      <p:sp>
        <p:nvSpPr>
          <p:cNvPr id="22" name="Text Placeholder 15">
            <a:extLst>
              <a:ext uri="{FF2B5EF4-FFF2-40B4-BE49-F238E27FC236}">
                <a16:creationId xmlns:a16="http://schemas.microsoft.com/office/drawing/2014/main" id="{F4270099-50DE-4FD8-A636-42513FEAF6DF}"/>
              </a:ext>
            </a:extLst>
          </p:cNvPr>
          <p:cNvSpPr>
            <a:spLocks noGrp="1"/>
          </p:cNvSpPr>
          <p:nvPr>
            <p:ph type="body" sz="quarter" idx="14"/>
          </p:nvPr>
        </p:nvSpPr>
        <p:spPr>
          <a:xfrm>
            <a:off x="7569201" y="5156006"/>
            <a:ext cx="2527300" cy="602216"/>
          </a:xfrm>
          <a:noFill/>
        </p:spPr>
        <p:txBody>
          <a:bodyPr wrap="square" lIns="0" tIns="0" rIns="0" bIns="0" rtlCol="0">
            <a:spAutoFit/>
          </a:bodyPr>
          <a:lstStyle>
            <a:lvl1pPr>
              <a:lnSpc>
                <a:spcPct val="110000"/>
              </a:lnSpc>
              <a:spcBef>
                <a:spcPts val="1000"/>
              </a:spcBef>
              <a:defRPr lang="en-US" sz="1400" i="1" dirty="0" smtClean="0">
                <a:solidFill>
                  <a:schemeClr val="accent5">
                    <a:lumMod val="75000"/>
                  </a:schemeClr>
                </a:solidFill>
              </a:defRPr>
            </a:lvl1pPr>
          </a:lstStyle>
          <a:p>
            <a:pPr lvl="0" defTabSz="1041768"/>
            <a:r>
              <a:rPr lang="en-US" dirty="0"/>
              <a:t>Edit Master text styles</a:t>
            </a:r>
          </a:p>
          <a:p>
            <a:pPr>
              <a:lnSpc>
                <a:spcPct val="110000"/>
              </a:lnSpc>
              <a:spcBef>
                <a:spcPts val="1000"/>
              </a:spcBef>
            </a:pPr>
            <a:r>
              <a:rPr lang="en-AU" sz="1400" i="1" dirty="0">
                <a:solidFill>
                  <a:schemeClr val="accent5">
                    <a:lumMod val="60000"/>
                    <a:lumOff val="40000"/>
                  </a:schemeClr>
                </a:solidFill>
              </a:rPr>
              <a:t>- code</a:t>
            </a:r>
          </a:p>
        </p:txBody>
      </p:sp>
      <p:sp>
        <p:nvSpPr>
          <p:cNvPr id="3" name="Text Placeholder 2">
            <a:extLst>
              <a:ext uri="{FF2B5EF4-FFF2-40B4-BE49-F238E27FC236}">
                <a16:creationId xmlns:a16="http://schemas.microsoft.com/office/drawing/2014/main" id="{4E26671A-8E9A-4663-A3D3-55D88AE38683}"/>
              </a:ext>
            </a:extLst>
          </p:cNvPr>
          <p:cNvSpPr>
            <a:spLocks noGrp="1"/>
          </p:cNvSpPr>
          <p:nvPr>
            <p:ph type="body" sz="quarter" idx="15" hasCustomPrompt="1"/>
          </p:nvPr>
        </p:nvSpPr>
        <p:spPr>
          <a:xfrm>
            <a:off x="7160306" y="916115"/>
            <a:ext cx="682625" cy="1062037"/>
          </a:xfrm>
        </p:spPr>
        <p:txBody>
          <a:bodyPr/>
          <a:lstStyle>
            <a:lvl1pPr>
              <a:defRPr sz="8800">
                <a:solidFill>
                  <a:schemeClr val="accent5">
                    <a:lumMod val="60000"/>
                    <a:lumOff val="40000"/>
                  </a:schemeClr>
                </a:solidFill>
              </a:defRPr>
            </a:lvl1pPr>
          </a:lstStyle>
          <a:p>
            <a:pPr lvl="0"/>
            <a:r>
              <a:rPr lang="en-US" dirty="0"/>
              <a:t>“ </a:t>
            </a:r>
          </a:p>
        </p:txBody>
      </p:sp>
      <p:sp>
        <p:nvSpPr>
          <p:cNvPr id="13" name="Text Placeholder 2">
            <a:extLst>
              <a:ext uri="{FF2B5EF4-FFF2-40B4-BE49-F238E27FC236}">
                <a16:creationId xmlns:a16="http://schemas.microsoft.com/office/drawing/2014/main" id="{D522E9E2-3CCB-4080-9263-AEEAB3329EFE}"/>
              </a:ext>
            </a:extLst>
          </p:cNvPr>
          <p:cNvSpPr>
            <a:spLocks noGrp="1"/>
          </p:cNvSpPr>
          <p:nvPr>
            <p:ph type="body" sz="quarter" idx="16" hasCustomPrompt="1"/>
          </p:nvPr>
        </p:nvSpPr>
        <p:spPr>
          <a:xfrm>
            <a:off x="7160306" y="2733048"/>
            <a:ext cx="682625" cy="1062037"/>
          </a:xfrm>
        </p:spPr>
        <p:txBody>
          <a:bodyPr/>
          <a:lstStyle>
            <a:lvl1pPr>
              <a:defRPr sz="8800">
                <a:solidFill>
                  <a:schemeClr val="accent5">
                    <a:lumMod val="60000"/>
                    <a:lumOff val="40000"/>
                  </a:schemeClr>
                </a:solidFill>
              </a:defRPr>
            </a:lvl1pPr>
          </a:lstStyle>
          <a:p>
            <a:pPr lvl="0"/>
            <a:r>
              <a:rPr lang="en-US" dirty="0"/>
              <a:t>“ </a:t>
            </a:r>
          </a:p>
        </p:txBody>
      </p:sp>
      <p:sp>
        <p:nvSpPr>
          <p:cNvPr id="14" name="Text Placeholder 2">
            <a:extLst>
              <a:ext uri="{FF2B5EF4-FFF2-40B4-BE49-F238E27FC236}">
                <a16:creationId xmlns:a16="http://schemas.microsoft.com/office/drawing/2014/main" id="{881293CF-B006-4A89-92BB-C1E5D1ADA283}"/>
              </a:ext>
            </a:extLst>
          </p:cNvPr>
          <p:cNvSpPr>
            <a:spLocks noGrp="1"/>
          </p:cNvSpPr>
          <p:nvPr>
            <p:ph type="body" sz="quarter" idx="17" hasCustomPrompt="1"/>
          </p:nvPr>
        </p:nvSpPr>
        <p:spPr>
          <a:xfrm>
            <a:off x="7160306" y="4549981"/>
            <a:ext cx="682625" cy="1062037"/>
          </a:xfrm>
        </p:spPr>
        <p:txBody>
          <a:bodyPr/>
          <a:lstStyle>
            <a:lvl1pPr>
              <a:defRPr sz="8800">
                <a:solidFill>
                  <a:schemeClr val="accent5">
                    <a:lumMod val="60000"/>
                    <a:lumOff val="40000"/>
                  </a:schemeClr>
                </a:solidFill>
              </a:defRPr>
            </a:lvl1pPr>
          </a:lstStyle>
          <a:p>
            <a:pPr lvl="0"/>
            <a:r>
              <a:rPr lang="en-US" dirty="0"/>
              <a:t>“ </a:t>
            </a:r>
          </a:p>
        </p:txBody>
      </p:sp>
    </p:spTree>
    <p:extLst>
      <p:ext uri="{BB962C8B-B14F-4D97-AF65-F5344CB8AC3E}">
        <p14:creationId xmlns:p14="http://schemas.microsoft.com/office/powerpoint/2010/main" val="3196454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B6E8E7-E52C-4ACD-90A3-5D5DA3B68A38}"/>
              </a:ext>
            </a:extLst>
          </p:cNvPr>
          <p:cNvSpPr/>
          <p:nvPr userDrawn="1"/>
        </p:nvSpPr>
        <p:spPr>
          <a:xfrm>
            <a:off x="0" y="4127500"/>
            <a:ext cx="10693400" cy="3433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0">
              <a:solidFill>
                <a:schemeClr val="tx1"/>
              </a:solidFill>
            </a:endParaRPr>
          </a:p>
        </p:txBody>
      </p:sp>
      <p:sp>
        <p:nvSpPr>
          <p:cNvPr id="4" name="Picture Placeholder 3">
            <a:extLst>
              <a:ext uri="{FF2B5EF4-FFF2-40B4-BE49-F238E27FC236}">
                <a16:creationId xmlns:a16="http://schemas.microsoft.com/office/drawing/2014/main" id="{3E78E99F-6C23-4587-AFCA-003B710913B1}"/>
              </a:ext>
            </a:extLst>
          </p:cNvPr>
          <p:cNvSpPr>
            <a:spLocks noGrp="1"/>
          </p:cNvSpPr>
          <p:nvPr>
            <p:ph type="pic" sz="quarter" idx="10"/>
          </p:nvPr>
        </p:nvSpPr>
        <p:spPr>
          <a:xfrm>
            <a:off x="4330700" y="-1"/>
            <a:ext cx="6362700" cy="7561264"/>
          </a:xfrm>
        </p:spPr>
        <p:txBody>
          <a:bodyPr/>
          <a:lstStyle/>
          <a:p>
            <a:endParaRPr lang="en-AU"/>
          </a:p>
        </p:txBody>
      </p:sp>
      <p:sp>
        <p:nvSpPr>
          <p:cNvPr id="8" name="Rectangle 7">
            <a:extLst>
              <a:ext uri="{FF2B5EF4-FFF2-40B4-BE49-F238E27FC236}">
                <a16:creationId xmlns:a16="http://schemas.microsoft.com/office/drawing/2014/main" id="{47800213-057B-4062-AC34-0F1E5CC12475}"/>
              </a:ext>
            </a:extLst>
          </p:cNvPr>
          <p:cNvSpPr/>
          <p:nvPr userDrawn="1"/>
        </p:nvSpPr>
        <p:spPr>
          <a:xfrm>
            <a:off x="0" y="0"/>
            <a:ext cx="4330700" cy="75612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0">
              <a:solidFill>
                <a:schemeClr val="tx1"/>
              </a:solidFill>
            </a:endParaRPr>
          </a:p>
        </p:txBody>
      </p:sp>
      <p:sp>
        <p:nvSpPr>
          <p:cNvPr id="10" name="Content Placeholder 9">
            <a:extLst>
              <a:ext uri="{FF2B5EF4-FFF2-40B4-BE49-F238E27FC236}">
                <a16:creationId xmlns:a16="http://schemas.microsoft.com/office/drawing/2014/main" id="{4B7D8F65-75CE-4AC8-8218-FB19EAE7EF3A}"/>
              </a:ext>
            </a:extLst>
          </p:cNvPr>
          <p:cNvSpPr>
            <a:spLocks noGrp="1"/>
          </p:cNvSpPr>
          <p:nvPr>
            <p:ph sz="quarter" idx="11"/>
          </p:nvPr>
        </p:nvSpPr>
        <p:spPr>
          <a:xfrm>
            <a:off x="381000" y="1016000"/>
            <a:ext cx="3530600" cy="6273800"/>
          </a:xfrm>
        </p:spPr>
        <p:txBody>
          <a:bodyPr/>
          <a:lstStyle>
            <a:lvl1pPr>
              <a:defRPr sz="1100">
                <a:solidFill>
                  <a:schemeClr val="accent5">
                    <a:lumMod val="50000"/>
                  </a:schemeClr>
                </a:solidFill>
              </a:defRPr>
            </a:lvl1pPr>
            <a:lvl2pPr>
              <a:defRPr sz="1100">
                <a:solidFill>
                  <a:schemeClr val="accent5">
                    <a:lumMod val="50000"/>
                  </a:schemeClr>
                </a:solidFill>
              </a:defRPr>
            </a:lvl2pPr>
            <a:lvl3pPr>
              <a:defRPr sz="1100">
                <a:solidFill>
                  <a:schemeClr val="accent5">
                    <a:lumMod val="50000"/>
                  </a:schemeClr>
                </a:solidFill>
              </a:defRPr>
            </a:lvl3pPr>
            <a:lvl4pPr>
              <a:defRPr sz="1100">
                <a:solidFill>
                  <a:schemeClr val="accent5">
                    <a:lumMod val="50000"/>
                  </a:schemeClr>
                </a:solidFill>
              </a:defRPr>
            </a:lvl4pPr>
            <a:lvl5pPr>
              <a:defRPr sz="1100">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Content Placeholder 9">
            <a:extLst>
              <a:ext uri="{FF2B5EF4-FFF2-40B4-BE49-F238E27FC236}">
                <a16:creationId xmlns:a16="http://schemas.microsoft.com/office/drawing/2014/main" id="{ED50874D-1CF7-44DB-B08A-1077ECF6FFCF}"/>
              </a:ext>
            </a:extLst>
          </p:cNvPr>
          <p:cNvSpPr>
            <a:spLocks noGrp="1"/>
          </p:cNvSpPr>
          <p:nvPr>
            <p:ph sz="quarter" idx="12" hasCustomPrompt="1"/>
          </p:nvPr>
        </p:nvSpPr>
        <p:spPr>
          <a:xfrm>
            <a:off x="381000" y="546101"/>
            <a:ext cx="3530600" cy="368300"/>
          </a:xfrm>
        </p:spPr>
        <p:txBody>
          <a:bodyPr/>
          <a:lstStyle>
            <a:lvl1pPr>
              <a:defRPr sz="1200" b="1">
                <a:solidFill>
                  <a:schemeClr val="accent5">
                    <a:lumMod val="50000"/>
                  </a:schemeClr>
                </a:solidFill>
              </a:defRPr>
            </a:lvl1pPr>
            <a:lvl2pPr marL="0" indent="0">
              <a:buNone/>
              <a:defRPr sz="1100" b="1"/>
            </a:lvl2pPr>
            <a:lvl3pPr>
              <a:defRPr sz="1100"/>
            </a:lvl3pPr>
            <a:lvl4pPr>
              <a:defRPr sz="1100"/>
            </a:lvl4pPr>
            <a:lvl5pPr>
              <a:defRPr sz="1100"/>
            </a:lvl5pPr>
          </a:lstStyle>
          <a:p>
            <a:pPr lvl="0"/>
            <a:r>
              <a:rPr lang="en-US" dirty="0"/>
              <a:t>Title?</a:t>
            </a:r>
            <a:endParaRPr lang="en-AU" dirty="0"/>
          </a:p>
        </p:txBody>
      </p:sp>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045518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igh Titl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98524" y="180976"/>
            <a:ext cx="8896351" cy="719138"/>
          </a:xfrm>
          <a:prstGeom prst="rect">
            <a:avLst/>
          </a:prstGeom>
        </p:spPr>
        <p:txBody>
          <a:bodyPr vert="horz" lIns="0" tIns="0" rIns="0" bIns="0" rtlCol="0" anchor="ctr" anchorCtr="0">
            <a:noAutofit/>
          </a:bodyPr>
          <a:lstStyle/>
          <a:p>
            <a:r>
              <a:rPr lang="en-US"/>
              <a:t>Click to edit Master title style</a:t>
            </a:r>
            <a:endParaRPr lang="en-AU" dirty="0"/>
          </a:p>
        </p:txBody>
      </p:sp>
    </p:spTree>
    <p:extLst>
      <p:ext uri="{BB962C8B-B14F-4D97-AF65-F5344CB8AC3E}">
        <p14:creationId xmlns:p14="http://schemas.microsoft.com/office/powerpoint/2010/main" val="4139250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98524" y="898452"/>
            <a:ext cx="8896351" cy="376484"/>
          </a:xfrm>
          <a:prstGeom prst="rect">
            <a:avLst/>
          </a:prstGeom>
        </p:spPr>
        <p:txBody>
          <a:bodyPr vert="horz" lIns="0" tIns="0" rIns="0" bIns="0" rtlCol="0" anchor="t" anchorCtr="0">
            <a:noAutofit/>
          </a:bodyPr>
          <a:lstStyle/>
          <a:p>
            <a:r>
              <a:rPr lang="en-US"/>
              <a:t>Click to edit Master title style</a:t>
            </a:r>
            <a:endParaRPr lang="en-AU" dirty="0"/>
          </a:p>
        </p:txBody>
      </p:sp>
      <p:sp>
        <p:nvSpPr>
          <p:cNvPr id="3" name="Content Placeholder 2"/>
          <p:cNvSpPr>
            <a:spLocks noGrp="1"/>
          </p:cNvSpPr>
          <p:nvPr>
            <p:ph sz="quarter" idx="10"/>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38457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 1, two-column">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98524" y="898452"/>
            <a:ext cx="8896351" cy="376484"/>
          </a:xfrm>
          <a:prstGeom prst="rect">
            <a:avLst/>
          </a:prstGeom>
        </p:spPr>
        <p:txBody>
          <a:bodyPr vert="horz" lIns="0" tIns="0" rIns="0" bIns="0" rtlCol="0" anchor="t" anchorCtr="0">
            <a:noAutofit/>
          </a:bodyPr>
          <a:lstStyle/>
          <a:p>
            <a:r>
              <a:rPr lang="en-US"/>
              <a:t>Click to edit Master title style</a:t>
            </a:r>
            <a:endParaRPr lang="en-AU" dirty="0"/>
          </a:p>
        </p:txBody>
      </p:sp>
      <p:sp>
        <p:nvSpPr>
          <p:cNvPr id="3" name="Content Placeholder 2"/>
          <p:cNvSpPr>
            <a:spLocks noGrp="1"/>
          </p:cNvSpPr>
          <p:nvPr>
            <p:ph sz="quarter" idx="10"/>
          </p:nvPr>
        </p:nvSpPr>
        <p:spPr/>
        <p:txBody>
          <a:bodyPr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94939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5" name="Rectangle 4"/>
          <p:cNvSpPr/>
          <p:nvPr userDrawn="1"/>
        </p:nvSpPr>
        <p:spPr>
          <a:xfrm>
            <a:off x="180000" y="6822000"/>
            <a:ext cx="10332000" cy="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20000" algn="l"/>
            <a:r>
              <a:rPr lang="en-AU" sz="1030" b="1"/>
              <a:t>thinkplaceglobal.com</a:t>
            </a:r>
          </a:p>
        </p:txBody>
      </p:sp>
      <p:grpSp>
        <p:nvGrpSpPr>
          <p:cNvPr id="2" name="Group 1"/>
          <p:cNvGrpSpPr/>
          <p:nvPr userDrawn="1"/>
        </p:nvGrpSpPr>
        <p:grpSpPr>
          <a:xfrm flipH="1">
            <a:off x="179997" y="179998"/>
            <a:ext cx="10332003" cy="6646382"/>
            <a:chOff x="179997" y="179998"/>
            <a:chExt cx="10332003" cy="6646382"/>
          </a:xfrm>
        </p:grpSpPr>
        <p:sp>
          <p:nvSpPr>
            <p:cNvPr id="3" name="Freeform 2"/>
            <p:cNvSpPr/>
            <p:nvPr userDrawn="1"/>
          </p:nvSpPr>
          <p:spPr>
            <a:xfrm>
              <a:off x="180000" y="179998"/>
              <a:ext cx="10332000" cy="6646382"/>
            </a:xfrm>
            <a:custGeom>
              <a:avLst/>
              <a:gdLst>
                <a:gd name="connsiteX0" fmla="*/ 6296297 w 10324882"/>
                <a:gd name="connsiteY0" fmla="*/ 0 h 6646382"/>
                <a:gd name="connsiteX1" fmla="*/ 10324882 w 10324882"/>
                <a:gd name="connsiteY1" fmla="*/ 0 h 6646382"/>
                <a:gd name="connsiteX2" fmla="*/ 10324882 w 10324882"/>
                <a:gd name="connsiteY2" fmla="*/ 6646382 h 6646382"/>
                <a:gd name="connsiteX3" fmla="*/ 0 w 10324882"/>
                <a:gd name="connsiteY3" fmla="*/ 6646382 h 6646382"/>
                <a:gd name="connsiteX4" fmla="*/ 0 w 10324882"/>
                <a:gd name="connsiteY4" fmla="*/ 3668050 h 6646382"/>
                <a:gd name="connsiteX5" fmla="*/ 6296297 w 10324882"/>
                <a:gd name="connsiteY5" fmla="*/ 0 h 664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4882" h="6646382">
                  <a:moveTo>
                    <a:pt x="6296297" y="0"/>
                  </a:moveTo>
                  <a:lnTo>
                    <a:pt x="10324882" y="0"/>
                  </a:lnTo>
                  <a:lnTo>
                    <a:pt x="10324882" y="6646382"/>
                  </a:lnTo>
                  <a:lnTo>
                    <a:pt x="0" y="6646382"/>
                  </a:lnTo>
                  <a:lnTo>
                    <a:pt x="0" y="3668050"/>
                  </a:lnTo>
                  <a:lnTo>
                    <a:pt x="6296297"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370709" y="182879"/>
              <a:ext cx="10132958" cy="3777120"/>
            </a:xfrm>
            <a:prstGeom prst="rect">
              <a:avLst/>
            </a:prstGeom>
          </p:spPr>
        </p:pic>
        <p:sp>
          <p:nvSpPr>
            <p:cNvPr id="8" name="Right Triangle 7"/>
            <p:cNvSpPr/>
            <p:nvPr userDrawn="1"/>
          </p:nvSpPr>
          <p:spPr>
            <a:xfrm flipV="1">
              <a:off x="179997" y="180000"/>
              <a:ext cx="6300000" cy="3672000"/>
            </a:xfrm>
            <a:prstGeom prst="r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2" name="Group 11"/>
          <p:cNvGrpSpPr>
            <a:grpSpLocks noChangeAspect="1"/>
          </p:cNvGrpSpPr>
          <p:nvPr userDrawn="1"/>
        </p:nvGrpSpPr>
        <p:grpSpPr>
          <a:xfrm>
            <a:off x="904650" y="6433550"/>
            <a:ext cx="1332000" cy="214288"/>
            <a:chOff x="5157807" y="3278199"/>
            <a:chExt cx="1874845" cy="301626"/>
          </a:xfrm>
        </p:grpSpPr>
        <p:sp>
          <p:nvSpPr>
            <p:cNvPr id="13" name="AutoShape 3"/>
            <p:cNvSpPr>
              <a:spLocks noChangeAspect="1" noChangeArrowheads="1" noTextEdit="1"/>
            </p:cNvSpPr>
            <p:nvPr/>
          </p:nvSpPr>
          <p:spPr bwMode="auto">
            <a:xfrm>
              <a:off x="5159395" y="3278199"/>
              <a:ext cx="1873257" cy="30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AU"/>
            </a:p>
          </p:txBody>
        </p:sp>
        <p:sp>
          <p:nvSpPr>
            <p:cNvPr id="14" name="Freeform 5"/>
            <p:cNvSpPr>
              <a:spLocks/>
            </p:cNvSpPr>
            <p:nvPr/>
          </p:nvSpPr>
          <p:spPr bwMode="auto">
            <a:xfrm>
              <a:off x="5157807" y="3279787"/>
              <a:ext cx="209551" cy="296863"/>
            </a:xfrm>
            <a:custGeom>
              <a:avLst/>
              <a:gdLst>
                <a:gd name="T0" fmla="*/ 48 w 132"/>
                <a:gd name="T1" fmla="*/ 187 h 187"/>
                <a:gd name="T2" fmla="*/ 48 w 132"/>
                <a:gd name="T3" fmla="*/ 31 h 187"/>
                <a:gd name="T4" fmla="*/ 0 w 132"/>
                <a:gd name="T5" fmla="*/ 31 h 187"/>
                <a:gd name="T6" fmla="*/ 0 w 132"/>
                <a:gd name="T7" fmla="*/ 0 h 187"/>
                <a:gd name="T8" fmla="*/ 132 w 132"/>
                <a:gd name="T9" fmla="*/ 0 h 187"/>
                <a:gd name="T10" fmla="*/ 132 w 132"/>
                <a:gd name="T11" fmla="*/ 31 h 187"/>
                <a:gd name="T12" fmla="*/ 83 w 132"/>
                <a:gd name="T13" fmla="*/ 31 h 187"/>
                <a:gd name="T14" fmla="*/ 83 w 132"/>
                <a:gd name="T15" fmla="*/ 187 h 187"/>
                <a:gd name="T16" fmla="*/ 48 w 132"/>
                <a:gd name="T1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87">
                  <a:moveTo>
                    <a:pt x="48" y="187"/>
                  </a:moveTo>
                  <a:lnTo>
                    <a:pt x="48" y="31"/>
                  </a:lnTo>
                  <a:lnTo>
                    <a:pt x="0" y="31"/>
                  </a:lnTo>
                  <a:lnTo>
                    <a:pt x="0" y="0"/>
                  </a:lnTo>
                  <a:lnTo>
                    <a:pt x="132" y="0"/>
                  </a:lnTo>
                  <a:lnTo>
                    <a:pt x="132" y="31"/>
                  </a:lnTo>
                  <a:lnTo>
                    <a:pt x="83" y="31"/>
                  </a:lnTo>
                  <a:lnTo>
                    <a:pt x="83" y="187"/>
                  </a:lnTo>
                  <a:lnTo>
                    <a:pt x="48"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15" name="Freeform 6"/>
            <p:cNvSpPr>
              <a:spLocks/>
            </p:cNvSpPr>
            <p:nvPr/>
          </p:nvSpPr>
          <p:spPr bwMode="auto">
            <a:xfrm>
              <a:off x="5402283" y="3279787"/>
              <a:ext cx="168276" cy="296863"/>
            </a:xfrm>
            <a:custGeom>
              <a:avLst/>
              <a:gdLst>
                <a:gd name="T0" fmla="*/ 0 w 92"/>
                <a:gd name="T1" fmla="*/ 159 h 159"/>
                <a:gd name="T2" fmla="*/ 0 w 92"/>
                <a:gd name="T3" fmla="*/ 0 h 159"/>
                <a:gd name="T4" fmla="*/ 26 w 92"/>
                <a:gd name="T5" fmla="*/ 0 h 159"/>
                <a:gd name="T6" fmla="*/ 26 w 92"/>
                <a:gd name="T7" fmla="*/ 57 h 159"/>
                <a:gd name="T8" fmla="*/ 43 w 92"/>
                <a:gd name="T9" fmla="*/ 46 h 159"/>
                <a:gd name="T10" fmla="*/ 60 w 92"/>
                <a:gd name="T11" fmla="*/ 42 h 159"/>
                <a:gd name="T12" fmla="*/ 84 w 92"/>
                <a:gd name="T13" fmla="*/ 51 h 159"/>
                <a:gd name="T14" fmla="*/ 92 w 92"/>
                <a:gd name="T15" fmla="*/ 79 h 159"/>
                <a:gd name="T16" fmla="*/ 92 w 92"/>
                <a:gd name="T17" fmla="*/ 159 h 159"/>
                <a:gd name="T18" fmla="*/ 65 w 92"/>
                <a:gd name="T19" fmla="*/ 159 h 159"/>
                <a:gd name="T20" fmla="*/ 65 w 92"/>
                <a:gd name="T21" fmla="*/ 85 h 159"/>
                <a:gd name="T22" fmla="*/ 62 w 92"/>
                <a:gd name="T23" fmla="*/ 69 h 159"/>
                <a:gd name="T24" fmla="*/ 52 w 92"/>
                <a:gd name="T25" fmla="*/ 64 h 159"/>
                <a:gd name="T26" fmla="*/ 40 w 92"/>
                <a:gd name="T27" fmla="*/ 67 h 159"/>
                <a:gd name="T28" fmla="*/ 26 w 92"/>
                <a:gd name="T29" fmla="*/ 77 h 159"/>
                <a:gd name="T30" fmla="*/ 26 w 92"/>
                <a:gd name="T31" fmla="*/ 159 h 159"/>
                <a:gd name="T32" fmla="*/ 0 w 92"/>
                <a:gd name="T33"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159">
                  <a:moveTo>
                    <a:pt x="0" y="159"/>
                  </a:moveTo>
                  <a:cubicBezTo>
                    <a:pt x="0" y="0"/>
                    <a:pt x="0" y="0"/>
                    <a:pt x="0" y="0"/>
                  </a:cubicBezTo>
                  <a:cubicBezTo>
                    <a:pt x="26" y="0"/>
                    <a:pt x="26" y="0"/>
                    <a:pt x="26" y="0"/>
                  </a:cubicBezTo>
                  <a:cubicBezTo>
                    <a:pt x="26" y="57"/>
                    <a:pt x="26" y="57"/>
                    <a:pt x="26" y="57"/>
                  </a:cubicBezTo>
                  <a:cubicBezTo>
                    <a:pt x="32" y="52"/>
                    <a:pt x="38" y="48"/>
                    <a:pt x="43" y="46"/>
                  </a:cubicBezTo>
                  <a:cubicBezTo>
                    <a:pt x="49" y="43"/>
                    <a:pt x="54" y="42"/>
                    <a:pt x="60" y="42"/>
                  </a:cubicBezTo>
                  <a:cubicBezTo>
                    <a:pt x="71" y="42"/>
                    <a:pt x="79" y="45"/>
                    <a:pt x="84" y="51"/>
                  </a:cubicBezTo>
                  <a:cubicBezTo>
                    <a:pt x="89" y="58"/>
                    <a:pt x="92" y="67"/>
                    <a:pt x="92" y="79"/>
                  </a:cubicBezTo>
                  <a:cubicBezTo>
                    <a:pt x="92" y="159"/>
                    <a:pt x="92" y="159"/>
                    <a:pt x="92" y="159"/>
                  </a:cubicBezTo>
                  <a:cubicBezTo>
                    <a:pt x="65" y="159"/>
                    <a:pt x="65" y="159"/>
                    <a:pt x="65" y="159"/>
                  </a:cubicBezTo>
                  <a:cubicBezTo>
                    <a:pt x="65" y="85"/>
                    <a:pt x="65" y="85"/>
                    <a:pt x="65" y="85"/>
                  </a:cubicBezTo>
                  <a:cubicBezTo>
                    <a:pt x="65" y="77"/>
                    <a:pt x="64" y="72"/>
                    <a:pt x="62" y="69"/>
                  </a:cubicBezTo>
                  <a:cubicBezTo>
                    <a:pt x="60" y="66"/>
                    <a:pt x="57" y="64"/>
                    <a:pt x="52" y="64"/>
                  </a:cubicBezTo>
                  <a:cubicBezTo>
                    <a:pt x="48" y="64"/>
                    <a:pt x="44" y="65"/>
                    <a:pt x="40" y="67"/>
                  </a:cubicBezTo>
                  <a:cubicBezTo>
                    <a:pt x="36" y="69"/>
                    <a:pt x="31" y="73"/>
                    <a:pt x="26" y="77"/>
                  </a:cubicBezTo>
                  <a:cubicBezTo>
                    <a:pt x="26" y="159"/>
                    <a:pt x="26" y="159"/>
                    <a:pt x="26" y="159"/>
                  </a:cubicBezTo>
                  <a:lnTo>
                    <a:pt x="0"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16" name="Freeform 7"/>
            <p:cNvSpPr>
              <a:spLocks noEditPoints="1"/>
            </p:cNvSpPr>
            <p:nvPr/>
          </p:nvSpPr>
          <p:spPr bwMode="auto">
            <a:xfrm>
              <a:off x="5622946" y="3279787"/>
              <a:ext cx="49213" cy="296863"/>
            </a:xfrm>
            <a:custGeom>
              <a:avLst/>
              <a:gdLst>
                <a:gd name="T0" fmla="*/ 0 w 31"/>
                <a:gd name="T1" fmla="*/ 31 h 187"/>
                <a:gd name="T2" fmla="*/ 0 w 31"/>
                <a:gd name="T3" fmla="*/ 0 h 187"/>
                <a:gd name="T4" fmla="*/ 31 w 31"/>
                <a:gd name="T5" fmla="*/ 0 h 187"/>
                <a:gd name="T6" fmla="*/ 31 w 31"/>
                <a:gd name="T7" fmla="*/ 31 h 187"/>
                <a:gd name="T8" fmla="*/ 0 w 31"/>
                <a:gd name="T9" fmla="*/ 31 h 187"/>
                <a:gd name="T10" fmla="*/ 0 w 31"/>
                <a:gd name="T11" fmla="*/ 187 h 187"/>
                <a:gd name="T12" fmla="*/ 0 w 31"/>
                <a:gd name="T13" fmla="*/ 52 h 187"/>
                <a:gd name="T14" fmla="*/ 31 w 31"/>
                <a:gd name="T15" fmla="*/ 52 h 187"/>
                <a:gd name="T16" fmla="*/ 31 w 31"/>
                <a:gd name="T17" fmla="*/ 187 h 187"/>
                <a:gd name="T18" fmla="*/ 0 w 31"/>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7">
                  <a:moveTo>
                    <a:pt x="0" y="31"/>
                  </a:moveTo>
                  <a:lnTo>
                    <a:pt x="0" y="0"/>
                  </a:lnTo>
                  <a:lnTo>
                    <a:pt x="31" y="0"/>
                  </a:lnTo>
                  <a:lnTo>
                    <a:pt x="31" y="31"/>
                  </a:lnTo>
                  <a:lnTo>
                    <a:pt x="0" y="31"/>
                  </a:lnTo>
                  <a:close/>
                  <a:moveTo>
                    <a:pt x="0" y="187"/>
                  </a:moveTo>
                  <a:lnTo>
                    <a:pt x="0" y="52"/>
                  </a:lnTo>
                  <a:lnTo>
                    <a:pt x="31" y="52"/>
                  </a:lnTo>
                  <a:lnTo>
                    <a:pt x="31" y="187"/>
                  </a:lnTo>
                  <a:lnTo>
                    <a:pt x="0"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17" name="Freeform 8"/>
            <p:cNvSpPr>
              <a:spLocks/>
            </p:cNvSpPr>
            <p:nvPr/>
          </p:nvSpPr>
          <p:spPr bwMode="auto">
            <a:xfrm>
              <a:off x="5724547" y="3357574"/>
              <a:ext cx="171451" cy="219076"/>
            </a:xfrm>
            <a:custGeom>
              <a:avLst/>
              <a:gdLst>
                <a:gd name="T0" fmla="*/ 0 w 93"/>
                <a:gd name="T1" fmla="*/ 117 h 117"/>
                <a:gd name="T2" fmla="*/ 0 w 93"/>
                <a:gd name="T3" fmla="*/ 2 h 117"/>
                <a:gd name="T4" fmla="*/ 25 w 93"/>
                <a:gd name="T5" fmla="*/ 2 h 117"/>
                <a:gd name="T6" fmla="*/ 25 w 93"/>
                <a:gd name="T7" fmla="*/ 16 h 117"/>
                <a:gd name="T8" fmla="*/ 44 w 93"/>
                <a:gd name="T9" fmla="*/ 4 h 117"/>
                <a:gd name="T10" fmla="*/ 61 w 93"/>
                <a:gd name="T11" fmla="*/ 0 h 117"/>
                <a:gd name="T12" fmla="*/ 85 w 93"/>
                <a:gd name="T13" fmla="*/ 10 h 117"/>
                <a:gd name="T14" fmla="*/ 93 w 93"/>
                <a:gd name="T15" fmla="*/ 37 h 117"/>
                <a:gd name="T16" fmla="*/ 93 w 93"/>
                <a:gd name="T17" fmla="*/ 117 h 117"/>
                <a:gd name="T18" fmla="*/ 66 w 93"/>
                <a:gd name="T19" fmla="*/ 117 h 117"/>
                <a:gd name="T20" fmla="*/ 66 w 93"/>
                <a:gd name="T21" fmla="*/ 43 h 117"/>
                <a:gd name="T22" fmla="*/ 63 w 93"/>
                <a:gd name="T23" fmla="*/ 27 h 117"/>
                <a:gd name="T24" fmla="*/ 53 w 93"/>
                <a:gd name="T25" fmla="*/ 22 h 117"/>
                <a:gd name="T26" fmla="*/ 40 w 93"/>
                <a:gd name="T27" fmla="*/ 25 h 117"/>
                <a:gd name="T28" fmla="*/ 27 w 93"/>
                <a:gd name="T29" fmla="*/ 35 h 117"/>
                <a:gd name="T30" fmla="*/ 27 w 93"/>
                <a:gd name="T31" fmla="*/ 117 h 117"/>
                <a:gd name="T32" fmla="*/ 0 w 93"/>
                <a:gd name="T3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17">
                  <a:moveTo>
                    <a:pt x="0" y="117"/>
                  </a:moveTo>
                  <a:cubicBezTo>
                    <a:pt x="0" y="2"/>
                    <a:pt x="0" y="2"/>
                    <a:pt x="0" y="2"/>
                  </a:cubicBezTo>
                  <a:cubicBezTo>
                    <a:pt x="25" y="2"/>
                    <a:pt x="25" y="2"/>
                    <a:pt x="25" y="2"/>
                  </a:cubicBezTo>
                  <a:cubicBezTo>
                    <a:pt x="25" y="16"/>
                    <a:pt x="25" y="16"/>
                    <a:pt x="25" y="16"/>
                  </a:cubicBezTo>
                  <a:cubicBezTo>
                    <a:pt x="32" y="10"/>
                    <a:pt x="39" y="6"/>
                    <a:pt x="44" y="4"/>
                  </a:cubicBezTo>
                  <a:cubicBezTo>
                    <a:pt x="49" y="1"/>
                    <a:pt x="55" y="0"/>
                    <a:pt x="61" y="0"/>
                  </a:cubicBezTo>
                  <a:cubicBezTo>
                    <a:pt x="71" y="0"/>
                    <a:pt x="79" y="3"/>
                    <a:pt x="85" y="10"/>
                  </a:cubicBezTo>
                  <a:cubicBezTo>
                    <a:pt x="90" y="16"/>
                    <a:pt x="93" y="25"/>
                    <a:pt x="93" y="37"/>
                  </a:cubicBezTo>
                  <a:cubicBezTo>
                    <a:pt x="93" y="117"/>
                    <a:pt x="93" y="117"/>
                    <a:pt x="93" y="117"/>
                  </a:cubicBezTo>
                  <a:cubicBezTo>
                    <a:pt x="66" y="117"/>
                    <a:pt x="66" y="117"/>
                    <a:pt x="66" y="117"/>
                  </a:cubicBezTo>
                  <a:cubicBezTo>
                    <a:pt x="66" y="43"/>
                    <a:pt x="66" y="43"/>
                    <a:pt x="66" y="43"/>
                  </a:cubicBezTo>
                  <a:cubicBezTo>
                    <a:pt x="66" y="35"/>
                    <a:pt x="65" y="30"/>
                    <a:pt x="63" y="27"/>
                  </a:cubicBezTo>
                  <a:cubicBezTo>
                    <a:pt x="61" y="24"/>
                    <a:pt x="57" y="22"/>
                    <a:pt x="53" y="22"/>
                  </a:cubicBezTo>
                  <a:cubicBezTo>
                    <a:pt x="49" y="22"/>
                    <a:pt x="44" y="23"/>
                    <a:pt x="40" y="25"/>
                  </a:cubicBezTo>
                  <a:cubicBezTo>
                    <a:pt x="36" y="27"/>
                    <a:pt x="32" y="31"/>
                    <a:pt x="27" y="35"/>
                  </a:cubicBezTo>
                  <a:cubicBezTo>
                    <a:pt x="27" y="117"/>
                    <a:pt x="27" y="117"/>
                    <a:pt x="27" y="117"/>
                  </a:cubicBez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18" name="Freeform 9"/>
            <p:cNvSpPr>
              <a:spLocks/>
            </p:cNvSpPr>
            <p:nvPr/>
          </p:nvSpPr>
          <p:spPr bwMode="auto">
            <a:xfrm>
              <a:off x="5946798" y="3279787"/>
              <a:ext cx="174626" cy="296863"/>
            </a:xfrm>
            <a:custGeom>
              <a:avLst/>
              <a:gdLst>
                <a:gd name="T0" fmla="*/ 0 w 110"/>
                <a:gd name="T1" fmla="*/ 187 h 187"/>
                <a:gd name="T2" fmla="*/ 0 w 110"/>
                <a:gd name="T3" fmla="*/ 0 h 187"/>
                <a:gd name="T4" fmla="*/ 32 w 110"/>
                <a:gd name="T5" fmla="*/ 0 h 187"/>
                <a:gd name="T6" fmla="*/ 32 w 110"/>
                <a:gd name="T7" fmla="*/ 107 h 187"/>
                <a:gd name="T8" fmla="*/ 72 w 110"/>
                <a:gd name="T9" fmla="*/ 52 h 187"/>
                <a:gd name="T10" fmla="*/ 107 w 110"/>
                <a:gd name="T11" fmla="*/ 52 h 187"/>
                <a:gd name="T12" fmla="*/ 67 w 110"/>
                <a:gd name="T13" fmla="*/ 100 h 187"/>
                <a:gd name="T14" fmla="*/ 110 w 110"/>
                <a:gd name="T15" fmla="*/ 187 h 187"/>
                <a:gd name="T16" fmla="*/ 75 w 110"/>
                <a:gd name="T17" fmla="*/ 187 h 187"/>
                <a:gd name="T18" fmla="*/ 47 w 110"/>
                <a:gd name="T19" fmla="*/ 125 h 187"/>
                <a:gd name="T20" fmla="*/ 32 w 110"/>
                <a:gd name="T21" fmla="*/ 143 h 187"/>
                <a:gd name="T22" fmla="*/ 32 w 110"/>
                <a:gd name="T23" fmla="*/ 187 h 187"/>
                <a:gd name="T24" fmla="*/ 0 w 110"/>
                <a:gd name="T2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87">
                  <a:moveTo>
                    <a:pt x="0" y="187"/>
                  </a:moveTo>
                  <a:lnTo>
                    <a:pt x="0" y="0"/>
                  </a:lnTo>
                  <a:lnTo>
                    <a:pt x="32" y="0"/>
                  </a:lnTo>
                  <a:lnTo>
                    <a:pt x="32" y="107"/>
                  </a:lnTo>
                  <a:lnTo>
                    <a:pt x="72" y="52"/>
                  </a:lnTo>
                  <a:lnTo>
                    <a:pt x="107" y="52"/>
                  </a:lnTo>
                  <a:lnTo>
                    <a:pt x="67" y="100"/>
                  </a:lnTo>
                  <a:lnTo>
                    <a:pt x="110" y="187"/>
                  </a:lnTo>
                  <a:lnTo>
                    <a:pt x="75" y="187"/>
                  </a:lnTo>
                  <a:lnTo>
                    <a:pt x="47" y="125"/>
                  </a:lnTo>
                  <a:lnTo>
                    <a:pt x="32" y="143"/>
                  </a:lnTo>
                  <a:lnTo>
                    <a:pt x="32" y="187"/>
                  </a:lnTo>
                  <a:lnTo>
                    <a:pt x="0" y="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19" name="Freeform 10"/>
            <p:cNvSpPr>
              <a:spLocks noEditPoints="1"/>
            </p:cNvSpPr>
            <p:nvPr/>
          </p:nvSpPr>
          <p:spPr bwMode="auto">
            <a:xfrm>
              <a:off x="6159524" y="3281374"/>
              <a:ext cx="187326" cy="295276"/>
            </a:xfrm>
            <a:custGeom>
              <a:avLst/>
              <a:gdLst>
                <a:gd name="T0" fmla="*/ 0 w 102"/>
                <a:gd name="T1" fmla="*/ 158 h 158"/>
                <a:gd name="T2" fmla="*/ 0 w 102"/>
                <a:gd name="T3" fmla="*/ 0 h 158"/>
                <a:gd name="T4" fmla="*/ 46 w 102"/>
                <a:gd name="T5" fmla="*/ 0 h 158"/>
                <a:gd name="T6" fmla="*/ 88 w 102"/>
                <a:gd name="T7" fmla="*/ 10 h 158"/>
                <a:gd name="T8" fmla="*/ 102 w 102"/>
                <a:gd name="T9" fmla="*/ 43 h 158"/>
                <a:gd name="T10" fmla="*/ 89 w 102"/>
                <a:gd name="T11" fmla="*/ 76 h 158"/>
                <a:gd name="T12" fmla="*/ 51 w 102"/>
                <a:gd name="T13" fmla="*/ 87 h 158"/>
                <a:gd name="T14" fmla="*/ 17 w 102"/>
                <a:gd name="T15" fmla="*/ 87 h 158"/>
                <a:gd name="T16" fmla="*/ 17 w 102"/>
                <a:gd name="T17" fmla="*/ 158 h 158"/>
                <a:gd name="T18" fmla="*/ 0 w 102"/>
                <a:gd name="T19" fmla="*/ 158 h 158"/>
                <a:gd name="T20" fmla="*/ 17 w 102"/>
                <a:gd name="T21" fmla="*/ 72 h 158"/>
                <a:gd name="T22" fmla="*/ 44 w 102"/>
                <a:gd name="T23" fmla="*/ 72 h 158"/>
                <a:gd name="T24" fmla="*/ 75 w 102"/>
                <a:gd name="T25" fmla="*/ 66 h 158"/>
                <a:gd name="T26" fmla="*/ 84 w 102"/>
                <a:gd name="T27" fmla="*/ 43 h 158"/>
                <a:gd name="T28" fmla="*/ 74 w 102"/>
                <a:gd name="T29" fmla="*/ 21 h 158"/>
                <a:gd name="T30" fmla="*/ 43 w 102"/>
                <a:gd name="T31" fmla="*/ 15 h 158"/>
                <a:gd name="T32" fmla="*/ 17 w 102"/>
                <a:gd name="T33" fmla="*/ 15 h 158"/>
                <a:gd name="T34" fmla="*/ 17 w 102"/>
                <a:gd name="T35" fmla="*/ 7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58">
                  <a:moveTo>
                    <a:pt x="0" y="158"/>
                  </a:moveTo>
                  <a:cubicBezTo>
                    <a:pt x="0" y="0"/>
                    <a:pt x="0" y="0"/>
                    <a:pt x="0" y="0"/>
                  </a:cubicBezTo>
                  <a:cubicBezTo>
                    <a:pt x="46" y="0"/>
                    <a:pt x="46" y="0"/>
                    <a:pt x="46" y="0"/>
                  </a:cubicBezTo>
                  <a:cubicBezTo>
                    <a:pt x="65" y="0"/>
                    <a:pt x="79" y="3"/>
                    <a:pt x="88" y="10"/>
                  </a:cubicBezTo>
                  <a:cubicBezTo>
                    <a:pt x="97" y="17"/>
                    <a:pt x="102" y="28"/>
                    <a:pt x="102" y="43"/>
                  </a:cubicBezTo>
                  <a:cubicBezTo>
                    <a:pt x="102" y="57"/>
                    <a:pt x="97" y="68"/>
                    <a:pt x="89" y="76"/>
                  </a:cubicBezTo>
                  <a:cubicBezTo>
                    <a:pt x="80" y="83"/>
                    <a:pt x="67" y="87"/>
                    <a:pt x="51" y="87"/>
                  </a:cubicBezTo>
                  <a:cubicBezTo>
                    <a:pt x="17" y="87"/>
                    <a:pt x="17" y="87"/>
                    <a:pt x="17" y="87"/>
                  </a:cubicBezTo>
                  <a:cubicBezTo>
                    <a:pt x="17" y="158"/>
                    <a:pt x="17" y="158"/>
                    <a:pt x="17" y="158"/>
                  </a:cubicBezTo>
                  <a:lnTo>
                    <a:pt x="0" y="158"/>
                  </a:lnTo>
                  <a:close/>
                  <a:moveTo>
                    <a:pt x="17" y="72"/>
                  </a:moveTo>
                  <a:cubicBezTo>
                    <a:pt x="44" y="72"/>
                    <a:pt x="44" y="72"/>
                    <a:pt x="44" y="72"/>
                  </a:cubicBezTo>
                  <a:cubicBezTo>
                    <a:pt x="59" y="72"/>
                    <a:pt x="69" y="70"/>
                    <a:pt x="75" y="66"/>
                  </a:cubicBezTo>
                  <a:cubicBezTo>
                    <a:pt x="81" y="61"/>
                    <a:pt x="84" y="53"/>
                    <a:pt x="84" y="43"/>
                  </a:cubicBezTo>
                  <a:cubicBezTo>
                    <a:pt x="84" y="33"/>
                    <a:pt x="81" y="25"/>
                    <a:pt x="74" y="21"/>
                  </a:cubicBezTo>
                  <a:cubicBezTo>
                    <a:pt x="68" y="17"/>
                    <a:pt x="58" y="15"/>
                    <a:pt x="43" y="15"/>
                  </a:cubicBezTo>
                  <a:cubicBezTo>
                    <a:pt x="17" y="15"/>
                    <a:pt x="17" y="15"/>
                    <a:pt x="17" y="15"/>
                  </a:cubicBezTo>
                  <a:lnTo>
                    <a:pt x="17"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20" name="Rectangle 11"/>
            <p:cNvSpPr>
              <a:spLocks noChangeArrowheads="1"/>
            </p:cNvSpPr>
            <p:nvPr/>
          </p:nvSpPr>
          <p:spPr bwMode="auto">
            <a:xfrm>
              <a:off x="6391299" y="3281374"/>
              <a:ext cx="30163" cy="2952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AU"/>
            </a:p>
          </p:txBody>
        </p:sp>
        <p:sp>
          <p:nvSpPr>
            <p:cNvPr id="21" name="Freeform 12"/>
            <p:cNvSpPr>
              <a:spLocks noEditPoints="1"/>
            </p:cNvSpPr>
            <p:nvPr/>
          </p:nvSpPr>
          <p:spPr bwMode="auto">
            <a:xfrm>
              <a:off x="6472262" y="3360749"/>
              <a:ext cx="160338" cy="219076"/>
            </a:xfrm>
            <a:custGeom>
              <a:avLst/>
              <a:gdLst>
                <a:gd name="T0" fmla="*/ 68 w 87"/>
                <a:gd name="T1" fmla="*/ 101 h 118"/>
                <a:gd name="T2" fmla="*/ 51 w 87"/>
                <a:gd name="T3" fmla="*/ 113 h 118"/>
                <a:gd name="T4" fmla="*/ 32 w 87"/>
                <a:gd name="T5" fmla="*/ 118 h 118"/>
                <a:gd name="T6" fmla="*/ 9 w 87"/>
                <a:gd name="T7" fmla="*/ 109 h 118"/>
                <a:gd name="T8" fmla="*/ 0 w 87"/>
                <a:gd name="T9" fmla="*/ 86 h 118"/>
                <a:gd name="T10" fmla="*/ 16 w 87"/>
                <a:gd name="T11" fmla="*/ 58 h 118"/>
                <a:gd name="T12" fmla="*/ 69 w 87"/>
                <a:gd name="T13" fmla="*/ 40 h 118"/>
                <a:gd name="T14" fmla="*/ 69 w 87"/>
                <a:gd name="T15" fmla="*/ 31 h 118"/>
                <a:gd name="T16" fmla="*/ 62 w 87"/>
                <a:gd name="T17" fmla="*/ 18 h 118"/>
                <a:gd name="T18" fmla="*/ 46 w 87"/>
                <a:gd name="T19" fmla="*/ 13 h 118"/>
                <a:gd name="T20" fmla="*/ 29 w 87"/>
                <a:gd name="T21" fmla="*/ 18 h 118"/>
                <a:gd name="T22" fmla="*/ 18 w 87"/>
                <a:gd name="T23" fmla="*/ 31 h 118"/>
                <a:gd name="T24" fmla="*/ 4 w 87"/>
                <a:gd name="T25" fmla="*/ 24 h 118"/>
                <a:gd name="T26" fmla="*/ 21 w 87"/>
                <a:gd name="T27" fmla="*/ 6 h 118"/>
                <a:gd name="T28" fmla="*/ 47 w 87"/>
                <a:gd name="T29" fmla="*/ 0 h 118"/>
                <a:gd name="T30" fmla="*/ 75 w 87"/>
                <a:gd name="T31" fmla="*/ 8 h 118"/>
                <a:gd name="T32" fmla="*/ 85 w 87"/>
                <a:gd name="T33" fmla="*/ 34 h 118"/>
                <a:gd name="T34" fmla="*/ 85 w 87"/>
                <a:gd name="T35" fmla="*/ 97 h 118"/>
                <a:gd name="T36" fmla="*/ 86 w 87"/>
                <a:gd name="T37" fmla="*/ 106 h 118"/>
                <a:gd name="T38" fmla="*/ 87 w 87"/>
                <a:gd name="T39" fmla="*/ 114 h 118"/>
                <a:gd name="T40" fmla="*/ 87 w 87"/>
                <a:gd name="T41" fmla="*/ 116 h 118"/>
                <a:gd name="T42" fmla="*/ 70 w 87"/>
                <a:gd name="T43" fmla="*/ 116 h 118"/>
                <a:gd name="T44" fmla="*/ 68 w 87"/>
                <a:gd name="T45" fmla="*/ 101 h 118"/>
                <a:gd name="T46" fmla="*/ 69 w 87"/>
                <a:gd name="T47" fmla="*/ 86 h 118"/>
                <a:gd name="T48" fmla="*/ 69 w 87"/>
                <a:gd name="T49" fmla="*/ 55 h 118"/>
                <a:gd name="T50" fmla="*/ 28 w 87"/>
                <a:gd name="T51" fmla="*/ 68 h 118"/>
                <a:gd name="T52" fmla="*/ 16 w 87"/>
                <a:gd name="T53" fmla="*/ 87 h 118"/>
                <a:gd name="T54" fmla="*/ 21 w 87"/>
                <a:gd name="T55" fmla="*/ 99 h 118"/>
                <a:gd name="T56" fmla="*/ 35 w 87"/>
                <a:gd name="T57" fmla="*/ 104 h 118"/>
                <a:gd name="T58" fmla="*/ 50 w 87"/>
                <a:gd name="T59" fmla="*/ 99 h 118"/>
                <a:gd name="T60" fmla="*/ 69 w 87"/>
                <a:gd name="T61" fmla="*/ 8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118">
                  <a:moveTo>
                    <a:pt x="68" y="101"/>
                  </a:moveTo>
                  <a:cubicBezTo>
                    <a:pt x="63" y="106"/>
                    <a:pt x="57" y="111"/>
                    <a:pt x="51" y="113"/>
                  </a:cubicBezTo>
                  <a:cubicBezTo>
                    <a:pt x="45" y="116"/>
                    <a:pt x="39" y="118"/>
                    <a:pt x="32" y="118"/>
                  </a:cubicBezTo>
                  <a:cubicBezTo>
                    <a:pt x="23" y="118"/>
                    <a:pt x="15" y="115"/>
                    <a:pt x="9" y="109"/>
                  </a:cubicBezTo>
                  <a:cubicBezTo>
                    <a:pt x="3" y="103"/>
                    <a:pt x="0" y="96"/>
                    <a:pt x="0" y="86"/>
                  </a:cubicBezTo>
                  <a:cubicBezTo>
                    <a:pt x="0" y="74"/>
                    <a:pt x="6" y="65"/>
                    <a:pt x="16" y="58"/>
                  </a:cubicBezTo>
                  <a:cubicBezTo>
                    <a:pt x="27" y="50"/>
                    <a:pt x="44" y="44"/>
                    <a:pt x="69" y="40"/>
                  </a:cubicBezTo>
                  <a:cubicBezTo>
                    <a:pt x="69" y="31"/>
                    <a:pt x="69" y="31"/>
                    <a:pt x="69" y="31"/>
                  </a:cubicBezTo>
                  <a:cubicBezTo>
                    <a:pt x="69" y="26"/>
                    <a:pt x="67" y="22"/>
                    <a:pt x="62" y="18"/>
                  </a:cubicBezTo>
                  <a:cubicBezTo>
                    <a:pt x="58" y="15"/>
                    <a:pt x="53" y="13"/>
                    <a:pt x="46" y="13"/>
                  </a:cubicBezTo>
                  <a:cubicBezTo>
                    <a:pt x="40" y="13"/>
                    <a:pt x="34" y="15"/>
                    <a:pt x="29" y="18"/>
                  </a:cubicBezTo>
                  <a:cubicBezTo>
                    <a:pt x="25" y="21"/>
                    <a:pt x="21" y="25"/>
                    <a:pt x="18" y="31"/>
                  </a:cubicBezTo>
                  <a:cubicBezTo>
                    <a:pt x="4" y="24"/>
                    <a:pt x="4" y="24"/>
                    <a:pt x="4" y="24"/>
                  </a:cubicBezTo>
                  <a:cubicBezTo>
                    <a:pt x="8" y="16"/>
                    <a:pt x="14" y="10"/>
                    <a:pt x="21" y="6"/>
                  </a:cubicBezTo>
                  <a:cubicBezTo>
                    <a:pt x="28" y="2"/>
                    <a:pt x="37" y="0"/>
                    <a:pt x="47" y="0"/>
                  </a:cubicBezTo>
                  <a:cubicBezTo>
                    <a:pt x="59" y="0"/>
                    <a:pt x="68" y="3"/>
                    <a:pt x="75" y="8"/>
                  </a:cubicBezTo>
                  <a:cubicBezTo>
                    <a:pt x="82" y="14"/>
                    <a:pt x="85" y="23"/>
                    <a:pt x="85" y="34"/>
                  </a:cubicBezTo>
                  <a:cubicBezTo>
                    <a:pt x="85" y="97"/>
                    <a:pt x="85" y="97"/>
                    <a:pt x="85" y="97"/>
                  </a:cubicBezTo>
                  <a:cubicBezTo>
                    <a:pt x="85" y="100"/>
                    <a:pt x="85" y="103"/>
                    <a:pt x="86" y="106"/>
                  </a:cubicBezTo>
                  <a:cubicBezTo>
                    <a:pt x="86" y="109"/>
                    <a:pt x="87" y="112"/>
                    <a:pt x="87" y="114"/>
                  </a:cubicBezTo>
                  <a:cubicBezTo>
                    <a:pt x="87" y="116"/>
                    <a:pt x="87" y="116"/>
                    <a:pt x="87" y="116"/>
                  </a:cubicBezTo>
                  <a:cubicBezTo>
                    <a:pt x="70" y="116"/>
                    <a:pt x="70" y="116"/>
                    <a:pt x="70" y="116"/>
                  </a:cubicBezTo>
                  <a:lnTo>
                    <a:pt x="68" y="101"/>
                  </a:lnTo>
                  <a:close/>
                  <a:moveTo>
                    <a:pt x="69" y="86"/>
                  </a:moveTo>
                  <a:cubicBezTo>
                    <a:pt x="69" y="55"/>
                    <a:pt x="69" y="55"/>
                    <a:pt x="69" y="55"/>
                  </a:cubicBezTo>
                  <a:cubicBezTo>
                    <a:pt x="50" y="58"/>
                    <a:pt x="36" y="63"/>
                    <a:pt x="28" y="68"/>
                  </a:cubicBezTo>
                  <a:cubicBezTo>
                    <a:pt x="20" y="73"/>
                    <a:pt x="16" y="79"/>
                    <a:pt x="16" y="87"/>
                  </a:cubicBezTo>
                  <a:cubicBezTo>
                    <a:pt x="16" y="92"/>
                    <a:pt x="18" y="96"/>
                    <a:pt x="21" y="99"/>
                  </a:cubicBezTo>
                  <a:cubicBezTo>
                    <a:pt x="24" y="102"/>
                    <a:pt x="29" y="104"/>
                    <a:pt x="35" y="104"/>
                  </a:cubicBezTo>
                  <a:cubicBezTo>
                    <a:pt x="40" y="104"/>
                    <a:pt x="45" y="102"/>
                    <a:pt x="50" y="99"/>
                  </a:cubicBezTo>
                  <a:cubicBezTo>
                    <a:pt x="56" y="96"/>
                    <a:pt x="62" y="92"/>
                    <a:pt x="69"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22" name="Freeform 13"/>
            <p:cNvSpPr>
              <a:spLocks/>
            </p:cNvSpPr>
            <p:nvPr/>
          </p:nvSpPr>
          <p:spPr bwMode="auto">
            <a:xfrm>
              <a:off x="6673876" y="3357574"/>
              <a:ext cx="163513" cy="222251"/>
            </a:xfrm>
            <a:custGeom>
              <a:avLst/>
              <a:gdLst>
                <a:gd name="T0" fmla="*/ 89 w 89"/>
                <a:gd name="T1" fmla="*/ 89 h 119"/>
                <a:gd name="T2" fmla="*/ 71 w 89"/>
                <a:gd name="T3" fmla="*/ 112 h 119"/>
                <a:gd name="T4" fmla="*/ 46 w 89"/>
                <a:gd name="T5" fmla="*/ 119 h 119"/>
                <a:gd name="T6" fmla="*/ 12 w 89"/>
                <a:gd name="T7" fmla="*/ 104 h 119"/>
                <a:gd name="T8" fmla="*/ 0 w 89"/>
                <a:gd name="T9" fmla="*/ 60 h 119"/>
                <a:gd name="T10" fmla="*/ 12 w 89"/>
                <a:gd name="T11" fmla="*/ 16 h 119"/>
                <a:gd name="T12" fmla="*/ 46 w 89"/>
                <a:gd name="T13" fmla="*/ 0 h 119"/>
                <a:gd name="T14" fmla="*/ 71 w 89"/>
                <a:gd name="T15" fmla="*/ 8 h 119"/>
                <a:gd name="T16" fmla="*/ 87 w 89"/>
                <a:gd name="T17" fmla="*/ 31 h 119"/>
                <a:gd name="T18" fmla="*/ 71 w 89"/>
                <a:gd name="T19" fmla="*/ 36 h 119"/>
                <a:gd name="T20" fmla="*/ 61 w 89"/>
                <a:gd name="T21" fmla="*/ 20 h 119"/>
                <a:gd name="T22" fmla="*/ 45 w 89"/>
                <a:gd name="T23" fmla="*/ 14 h 119"/>
                <a:gd name="T24" fmla="*/ 23 w 89"/>
                <a:gd name="T25" fmla="*/ 26 h 119"/>
                <a:gd name="T26" fmla="*/ 16 w 89"/>
                <a:gd name="T27" fmla="*/ 60 h 119"/>
                <a:gd name="T28" fmla="*/ 24 w 89"/>
                <a:gd name="T29" fmla="*/ 94 h 119"/>
                <a:gd name="T30" fmla="*/ 46 w 89"/>
                <a:gd name="T31" fmla="*/ 105 h 119"/>
                <a:gd name="T32" fmla="*/ 63 w 89"/>
                <a:gd name="T33" fmla="*/ 99 h 119"/>
                <a:gd name="T34" fmla="*/ 76 w 89"/>
                <a:gd name="T35" fmla="*/ 82 h 119"/>
                <a:gd name="T36" fmla="*/ 89 w 89"/>
                <a:gd name="T37"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19">
                  <a:moveTo>
                    <a:pt x="89" y="89"/>
                  </a:moveTo>
                  <a:cubicBezTo>
                    <a:pt x="85" y="99"/>
                    <a:pt x="79" y="107"/>
                    <a:pt x="71" y="112"/>
                  </a:cubicBezTo>
                  <a:cubicBezTo>
                    <a:pt x="64" y="117"/>
                    <a:pt x="56" y="119"/>
                    <a:pt x="46" y="119"/>
                  </a:cubicBezTo>
                  <a:cubicBezTo>
                    <a:pt x="31" y="119"/>
                    <a:pt x="19" y="114"/>
                    <a:pt x="12" y="104"/>
                  </a:cubicBezTo>
                  <a:cubicBezTo>
                    <a:pt x="4" y="94"/>
                    <a:pt x="0" y="79"/>
                    <a:pt x="0" y="60"/>
                  </a:cubicBezTo>
                  <a:cubicBezTo>
                    <a:pt x="0" y="41"/>
                    <a:pt x="4" y="27"/>
                    <a:pt x="12" y="16"/>
                  </a:cubicBezTo>
                  <a:cubicBezTo>
                    <a:pt x="20" y="6"/>
                    <a:pt x="31" y="0"/>
                    <a:pt x="46" y="0"/>
                  </a:cubicBezTo>
                  <a:cubicBezTo>
                    <a:pt x="56" y="0"/>
                    <a:pt x="64" y="3"/>
                    <a:pt x="71" y="8"/>
                  </a:cubicBezTo>
                  <a:cubicBezTo>
                    <a:pt x="78" y="14"/>
                    <a:pt x="84" y="21"/>
                    <a:pt x="87" y="31"/>
                  </a:cubicBezTo>
                  <a:cubicBezTo>
                    <a:pt x="71" y="36"/>
                    <a:pt x="71" y="36"/>
                    <a:pt x="71" y="36"/>
                  </a:cubicBezTo>
                  <a:cubicBezTo>
                    <a:pt x="69" y="29"/>
                    <a:pt x="66" y="24"/>
                    <a:pt x="61" y="20"/>
                  </a:cubicBezTo>
                  <a:cubicBezTo>
                    <a:pt x="57" y="16"/>
                    <a:pt x="51" y="14"/>
                    <a:pt x="45" y="14"/>
                  </a:cubicBezTo>
                  <a:cubicBezTo>
                    <a:pt x="36" y="14"/>
                    <a:pt x="29" y="18"/>
                    <a:pt x="23" y="26"/>
                  </a:cubicBezTo>
                  <a:cubicBezTo>
                    <a:pt x="18" y="34"/>
                    <a:pt x="16" y="45"/>
                    <a:pt x="16" y="60"/>
                  </a:cubicBezTo>
                  <a:cubicBezTo>
                    <a:pt x="16" y="75"/>
                    <a:pt x="18" y="86"/>
                    <a:pt x="24" y="94"/>
                  </a:cubicBezTo>
                  <a:cubicBezTo>
                    <a:pt x="29" y="102"/>
                    <a:pt x="36" y="105"/>
                    <a:pt x="46" y="105"/>
                  </a:cubicBezTo>
                  <a:cubicBezTo>
                    <a:pt x="52" y="105"/>
                    <a:pt x="58" y="103"/>
                    <a:pt x="63" y="99"/>
                  </a:cubicBezTo>
                  <a:cubicBezTo>
                    <a:pt x="68" y="95"/>
                    <a:pt x="73" y="90"/>
                    <a:pt x="76" y="82"/>
                  </a:cubicBezTo>
                  <a:lnTo>
                    <a:pt x="89"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sp>
          <p:nvSpPr>
            <p:cNvPr id="23" name="Freeform 14"/>
            <p:cNvSpPr>
              <a:spLocks noEditPoints="1"/>
            </p:cNvSpPr>
            <p:nvPr/>
          </p:nvSpPr>
          <p:spPr bwMode="auto">
            <a:xfrm>
              <a:off x="6864376" y="3360749"/>
              <a:ext cx="166688" cy="219076"/>
            </a:xfrm>
            <a:custGeom>
              <a:avLst/>
              <a:gdLst>
                <a:gd name="T0" fmla="*/ 80 w 91"/>
                <a:gd name="T1" fmla="*/ 84 h 118"/>
                <a:gd name="T2" fmla="*/ 91 w 91"/>
                <a:gd name="T3" fmla="*/ 91 h 118"/>
                <a:gd name="T4" fmla="*/ 73 w 91"/>
                <a:gd name="T5" fmla="*/ 111 h 118"/>
                <a:gd name="T6" fmla="*/ 46 w 91"/>
                <a:gd name="T7" fmla="*/ 118 h 118"/>
                <a:gd name="T8" fmla="*/ 12 w 91"/>
                <a:gd name="T9" fmla="*/ 103 h 118"/>
                <a:gd name="T10" fmla="*/ 0 w 91"/>
                <a:gd name="T11" fmla="*/ 59 h 118"/>
                <a:gd name="T12" fmla="*/ 12 w 91"/>
                <a:gd name="T13" fmla="*/ 15 h 118"/>
                <a:gd name="T14" fmla="*/ 44 w 91"/>
                <a:gd name="T15" fmla="*/ 0 h 118"/>
                <a:gd name="T16" fmla="*/ 77 w 91"/>
                <a:gd name="T17" fmla="*/ 15 h 118"/>
                <a:gd name="T18" fmla="*/ 89 w 91"/>
                <a:gd name="T19" fmla="*/ 57 h 118"/>
                <a:gd name="T20" fmla="*/ 89 w 91"/>
                <a:gd name="T21" fmla="*/ 62 h 118"/>
                <a:gd name="T22" fmla="*/ 16 w 91"/>
                <a:gd name="T23" fmla="*/ 62 h 118"/>
                <a:gd name="T24" fmla="*/ 16 w 91"/>
                <a:gd name="T25" fmla="*/ 66 h 118"/>
                <a:gd name="T26" fmla="*/ 25 w 91"/>
                <a:gd name="T27" fmla="*/ 94 h 118"/>
                <a:gd name="T28" fmla="*/ 47 w 91"/>
                <a:gd name="T29" fmla="*/ 104 h 118"/>
                <a:gd name="T30" fmla="*/ 66 w 91"/>
                <a:gd name="T31" fmla="*/ 99 h 118"/>
                <a:gd name="T32" fmla="*/ 80 w 91"/>
                <a:gd name="T33" fmla="*/ 84 h 118"/>
                <a:gd name="T34" fmla="*/ 16 w 91"/>
                <a:gd name="T35" fmla="*/ 48 h 118"/>
                <a:gd name="T36" fmla="*/ 72 w 91"/>
                <a:gd name="T37" fmla="*/ 48 h 118"/>
                <a:gd name="T38" fmla="*/ 64 w 91"/>
                <a:gd name="T39" fmla="*/ 23 h 118"/>
                <a:gd name="T40" fmla="*/ 45 w 91"/>
                <a:gd name="T41" fmla="*/ 13 h 118"/>
                <a:gd name="T42" fmla="*/ 24 w 91"/>
                <a:gd name="T43" fmla="*/ 22 h 118"/>
                <a:gd name="T44" fmla="*/ 16 w 91"/>
                <a:gd name="T45"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118">
                  <a:moveTo>
                    <a:pt x="80" y="84"/>
                  </a:moveTo>
                  <a:cubicBezTo>
                    <a:pt x="91" y="91"/>
                    <a:pt x="91" y="91"/>
                    <a:pt x="91" y="91"/>
                  </a:cubicBezTo>
                  <a:cubicBezTo>
                    <a:pt x="87" y="100"/>
                    <a:pt x="81" y="107"/>
                    <a:pt x="73" y="111"/>
                  </a:cubicBezTo>
                  <a:cubicBezTo>
                    <a:pt x="66" y="116"/>
                    <a:pt x="57" y="118"/>
                    <a:pt x="46" y="118"/>
                  </a:cubicBezTo>
                  <a:cubicBezTo>
                    <a:pt x="31" y="118"/>
                    <a:pt x="19" y="113"/>
                    <a:pt x="12" y="103"/>
                  </a:cubicBezTo>
                  <a:cubicBezTo>
                    <a:pt x="4" y="93"/>
                    <a:pt x="0" y="78"/>
                    <a:pt x="0" y="59"/>
                  </a:cubicBezTo>
                  <a:cubicBezTo>
                    <a:pt x="0" y="40"/>
                    <a:pt x="4" y="26"/>
                    <a:pt x="12" y="15"/>
                  </a:cubicBezTo>
                  <a:cubicBezTo>
                    <a:pt x="20" y="5"/>
                    <a:pt x="30" y="0"/>
                    <a:pt x="44" y="0"/>
                  </a:cubicBezTo>
                  <a:cubicBezTo>
                    <a:pt x="58" y="0"/>
                    <a:pt x="69" y="5"/>
                    <a:pt x="77" y="15"/>
                  </a:cubicBezTo>
                  <a:cubicBezTo>
                    <a:pt x="85" y="25"/>
                    <a:pt x="89" y="39"/>
                    <a:pt x="89" y="57"/>
                  </a:cubicBezTo>
                  <a:cubicBezTo>
                    <a:pt x="89" y="62"/>
                    <a:pt x="89" y="62"/>
                    <a:pt x="89" y="62"/>
                  </a:cubicBezTo>
                  <a:cubicBezTo>
                    <a:pt x="16" y="62"/>
                    <a:pt x="16" y="62"/>
                    <a:pt x="16" y="62"/>
                  </a:cubicBezTo>
                  <a:cubicBezTo>
                    <a:pt x="16" y="66"/>
                    <a:pt x="16" y="66"/>
                    <a:pt x="16" y="66"/>
                  </a:cubicBezTo>
                  <a:cubicBezTo>
                    <a:pt x="16" y="78"/>
                    <a:pt x="19" y="87"/>
                    <a:pt x="25" y="94"/>
                  </a:cubicBezTo>
                  <a:cubicBezTo>
                    <a:pt x="30" y="101"/>
                    <a:pt x="38" y="104"/>
                    <a:pt x="47" y="104"/>
                  </a:cubicBezTo>
                  <a:cubicBezTo>
                    <a:pt x="54" y="104"/>
                    <a:pt x="61" y="103"/>
                    <a:pt x="66" y="99"/>
                  </a:cubicBezTo>
                  <a:cubicBezTo>
                    <a:pt x="72" y="96"/>
                    <a:pt x="76" y="90"/>
                    <a:pt x="80" y="84"/>
                  </a:cubicBezTo>
                  <a:close/>
                  <a:moveTo>
                    <a:pt x="16" y="48"/>
                  </a:moveTo>
                  <a:cubicBezTo>
                    <a:pt x="72" y="48"/>
                    <a:pt x="72" y="48"/>
                    <a:pt x="72" y="48"/>
                  </a:cubicBezTo>
                  <a:cubicBezTo>
                    <a:pt x="72" y="37"/>
                    <a:pt x="69" y="29"/>
                    <a:pt x="64" y="23"/>
                  </a:cubicBezTo>
                  <a:cubicBezTo>
                    <a:pt x="59" y="16"/>
                    <a:pt x="53" y="13"/>
                    <a:pt x="45" y="13"/>
                  </a:cubicBezTo>
                  <a:cubicBezTo>
                    <a:pt x="36" y="13"/>
                    <a:pt x="29" y="16"/>
                    <a:pt x="24" y="22"/>
                  </a:cubicBezTo>
                  <a:cubicBezTo>
                    <a:pt x="19" y="29"/>
                    <a:pt x="17" y="37"/>
                    <a:pt x="16"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AU"/>
            </a:p>
          </p:txBody>
        </p:sp>
      </p:grpSp>
      <p:sp>
        <p:nvSpPr>
          <p:cNvPr id="6" name="Title 5"/>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009398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 3: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6" name="Content Placeholder 5"/>
          <p:cNvSpPr>
            <a:spLocks noGrp="1"/>
          </p:cNvSpPr>
          <p:nvPr>
            <p:ph sz="quarter" idx="11"/>
          </p:nvPr>
        </p:nvSpPr>
        <p:spPr>
          <a:xfrm>
            <a:off x="5437188" y="1555750"/>
            <a:ext cx="4357687"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7"/>
          <p:cNvSpPr>
            <a:spLocks noGrp="1"/>
          </p:cNvSpPr>
          <p:nvPr>
            <p:ph sz="quarter" idx="12"/>
          </p:nvPr>
        </p:nvSpPr>
        <p:spPr>
          <a:xfrm>
            <a:off x="898525" y="1555750"/>
            <a:ext cx="4356100"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71869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 2:2: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6" name="Content Placeholder 5"/>
          <p:cNvSpPr>
            <a:spLocks noGrp="1"/>
          </p:cNvSpPr>
          <p:nvPr>
            <p:ph sz="quarter" idx="11"/>
          </p:nvPr>
        </p:nvSpPr>
        <p:spPr>
          <a:xfrm>
            <a:off x="3929064" y="1555750"/>
            <a:ext cx="2835274"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7"/>
          <p:cNvSpPr>
            <a:spLocks noGrp="1"/>
          </p:cNvSpPr>
          <p:nvPr>
            <p:ph sz="quarter" idx="12"/>
          </p:nvPr>
        </p:nvSpPr>
        <p:spPr>
          <a:xfrm>
            <a:off x="898525" y="1555750"/>
            <a:ext cx="2849563"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13"/>
          </p:nvPr>
        </p:nvSpPr>
        <p:spPr>
          <a:xfrm>
            <a:off x="6953250" y="1555750"/>
            <a:ext cx="2841625"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0362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x 2: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5" name="Content Placeholder 4"/>
          <p:cNvSpPr>
            <a:spLocks noGrp="1"/>
          </p:cNvSpPr>
          <p:nvPr>
            <p:ph sz="quarter" idx="11"/>
          </p:nvPr>
        </p:nvSpPr>
        <p:spPr>
          <a:xfrm>
            <a:off x="3929063" y="1555750"/>
            <a:ext cx="5865812" cy="5102225"/>
          </a:xfrm>
        </p:spPr>
        <p:txBody>
          <a:body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12"/>
          </p:nvPr>
        </p:nvSpPr>
        <p:spPr>
          <a:xfrm>
            <a:off x="898525" y="1555750"/>
            <a:ext cx="2849563"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32166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 1: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5" name="Content Placeholder 4"/>
          <p:cNvSpPr>
            <a:spLocks noGrp="1"/>
          </p:cNvSpPr>
          <p:nvPr>
            <p:ph sz="quarter" idx="11"/>
          </p:nvPr>
        </p:nvSpPr>
        <p:spPr>
          <a:xfrm>
            <a:off x="2414588" y="1555750"/>
            <a:ext cx="7380287" cy="5102225"/>
          </a:xfrm>
        </p:spPr>
        <p:txBody>
          <a:body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12"/>
          </p:nvPr>
        </p:nvSpPr>
        <p:spPr>
          <a:xfrm>
            <a:off x="898525" y="1555750"/>
            <a:ext cx="1331913" cy="510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00939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Contents</a:t>
            </a:r>
            <a:endParaRPr lang="en-AU"/>
          </a:p>
        </p:txBody>
      </p:sp>
      <p:sp>
        <p:nvSpPr>
          <p:cNvPr id="3" name="Text Placeholder 7"/>
          <p:cNvSpPr>
            <a:spLocks noGrp="1"/>
          </p:cNvSpPr>
          <p:nvPr>
            <p:ph type="body" sz="quarter" idx="10"/>
          </p:nvPr>
        </p:nvSpPr>
        <p:spPr>
          <a:xfrm>
            <a:off x="898525" y="1555750"/>
            <a:ext cx="8896350" cy="5102225"/>
          </a:xfrm>
        </p:spPr>
        <p:txBody>
          <a:bodyPr numCol="2" spcCol="180000"/>
          <a:lstStyle>
            <a:lvl1pPr>
              <a:tabLst>
                <a:tab pos="4305300" algn="r"/>
              </a:tabLst>
              <a:defRPr sz="1200" b="1">
                <a:solidFill>
                  <a:schemeClr val="tx1"/>
                </a:solidFill>
              </a:defRPr>
            </a:lvl1pPr>
            <a:lvl2pPr marL="360363" indent="0">
              <a:buNone/>
              <a:tabLst>
                <a:tab pos="4305300" algn="r"/>
              </a:tabLst>
              <a:defRPr/>
            </a:lvl2pPr>
            <a:lvl3pPr>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69975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Sub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98524" y="720000"/>
            <a:ext cx="8896351" cy="376484"/>
          </a:xfrm>
          <a:prstGeom prst="rect">
            <a:avLst/>
          </a:prstGeom>
        </p:spPr>
        <p:txBody>
          <a:bodyPr vert="horz" lIns="0" tIns="0" rIns="0" bIns="0" rtlCol="0" anchor="t" anchorCtr="0">
            <a:noAutofit/>
          </a:bodyPr>
          <a:lstStyle>
            <a:lvl1pPr>
              <a:defRPr sz="3000"/>
            </a:lvl1pPr>
          </a:lstStyle>
          <a:p>
            <a:r>
              <a:rPr lang="en-US" dirty="0"/>
              <a:t>Click to edit Master title style</a:t>
            </a:r>
            <a:endParaRPr lang="en-AU" dirty="0"/>
          </a:p>
        </p:txBody>
      </p:sp>
      <p:sp>
        <p:nvSpPr>
          <p:cNvPr id="9" name="Shape 32"/>
          <p:cNvSpPr txBox="1">
            <a:spLocks noGrp="1"/>
          </p:cNvSpPr>
          <p:nvPr>
            <p:ph type="body" idx="1"/>
          </p:nvPr>
        </p:nvSpPr>
        <p:spPr>
          <a:xfrm>
            <a:off x="906463" y="1453752"/>
            <a:ext cx="8888363" cy="475969"/>
          </a:xfrm>
          <a:prstGeom prst="rect">
            <a:avLst/>
          </a:prstGeom>
          <a:noFill/>
          <a:ln>
            <a:noFill/>
          </a:ln>
        </p:spPr>
        <p:txBody>
          <a:bodyPr wrap="square" lIns="0" tIns="0" rIns="0" bIns="0" anchor="t" anchorCtr="0"/>
          <a:lstStyle>
            <a:lvl1pPr marL="0" marR="0" lvl="0" indent="0" algn="l" rtl="0">
              <a:lnSpc>
                <a:spcPct val="110000"/>
              </a:lnSpc>
              <a:spcBef>
                <a:spcPts val="992"/>
              </a:spcBef>
              <a:spcAft>
                <a:spcPts val="0"/>
              </a:spcAft>
              <a:buClr>
                <a:schemeClr val="dk2"/>
              </a:buClr>
              <a:buSzPct val="100000"/>
              <a:buFont typeface="Arial"/>
              <a:buNone/>
              <a:defRPr sz="1600" b="0" i="0" u="none" strike="noStrike" cap="none">
                <a:solidFill>
                  <a:schemeClr val="dk2"/>
                </a:solidFill>
                <a:latin typeface="Roboto Slab" charset="0"/>
                <a:ea typeface="Roboto Slab" charset="0"/>
                <a:cs typeface="Roboto Slab" charset="0"/>
                <a:sym typeface="Rockwell"/>
              </a:defRPr>
            </a:lvl1pPr>
            <a:lvl2pPr marL="140018" marR="0" lvl="1" indent="-21003" algn="l" rtl="0">
              <a:lnSpc>
                <a:spcPct val="110000"/>
              </a:lnSpc>
              <a:spcBef>
                <a:spcPts val="551"/>
              </a:spcBef>
              <a:spcAft>
                <a:spcPts val="0"/>
              </a:spcAft>
              <a:buClr>
                <a:schemeClr val="dk1"/>
              </a:buClr>
              <a:buSzPct val="100000"/>
              <a:buFont typeface="Arial"/>
              <a:buChar char="•"/>
              <a:defRPr sz="992" b="0" i="0" u="none" strike="noStrike" cap="none">
                <a:solidFill>
                  <a:schemeClr val="dk1"/>
                </a:solidFill>
                <a:latin typeface="Arial"/>
                <a:ea typeface="Arial"/>
                <a:cs typeface="Arial"/>
                <a:sym typeface="Arial"/>
              </a:defRPr>
            </a:lvl2pPr>
            <a:lvl3pPr marL="280035" marR="0" lvl="2" indent="-21003" algn="l" rtl="0">
              <a:lnSpc>
                <a:spcPct val="110000"/>
              </a:lnSpc>
              <a:spcBef>
                <a:spcPts val="551"/>
              </a:spcBef>
              <a:spcAft>
                <a:spcPts val="0"/>
              </a:spcAft>
              <a:buClr>
                <a:schemeClr val="dk1"/>
              </a:buClr>
              <a:buSzPct val="100000"/>
              <a:buFont typeface="Arial"/>
              <a:buChar char="–"/>
              <a:defRPr sz="992" b="0" i="0" u="none" strike="noStrike" cap="none">
                <a:solidFill>
                  <a:schemeClr val="dk1"/>
                </a:solidFill>
                <a:latin typeface="Arial"/>
                <a:ea typeface="Arial"/>
                <a:cs typeface="Arial"/>
                <a:sym typeface="Arial"/>
              </a:defRPr>
            </a:lvl3pPr>
            <a:lvl4pPr marL="140018" marR="0" lvl="3" indent="0" algn="l" rtl="0">
              <a:lnSpc>
                <a:spcPct val="110000"/>
              </a:lnSpc>
              <a:spcBef>
                <a:spcPts val="551"/>
              </a:spcBef>
              <a:spcAft>
                <a:spcPts val="0"/>
              </a:spcAft>
              <a:buClr>
                <a:schemeClr val="dk1"/>
              </a:buClr>
              <a:buSzPct val="100000"/>
              <a:buFont typeface="Arial"/>
              <a:buNone/>
              <a:defRPr sz="992" b="0" i="0" u="none" strike="noStrike" cap="none">
                <a:solidFill>
                  <a:schemeClr val="dk1"/>
                </a:solidFill>
                <a:latin typeface="Arial"/>
                <a:ea typeface="Arial"/>
                <a:cs typeface="Arial"/>
                <a:sym typeface="Arial"/>
              </a:defRPr>
            </a:lvl4pPr>
            <a:lvl5pPr marL="280035" marR="0" lvl="4" indent="-14002" algn="l" rtl="0">
              <a:lnSpc>
                <a:spcPct val="110000"/>
              </a:lnSpc>
              <a:spcBef>
                <a:spcPts val="551"/>
              </a:spcBef>
              <a:spcAft>
                <a:spcPts val="0"/>
              </a:spcAft>
              <a:buClr>
                <a:schemeClr val="dk1"/>
              </a:buClr>
              <a:buSzPct val="100000"/>
              <a:buFont typeface="Arial"/>
              <a:buNone/>
              <a:defRPr sz="992" b="0" i="0" u="none" strike="noStrike" cap="none">
                <a:solidFill>
                  <a:schemeClr val="dk1"/>
                </a:solidFill>
                <a:latin typeface="Arial"/>
                <a:ea typeface="Arial"/>
                <a:cs typeface="Arial"/>
                <a:sym typeface="Arial"/>
              </a:defRPr>
            </a:lvl5pPr>
            <a:lvl6pPr marL="2758345" marR="0" lvl="5" indent="28004"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6pPr>
            <a:lvl7pPr marL="3262408" marR="0" lvl="6" indent="28004"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7pPr>
            <a:lvl8pPr marL="3766471" marR="0" lvl="7" indent="14002"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8pPr>
            <a:lvl9pPr marL="4270534" marR="0" lvl="8" indent="14002"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9pPr>
          </a:lstStyle>
          <a:p>
            <a:endParaRPr dirty="0"/>
          </a:p>
        </p:txBody>
      </p:sp>
      <p:sp>
        <p:nvSpPr>
          <p:cNvPr id="7" name="Slide Number Placeholder 5"/>
          <p:cNvSpPr>
            <a:spLocks noGrp="1"/>
          </p:cNvSpPr>
          <p:nvPr>
            <p:ph type="sldNum" sz="quarter" idx="4"/>
          </p:nvPr>
        </p:nvSpPr>
        <p:spPr>
          <a:xfrm>
            <a:off x="9915513" y="7020000"/>
            <a:ext cx="413426" cy="360000"/>
          </a:xfrm>
          <a:prstGeom prst="rect">
            <a:avLst/>
          </a:prstGeom>
        </p:spPr>
        <p:txBody>
          <a:bodyPr vert="horz" lIns="0" tIns="0" rIns="0" bIns="0" rtlCol="0" anchor="ctr"/>
          <a:lstStyle>
            <a:lvl1pPr algn="r">
              <a:defRPr sz="800">
                <a:solidFill>
                  <a:schemeClr val="bg1">
                    <a:lumMod val="50000"/>
                  </a:schemeClr>
                </a:solidFill>
                <a:latin typeface="Roboto" charset="0"/>
                <a:ea typeface="Roboto" charset="0"/>
                <a:cs typeface="Roboto" charset="0"/>
              </a:defRPr>
            </a:lvl1pPr>
          </a:lstStyle>
          <a:p>
            <a:fld id="{21279604-FF40-48CA-AA62-B9FCF4249B1A}" type="slidenum">
              <a:rPr lang="en-AU" smtClean="0"/>
              <a:pPr/>
              <a:t>‹#›</a:t>
            </a:fld>
            <a:endParaRPr lang="en-AU" dirty="0"/>
          </a:p>
        </p:txBody>
      </p:sp>
      <p:sp>
        <p:nvSpPr>
          <p:cNvPr id="10" name="Date Placeholder 3"/>
          <p:cNvSpPr>
            <a:spLocks noGrp="1"/>
          </p:cNvSpPr>
          <p:nvPr>
            <p:ph type="dt" sz="half" idx="2"/>
          </p:nvPr>
        </p:nvSpPr>
        <p:spPr>
          <a:xfrm>
            <a:off x="7792191" y="7019711"/>
            <a:ext cx="2001097" cy="360289"/>
          </a:xfrm>
          <a:prstGeom prst="rect">
            <a:avLst/>
          </a:prstGeom>
        </p:spPr>
        <p:txBody>
          <a:bodyPr vert="horz" lIns="0" tIns="0" rIns="0" bIns="0" rtlCol="0" anchor="ctr"/>
          <a:lstStyle>
            <a:lvl1pPr algn="r">
              <a:defRPr lang="en-US" sz="800" b="0" i="0" kern="1200" smtClean="0">
                <a:solidFill>
                  <a:schemeClr val="tx1">
                    <a:lumMod val="60000"/>
                    <a:lumOff val="40000"/>
                  </a:schemeClr>
                </a:solidFill>
                <a:latin typeface="Roboto Light" charset="0"/>
                <a:ea typeface="Roboto Light" charset="0"/>
                <a:cs typeface="Roboto Light" charset="0"/>
              </a:defRPr>
            </a:lvl1pPr>
          </a:lstStyle>
          <a:p>
            <a:r>
              <a:rPr lang="en-AU"/>
              <a:t>24 November 2017</a:t>
            </a:r>
            <a:endParaRPr lang="en-AU" dirty="0"/>
          </a:p>
        </p:txBody>
      </p:sp>
    </p:spTree>
    <p:extLst>
      <p:ext uri="{BB962C8B-B14F-4D97-AF65-F5344CB8AC3E}">
        <p14:creationId xmlns:p14="http://schemas.microsoft.com/office/powerpoint/2010/main" val="2786276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 Sub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98524" y="720000"/>
            <a:ext cx="8896351" cy="376484"/>
          </a:xfrm>
          <a:prstGeom prst="rect">
            <a:avLst/>
          </a:prstGeom>
        </p:spPr>
        <p:txBody>
          <a:bodyPr vert="horz" lIns="0" tIns="0" rIns="0" bIns="0" rtlCol="0" anchor="t" anchorCtr="0">
            <a:noAutofit/>
          </a:bodyPr>
          <a:lstStyle>
            <a:lvl1pPr>
              <a:defRPr sz="3000"/>
            </a:lvl1pPr>
          </a:lstStyle>
          <a:p>
            <a:r>
              <a:rPr lang="en-US" dirty="0"/>
              <a:t>Click to edit Master title style</a:t>
            </a:r>
            <a:endParaRPr lang="en-AU" dirty="0"/>
          </a:p>
        </p:txBody>
      </p:sp>
      <p:sp>
        <p:nvSpPr>
          <p:cNvPr id="9" name="Shape 32"/>
          <p:cNvSpPr txBox="1">
            <a:spLocks noGrp="1"/>
          </p:cNvSpPr>
          <p:nvPr>
            <p:ph type="body" idx="1"/>
          </p:nvPr>
        </p:nvSpPr>
        <p:spPr>
          <a:xfrm>
            <a:off x="906463" y="1453752"/>
            <a:ext cx="8888363" cy="475969"/>
          </a:xfrm>
          <a:prstGeom prst="rect">
            <a:avLst/>
          </a:prstGeom>
          <a:noFill/>
          <a:ln>
            <a:noFill/>
          </a:ln>
        </p:spPr>
        <p:txBody>
          <a:bodyPr wrap="square" lIns="0" tIns="0" rIns="0" bIns="0" anchor="t" anchorCtr="0"/>
          <a:lstStyle>
            <a:lvl1pPr marL="0" marR="0" lvl="0" indent="0" algn="l" rtl="0">
              <a:lnSpc>
                <a:spcPct val="110000"/>
              </a:lnSpc>
              <a:spcBef>
                <a:spcPts val="992"/>
              </a:spcBef>
              <a:spcAft>
                <a:spcPts val="0"/>
              </a:spcAft>
              <a:buClr>
                <a:schemeClr val="dk2"/>
              </a:buClr>
              <a:buSzPct val="100000"/>
              <a:buFont typeface="Arial"/>
              <a:buNone/>
              <a:defRPr sz="1600" b="0" i="0" u="none" strike="noStrike" cap="none">
                <a:solidFill>
                  <a:schemeClr val="dk2"/>
                </a:solidFill>
                <a:latin typeface="Roboto Slab" charset="0"/>
                <a:ea typeface="Roboto Slab" charset="0"/>
                <a:cs typeface="Roboto Slab" charset="0"/>
                <a:sym typeface="Rockwell"/>
              </a:defRPr>
            </a:lvl1pPr>
            <a:lvl2pPr marL="140018" marR="0" lvl="1" indent="-21003" algn="l" rtl="0">
              <a:lnSpc>
                <a:spcPct val="110000"/>
              </a:lnSpc>
              <a:spcBef>
                <a:spcPts val="551"/>
              </a:spcBef>
              <a:spcAft>
                <a:spcPts val="0"/>
              </a:spcAft>
              <a:buClr>
                <a:schemeClr val="dk1"/>
              </a:buClr>
              <a:buSzPct val="100000"/>
              <a:buFont typeface="Arial"/>
              <a:buChar char="•"/>
              <a:defRPr sz="992" b="0" i="0" u="none" strike="noStrike" cap="none">
                <a:solidFill>
                  <a:schemeClr val="dk1"/>
                </a:solidFill>
                <a:latin typeface="Arial"/>
                <a:ea typeface="Arial"/>
                <a:cs typeface="Arial"/>
                <a:sym typeface="Arial"/>
              </a:defRPr>
            </a:lvl2pPr>
            <a:lvl3pPr marL="280035" marR="0" lvl="2" indent="-21003" algn="l" rtl="0">
              <a:lnSpc>
                <a:spcPct val="110000"/>
              </a:lnSpc>
              <a:spcBef>
                <a:spcPts val="551"/>
              </a:spcBef>
              <a:spcAft>
                <a:spcPts val="0"/>
              </a:spcAft>
              <a:buClr>
                <a:schemeClr val="dk1"/>
              </a:buClr>
              <a:buSzPct val="100000"/>
              <a:buFont typeface="Arial"/>
              <a:buChar char="–"/>
              <a:defRPr sz="992" b="0" i="0" u="none" strike="noStrike" cap="none">
                <a:solidFill>
                  <a:schemeClr val="dk1"/>
                </a:solidFill>
                <a:latin typeface="Arial"/>
                <a:ea typeface="Arial"/>
                <a:cs typeface="Arial"/>
                <a:sym typeface="Arial"/>
              </a:defRPr>
            </a:lvl3pPr>
            <a:lvl4pPr marL="140018" marR="0" lvl="3" indent="0" algn="l" rtl="0">
              <a:lnSpc>
                <a:spcPct val="110000"/>
              </a:lnSpc>
              <a:spcBef>
                <a:spcPts val="551"/>
              </a:spcBef>
              <a:spcAft>
                <a:spcPts val="0"/>
              </a:spcAft>
              <a:buClr>
                <a:schemeClr val="dk1"/>
              </a:buClr>
              <a:buSzPct val="100000"/>
              <a:buFont typeface="Arial"/>
              <a:buNone/>
              <a:defRPr sz="992" b="0" i="0" u="none" strike="noStrike" cap="none">
                <a:solidFill>
                  <a:schemeClr val="dk1"/>
                </a:solidFill>
                <a:latin typeface="Arial"/>
                <a:ea typeface="Arial"/>
                <a:cs typeface="Arial"/>
                <a:sym typeface="Arial"/>
              </a:defRPr>
            </a:lvl4pPr>
            <a:lvl5pPr marL="280035" marR="0" lvl="4" indent="-14002" algn="l" rtl="0">
              <a:lnSpc>
                <a:spcPct val="110000"/>
              </a:lnSpc>
              <a:spcBef>
                <a:spcPts val="551"/>
              </a:spcBef>
              <a:spcAft>
                <a:spcPts val="0"/>
              </a:spcAft>
              <a:buClr>
                <a:schemeClr val="dk1"/>
              </a:buClr>
              <a:buSzPct val="100000"/>
              <a:buFont typeface="Arial"/>
              <a:buNone/>
              <a:defRPr sz="992" b="0" i="0" u="none" strike="noStrike" cap="none">
                <a:solidFill>
                  <a:schemeClr val="dk1"/>
                </a:solidFill>
                <a:latin typeface="Arial"/>
                <a:ea typeface="Arial"/>
                <a:cs typeface="Arial"/>
                <a:sym typeface="Arial"/>
              </a:defRPr>
            </a:lvl5pPr>
            <a:lvl6pPr marL="2758345" marR="0" lvl="5" indent="28004"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6pPr>
            <a:lvl7pPr marL="3262408" marR="0" lvl="6" indent="28004"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7pPr>
            <a:lvl8pPr marL="3766471" marR="0" lvl="7" indent="14002"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8pPr>
            <a:lvl9pPr marL="4270534" marR="0" lvl="8" indent="14002" algn="l" rtl="0">
              <a:lnSpc>
                <a:spcPct val="100000"/>
              </a:lnSpc>
              <a:spcBef>
                <a:spcPts val="441"/>
              </a:spcBef>
              <a:spcAft>
                <a:spcPts val="0"/>
              </a:spcAft>
              <a:buClr>
                <a:schemeClr val="dk1"/>
              </a:buClr>
              <a:buSzPct val="100000"/>
              <a:buFont typeface="Arial"/>
              <a:buChar char="•"/>
              <a:defRPr sz="2205" b="0" i="0" u="none" strike="noStrike" cap="none">
                <a:solidFill>
                  <a:schemeClr val="dk1"/>
                </a:solidFill>
                <a:latin typeface="Arial"/>
                <a:ea typeface="Arial"/>
                <a:cs typeface="Arial"/>
                <a:sym typeface="Arial"/>
              </a:defRPr>
            </a:lvl9pPr>
          </a:lstStyle>
          <a:p>
            <a:endParaRPr dirty="0"/>
          </a:p>
        </p:txBody>
      </p:sp>
      <p:sp>
        <p:nvSpPr>
          <p:cNvPr id="7" name="Content Placeholder 2"/>
          <p:cNvSpPr>
            <a:spLocks noGrp="1"/>
          </p:cNvSpPr>
          <p:nvPr>
            <p:ph sz="quarter" idx="10"/>
          </p:nvPr>
        </p:nvSpPr>
        <p:spPr>
          <a:xfrm>
            <a:off x="900113" y="2578608"/>
            <a:ext cx="8893175" cy="4253512"/>
          </a:xfrm>
        </p:spPr>
        <p:txBody>
          <a:bodyPr/>
          <a:lstStyle>
            <a:lvl1pPr>
              <a:defRPr sz="1100">
                <a:solidFill>
                  <a:schemeClr val="tx1">
                    <a:lumMod val="75000"/>
                  </a:schemeClr>
                </a:solidFill>
              </a:defRPr>
            </a:lvl1pPr>
            <a:lvl2pPr>
              <a:defRPr sz="1100">
                <a:solidFill>
                  <a:schemeClr val="tx1">
                    <a:lumMod val="75000"/>
                  </a:schemeClr>
                </a:solidFill>
              </a:defRPr>
            </a:lvl2pPr>
            <a:lvl3pPr>
              <a:defRPr sz="1100">
                <a:solidFill>
                  <a:schemeClr val="tx1">
                    <a:lumMod val="75000"/>
                  </a:schemeClr>
                </a:solidFill>
              </a:defRPr>
            </a:lvl3pPr>
            <a:lvl4pPr>
              <a:defRPr sz="1100">
                <a:solidFill>
                  <a:schemeClr val="tx1">
                    <a:lumMod val="75000"/>
                  </a:schemeClr>
                </a:solidFill>
              </a:defRPr>
            </a:lvl4pPr>
            <a:lvl5pPr>
              <a:defRPr sz="1100">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Slide Number Placeholder 5"/>
          <p:cNvSpPr>
            <a:spLocks noGrp="1"/>
          </p:cNvSpPr>
          <p:nvPr>
            <p:ph type="sldNum" sz="quarter" idx="4"/>
          </p:nvPr>
        </p:nvSpPr>
        <p:spPr>
          <a:xfrm>
            <a:off x="9915513" y="7020000"/>
            <a:ext cx="413426" cy="360000"/>
          </a:xfrm>
          <a:prstGeom prst="rect">
            <a:avLst/>
          </a:prstGeom>
        </p:spPr>
        <p:txBody>
          <a:bodyPr vert="horz" lIns="0" tIns="0" rIns="0" bIns="0" rtlCol="0" anchor="ctr"/>
          <a:lstStyle>
            <a:lvl1pPr algn="r">
              <a:defRPr sz="800">
                <a:solidFill>
                  <a:schemeClr val="bg1">
                    <a:lumMod val="50000"/>
                  </a:schemeClr>
                </a:solidFill>
                <a:latin typeface="Roboto" charset="0"/>
                <a:ea typeface="Roboto" charset="0"/>
                <a:cs typeface="Roboto" charset="0"/>
              </a:defRPr>
            </a:lvl1pPr>
          </a:lstStyle>
          <a:p>
            <a:fld id="{21279604-FF40-48CA-AA62-B9FCF4249B1A}" type="slidenum">
              <a:rPr lang="en-AU" smtClean="0"/>
              <a:pPr/>
              <a:t>‹#›</a:t>
            </a:fld>
            <a:endParaRPr lang="en-AU" dirty="0"/>
          </a:p>
        </p:txBody>
      </p:sp>
      <p:sp>
        <p:nvSpPr>
          <p:cNvPr id="11" name="Date Placeholder 3"/>
          <p:cNvSpPr>
            <a:spLocks noGrp="1"/>
          </p:cNvSpPr>
          <p:nvPr>
            <p:ph type="dt" sz="half" idx="2"/>
          </p:nvPr>
        </p:nvSpPr>
        <p:spPr>
          <a:xfrm>
            <a:off x="7792191" y="7019711"/>
            <a:ext cx="2001097" cy="360289"/>
          </a:xfrm>
          <a:prstGeom prst="rect">
            <a:avLst/>
          </a:prstGeom>
        </p:spPr>
        <p:txBody>
          <a:bodyPr vert="horz" lIns="0" tIns="0" rIns="0" bIns="0" rtlCol="0" anchor="ctr"/>
          <a:lstStyle>
            <a:lvl1pPr algn="r">
              <a:defRPr lang="en-US" sz="800" b="0" i="0" kern="1200" smtClean="0">
                <a:solidFill>
                  <a:schemeClr val="tx1">
                    <a:lumMod val="60000"/>
                    <a:lumOff val="40000"/>
                  </a:schemeClr>
                </a:solidFill>
                <a:latin typeface="Roboto Light" charset="0"/>
                <a:ea typeface="Roboto Light" charset="0"/>
                <a:cs typeface="Roboto Light" charset="0"/>
              </a:defRPr>
            </a:lvl1pPr>
          </a:lstStyle>
          <a:p>
            <a:r>
              <a:rPr lang="en-AU"/>
              <a:t>24 November 2017</a:t>
            </a:r>
            <a:endParaRPr lang="en-AU" dirty="0"/>
          </a:p>
        </p:txBody>
      </p:sp>
    </p:spTree>
    <p:extLst>
      <p:ext uri="{BB962C8B-B14F-4D97-AF65-F5344CB8AC3E}">
        <p14:creationId xmlns:p14="http://schemas.microsoft.com/office/powerpoint/2010/main" val="59618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55241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P She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133084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898524" y="898452"/>
            <a:ext cx="8896351" cy="376484"/>
          </a:xfrm>
          <a:prstGeom prst="rect">
            <a:avLst/>
          </a:prstGeom>
        </p:spPr>
        <p:txBody>
          <a:bodyPr vert="horz" lIns="0" tIns="0" rIns="0" bIns="0" rtlCol="0" anchor="t" anchorCtr="0">
            <a:noAutofit/>
          </a:bodyPr>
          <a:lstStyle>
            <a:lvl1pPr>
              <a:defRPr/>
            </a:lvl1pPr>
          </a:lstStyle>
          <a:p>
            <a:r>
              <a:rPr lang="en-US" dirty="0" smtClean="0"/>
              <a:t>authors</a:t>
            </a:r>
            <a:endParaRPr lang="en-AU" dirty="0"/>
          </a:p>
        </p:txBody>
      </p:sp>
    </p:spTree>
    <p:extLst>
      <p:ext uri="{BB962C8B-B14F-4D97-AF65-F5344CB8AC3E}">
        <p14:creationId xmlns:p14="http://schemas.microsoft.com/office/powerpoint/2010/main" val="3429412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898525" y="898452"/>
            <a:ext cx="676275" cy="587448"/>
          </a:xfrm>
          <a:prstGeom prst="rect">
            <a:avLst/>
          </a:prstGeom>
        </p:spPr>
        <p:txBody>
          <a:bodyPr vert="horz" lIns="0" tIns="0" rIns="0" bIns="0" rtlCol="0" anchor="t" anchorCtr="0">
            <a:noAutofit/>
          </a:bodyPr>
          <a:lstStyle>
            <a:lvl1pPr>
              <a:defRPr>
                <a:solidFill>
                  <a:schemeClr val="accent5"/>
                </a:solidFill>
              </a:defRPr>
            </a:lvl1pPr>
          </a:lstStyle>
          <a:p>
            <a:r>
              <a:rPr lang="en-US" dirty="0"/>
              <a:t>01</a:t>
            </a:r>
            <a:endParaRPr lang="en-AU" dirty="0"/>
          </a:p>
        </p:txBody>
      </p:sp>
      <p:sp>
        <p:nvSpPr>
          <p:cNvPr id="6" name="TextBox 5">
            <a:extLst>
              <a:ext uri="{FF2B5EF4-FFF2-40B4-BE49-F238E27FC236}">
                <a16:creationId xmlns:a16="http://schemas.microsoft.com/office/drawing/2014/main" id="{31CB33C7-F6EA-46D4-B6D8-FA0F56D514F3}"/>
              </a:ext>
            </a:extLst>
          </p:cNvPr>
          <p:cNvSpPr txBox="1"/>
          <p:nvPr userDrawn="1"/>
        </p:nvSpPr>
        <p:spPr>
          <a:xfrm>
            <a:off x="7099300" y="1446010"/>
            <a:ext cx="1130300" cy="1374094"/>
          </a:xfrm>
          <a:prstGeom prst="rect">
            <a:avLst/>
          </a:prstGeom>
          <a:noFill/>
        </p:spPr>
        <p:txBody>
          <a:bodyPr wrap="square" lIns="0" tIns="0" rIns="0" bIns="0" rtlCol="0">
            <a:spAutoFit/>
          </a:bodyPr>
          <a:lstStyle/>
          <a:p>
            <a:pPr>
              <a:lnSpc>
                <a:spcPct val="110000"/>
              </a:lnSpc>
              <a:spcBef>
                <a:spcPts val="1000"/>
              </a:spcBef>
            </a:pPr>
            <a:r>
              <a:rPr lang="en-AU" sz="8800" dirty="0">
                <a:solidFill>
                  <a:schemeClr val="accent5">
                    <a:lumMod val="60000"/>
                    <a:lumOff val="40000"/>
                  </a:schemeClr>
                </a:solidFill>
              </a:rPr>
              <a:t>“ </a:t>
            </a:r>
          </a:p>
        </p:txBody>
      </p:sp>
      <p:sp>
        <p:nvSpPr>
          <p:cNvPr id="7" name="TextBox 6">
            <a:extLst>
              <a:ext uri="{FF2B5EF4-FFF2-40B4-BE49-F238E27FC236}">
                <a16:creationId xmlns:a16="http://schemas.microsoft.com/office/drawing/2014/main" id="{97D8626E-E14F-463C-A2FC-3D3E6ADEABEE}"/>
              </a:ext>
            </a:extLst>
          </p:cNvPr>
          <p:cNvSpPr txBox="1"/>
          <p:nvPr userDrawn="1"/>
        </p:nvSpPr>
        <p:spPr>
          <a:xfrm>
            <a:off x="7099300" y="3108038"/>
            <a:ext cx="1130300" cy="1374094"/>
          </a:xfrm>
          <a:prstGeom prst="rect">
            <a:avLst/>
          </a:prstGeom>
          <a:noFill/>
        </p:spPr>
        <p:txBody>
          <a:bodyPr wrap="square" lIns="0" tIns="0" rIns="0" bIns="0" rtlCol="0">
            <a:spAutoFit/>
          </a:bodyPr>
          <a:lstStyle/>
          <a:p>
            <a:pPr>
              <a:lnSpc>
                <a:spcPct val="110000"/>
              </a:lnSpc>
              <a:spcBef>
                <a:spcPts val="1000"/>
              </a:spcBef>
            </a:pPr>
            <a:r>
              <a:rPr lang="en-AU" sz="8800" dirty="0">
                <a:solidFill>
                  <a:schemeClr val="accent5">
                    <a:lumMod val="60000"/>
                    <a:lumOff val="40000"/>
                  </a:schemeClr>
                </a:solidFill>
              </a:rPr>
              <a:t>“ </a:t>
            </a:r>
          </a:p>
        </p:txBody>
      </p:sp>
      <p:sp>
        <p:nvSpPr>
          <p:cNvPr id="8" name="TextBox 7">
            <a:extLst>
              <a:ext uri="{FF2B5EF4-FFF2-40B4-BE49-F238E27FC236}">
                <a16:creationId xmlns:a16="http://schemas.microsoft.com/office/drawing/2014/main" id="{AD413ED0-6278-41B8-89A5-CECDEAD62089}"/>
              </a:ext>
            </a:extLst>
          </p:cNvPr>
          <p:cNvSpPr txBox="1"/>
          <p:nvPr userDrawn="1"/>
        </p:nvSpPr>
        <p:spPr>
          <a:xfrm>
            <a:off x="7099300" y="4770067"/>
            <a:ext cx="1130300" cy="1374094"/>
          </a:xfrm>
          <a:prstGeom prst="rect">
            <a:avLst/>
          </a:prstGeom>
          <a:noFill/>
        </p:spPr>
        <p:txBody>
          <a:bodyPr wrap="square" lIns="0" tIns="0" rIns="0" bIns="0" rtlCol="0">
            <a:spAutoFit/>
          </a:bodyPr>
          <a:lstStyle/>
          <a:p>
            <a:pPr>
              <a:lnSpc>
                <a:spcPct val="110000"/>
              </a:lnSpc>
              <a:spcBef>
                <a:spcPts val="1000"/>
              </a:spcBef>
            </a:pPr>
            <a:r>
              <a:rPr lang="en-AU" sz="8800" dirty="0">
                <a:solidFill>
                  <a:schemeClr val="accent5">
                    <a:lumMod val="60000"/>
                    <a:lumOff val="40000"/>
                  </a:schemeClr>
                </a:solidFill>
              </a:rPr>
              <a:t>“ </a:t>
            </a:r>
          </a:p>
        </p:txBody>
      </p:sp>
      <p:sp>
        <p:nvSpPr>
          <p:cNvPr id="16" name="Text Placeholder 15">
            <a:extLst>
              <a:ext uri="{FF2B5EF4-FFF2-40B4-BE49-F238E27FC236}">
                <a16:creationId xmlns:a16="http://schemas.microsoft.com/office/drawing/2014/main" id="{65CE98FD-F374-4B2E-9E81-5373CEAADA34}"/>
              </a:ext>
            </a:extLst>
          </p:cNvPr>
          <p:cNvSpPr>
            <a:spLocks noGrp="1"/>
          </p:cNvSpPr>
          <p:nvPr>
            <p:ph type="body" sz="quarter" idx="10"/>
          </p:nvPr>
        </p:nvSpPr>
        <p:spPr>
          <a:xfrm>
            <a:off x="898525" y="2924503"/>
            <a:ext cx="5629275" cy="286367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18">
            <a:extLst>
              <a:ext uri="{FF2B5EF4-FFF2-40B4-BE49-F238E27FC236}">
                <a16:creationId xmlns:a16="http://schemas.microsoft.com/office/drawing/2014/main" id="{A231C858-8309-4F82-A349-BC411708E246}"/>
              </a:ext>
            </a:extLst>
          </p:cNvPr>
          <p:cNvSpPr>
            <a:spLocks noGrp="1"/>
          </p:cNvSpPr>
          <p:nvPr>
            <p:ph type="body" sz="quarter" idx="11"/>
          </p:nvPr>
        </p:nvSpPr>
        <p:spPr>
          <a:xfrm>
            <a:off x="1574800" y="898452"/>
            <a:ext cx="4953000" cy="1921652"/>
          </a:xfrm>
        </p:spPr>
        <p:txBody>
          <a:bodyPr vert="horz" lIns="0" tIns="0" rIns="0" bIns="0" rtlCol="0" anchor="t" anchorCtr="0">
            <a:noAutofit/>
          </a:bodyPr>
          <a:lstStyle>
            <a:lvl1pPr>
              <a:defRPr lang="en-US" sz="3000" b="0" smtClean="0">
                <a:solidFill>
                  <a:schemeClr val="tx2"/>
                </a:solidFill>
                <a:latin typeface="+mj-lt"/>
                <a:ea typeface="+mj-ea"/>
                <a:cs typeface="+mj-cs"/>
              </a:defRPr>
            </a:lvl1pPr>
            <a:lvl2pPr>
              <a:defRPr lang="en-US" sz="2100" smtClean="0">
                <a:solidFill>
                  <a:schemeClr val="tx2"/>
                </a:solidFill>
              </a:defRPr>
            </a:lvl2pPr>
            <a:lvl3pPr>
              <a:defRPr lang="en-US" sz="2100" smtClean="0">
                <a:solidFill>
                  <a:schemeClr val="tx2"/>
                </a:solidFill>
              </a:defRPr>
            </a:lvl3pPr>
            <a:lvl4pPr>
              <a:defRPr lang="en-US" sz="2100" smtClean="0">
                <a:solidFill>
                  <a:schemeClr val="tx2"/>
                </a:solidFill>
              </a:defRPr>
            </a:lvl4pPr>
            <a:lvl5pPr>
              <a:defRPr lang="en-AU" sz="2100">
                <a:solidFill>
                  <a:schemeClr val="tx2"/>
                </a:solidFill>
              </a:defRPr>
            </a:lvl5pPr>
          </a:lstStyle>
          <a:p>
            <a:pPr lvl="0">
              <a:lnSpc>
                <a:spcPct val="90000"/>
              </a:lnSpc>
              <a:spcBef>
                <a:spcPct val="0"/>
              </a:spcBef>
            </a:pPr>
            <a:r>
              <a:rPr lang="en-US" dirty="0"/>
              <a:t>Edit Master text styles</a:t>
            </a:r>
          </a:p>
        </p:txBody>
      </p:sp>
      <p:sp>
        <p:nvSpPr>
          <p:cNvPr id="20" name="Text Placeholder 15">
            <a:extLst>
              <a:ext uri="{FF2B5EF4-FFF2-40B4-BE49-F238E27FC236}">
                <a16:creationId xmlns:a16="http://schemas.microsoft.com/office/drawing/2014/main" id="{484FEB87-5A26-4359-9696-6AD0B62752C9}"/>
              </a:ext>
            </a:extLst>
          </p:cNvPr>
          <p:cNvSpPr>
            <a:spLocks noGrp="1"/>
          </p:cNvSpPr>
          <p:nvPr>
            <p:ph type="body" sz="quarter" idx="12"/>
          </p:nvPr>
        </p:nvSpPr>
        <p:spPr>
          <a:xfrm>
            <a:off x="7569201" y="1831949"/>
            <a:ext cx="2527300" cy="602216"/>
          </a:xfrm>
          <a:noFill/>
        </p:spPr>
        <p:txBody>
          <a:bodyPr wrap="square" lIns="0" tIns="0" rIns="0" bIns="0" rtlCol="0">
            <a:spAutoFit/>
          </a:bodyPr>
          <a:lstStyle>
            <a:lvl1pPr>
              <a:lnSpc>
                <a:spcPct val="110000"/>
              </a:lnSpc>
              <a:spcBef>
                <a:spcPts val="1000"/>
              </a:spcBef>
              <a:defRPr lang="en-US" sz="1400" i="1" dirty="0" smtClean="0">
                <a:solidFill>
                  <a:schemeClr val="accent5">
                    <a:lumMod val="75000"/>
                  </a:schemeClr>
                </a:solidFill>
              </a:defRPr>
            </a:lvl1pPr>
          </a:lstStyle>
          <a:p>
            <a:pPr lvl="0" defTabSz="1041768"/>
            <a:r>
              <a:rPr lang="en-US" dirty="0"/>
              <a:t>Edit Master text styles</a:t>
            </a:r>
          </a:p>
          <a:p>
            <a:pPr>
              <a:lnSpc>
                <a:spcPct val="110000"/>
              </a:lnSpc>
              <a:spcBef>
                <a:spcPts val="1000"/>
              </a:spcBef>
            </a:pPr>
            <a:r>
              <a:rPr lang="en-AU" sz="1400" i="1" dirty="0">
                <a:solidFill>
                  <a:schemeClr val="accent5">
                    <a:lumMod val="60000"/>
                    <a:lumOff val="40000"/>
                  </a:schemeClr>
                </a:solidFill>
              </a:rPr>
              <a:t>- code</a:t>
            </a:r>
          </a:p>
        </p:txBody>
      </p:sp>
      <p:sp>
        <p:nvSpPr>
          <p:cNvPr id="21" name="Text Placeholder 15">
            <a:extLst>
              <a:ext uri="{FF2B5EF4-FFF2-40B4-BE49-F238E27FC236}">
                <a16:creationId xmlns:a16="http://schemas.microsoft.com/office/drawing/2014/main" id="{D8F08A0D-6A76-4E59-AD4B-A51D083CE7CB}"/>
              </a:ext>
            </a:extLst>
          </p:cNvPr>
          <p:cNvSpPr>
            <a:spLocks noGrp="1"/>
          </p:cNvSpPr>
          <p:nvPr>
            <p:ph type="body" sz="quarter" idx="13"/>
          </p:nvPr>
        </p:nvSpPr>
        <p:spPr>
          <a:xfrm>
            <a:off x="7569201" y="3493977"/>
            <a:ext cx="2527300" cy="602216"/>
          </a:xfrm>
          <a:noFill/>
        </p:spPr>
        <p:txBody>
          <a:bodyPr wrap="square" lIns="0" tIns="0" rIns="0" bIns="0" rtlCol="0">
            <a:spAutoFit/>
          </a:bodyPr>
          <a:lstStyle>
            <a:lvl1pPr>
              <a:lnSpc>
                <a:spcPct val="110000"/>
              </a:lnSpc>
              <a:spcBef>
                <a:spcPts val="1000"/>
              </a:spcBef>
              <a:defRPr lang="en-US" sz="1400" i="1" dirty="0" smtClean="0">
                <a:solidFill>
                  <a:schemeClr val="accent5">
                    <a:lumMod val="75000"/>
                  </a:schemeClr>
                </a:solidFill>
              </a:defRPr>
            </a:lvl1pPr>
          </a:lstStyle>
          <a:p>
            <a:pPr lvl="0" defTabSz="1041768"/>
            <a:r>
              <a:rPr lang="en-US" dirty="0"/>
              <a:t>Edit Master text styles</a:t>
            </a:r>
          </a:p>
          <a:p>
            <a:pPr>
              <a:lnSpc>
                <a:spcPct val="110000"/>
              </a:lnSpc>
              <a:spcBef>
                <a:spcPts val="1000"/>
              </a:spcBef>
            </a:pPr>
            <a:r>
              <a:rPr lang="en-AU" sz="1400" i="1" dirty="0">
                <a:solidFill>
                  <a:schemeClr val="accent5">
                    <a:lumMod val="60000"/>
                    <a:lumOff val="40000"/>
                  </a:schemeClr>
                </a:solidFill>
              </a:rPr>
              <a:t>- code</a:t>
            </a:r>
          </a:p>
        </p:txBody>
      </p:sp>
      <p:sp>
        <p:nvSpPr>
          <p:cNvPr id="22" name="Text Placeholder 15">
            <a:extLst>
              <a:ext uri="{FF2B5EF4-FFF2-40B4-BE49-F238E27FC236}">
                <a16:creationId xmlns:a16="http://schemas.microsoft.com/office/drawing/2014/main" id="{F4270099-50DE-4FD8-A636-42513FEAF6DF}"/>
              </a:ext>
            </a:extLst>
          </p:cNvPr>
          <p:cNvSpPr>
            <a:spLocks noGrp="1"/>
          </p:cNvSpPr>
          <p:nvPr>
            <p:ph type="body" sz="quarter" idx="14"/>
          </p:nvPr>
        </p:nvSpPr>
        <p:spPr>
          <a:xfrm>
            <a:off x="7569201" y="5156006"/>
            <a:ext cx="2527300" cy="602216"/>
          </a:xfrm>
          <a:noFill/>
        </p:spPr>
        <p:txBody>
          <a:bodyPr wrap="square" lIns="0" tIns="0" rIns="0" bIns="0" rtlCol="0">
            <a:spAutoFit/>
          </a:bodyPr>
          <a:lstStyle>
            <a:lvl1pPr>
              <a:lnSpc>
                <a:spcPct val="110000"/>
              </a:lnSpc>
              <a:spcBef>
                <a:spcPts val="1000"/>
              </a:spcBef>
              <a:defRPr lang="en-US" sz="1400" i="1" dirty="0" smtClean="0">
                <a:solidFill>
                  <a:schemeClr val="accent5">
                    <a:lumMod val="75000"/>
                  </a:schemeClr>
                </a:solidFill>
              </a:defRPr>
            </a:lvl1pPr>
          </a:lstStyle>
          <a:p>
            <a:pPr lvl="0" defTabSz="1041768"/>
            <a:r>
              <a:rPr lang="en-US" dirty="0"/>
              <a:t>Edit Master text styles</a:t>
            </a:r>
          </a:p>
          <a:p>
            <a:pPr>
              <a:lnSpc>
                <a:spcPct val="110000"/>
              </a:lnSpc>
              <a:spcBef>
                <a:spcPts val="1000"/>
              </a:spcBef>
            </a:pPr>
            <a:r>
              <a:rPr lang="en-AU" sz="1400" i="1" dirty="0">
                <a:solidFill>
                  <a:schemeClr val="accent5">
                    <a:lumMod val="60000"/>
                    <a:lumOff val="40000"/>
                  </a:schemeClr>
                </a:solidFill>
              </a:rPr>
              <a:t>- code</a:t>
            </a:r>
          </a:p>
        </p:txBody>
      </p:sp>
      <p:sp>
        <p:nvSpPr>
          <p:cNvPr id="11" name="Text Placeholder 15">
            <a:extLst>
              <a:ext uri="{FF2B5EF4-FFF2-40B4-BE49-F238E27FC236}">
                <a16:creationId xmlns:a16="http://schemas.microsoft.com/office/drawing/2014/main" id="{F62C51CD-F8BC-421D-8548-3A6B1399AE44}"/>
              </a:ext>
            </a:extLst>
          </p:cNvPr>
          <p:cNvSpPr>
            <a:spLocks noGrp="1"/>
          </p:cNvSpPr>
          <p:nvPr>
            <p:ph type="body" sz="quarter" idx="15"/>
          </p:nvPr>
        </p:nvSpPr>
        <p:spPr>
          <a:xfrm>
            <a:off x="898525" y="5892576"/>
            <a:ext cx="9197977" cy="1039447"/>
          </a:xfrm>
        </p:spPr>
        <p:txBody>
          <a:bodyPr/>
          <a:lstStyle>
            <a:lvl1pPr>
              <a:defRPr sz="1400"/>
            </a:lvl1pPr>
          </a:lstStyle>
          <a:p>
            <a:pPr lvl="0"/>
            <a:endParaRPr lang="en-AU" dirty="0"/>
          </a:p>
        </p:txBody>
      </p:sp>
    </p:spTree>
    <p:extLst>
      <p:ext uri="{BB962C8B-B14F-4D97-AF65-F5344CB8AC3E}">
        <p14:creationId xmlns:p14="http://schemas.microsoft.com/office/powerpoint/2010/main" val="3151369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B6E8E7-E52C-4ACD-90A3-5D5DA3B68A38}"/>
              </a:ext>
            </a:extLst>
          </p:cNvPr>
          <p:cNvSpPr/>
          <p:nvPr userDrawn="1"/>
        </p:nvSpPr>
        <p:spPr>
          <a:xfrm>
            <a:off x="0" y="4127500"/>
            <a:ext cx="10693400" cy="3433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0">
              <a:solidFill>
                <a:schemeClr val="tx1"/>
              </a:solidFill>
            </a:endParaRPr>
          </a:p>
        </p:txBody>
      </p:sp>
      <p:sp>
        <p:nvSpPr>
          <p:cNvPr id="4" name="Picture Placeholder 3">
            <a:extLst>
              <a:ext uri="{FF2B5EF4-FFF2-40B4-BE49-F238E27FC236}">
                <a16:creationId xmlns:a16="http://schemas.microsoft.com/office/drawing/2014/main" id="{3E78E99F-6C23-4587-AFCA-003B710913B1}"/>
              </a:ext>
            </a:extLst>
          </p:cNvPr>
          <p:cNvSpPr>
            <a:spLocks noGrp="1"/>
          </p:cNvSpPr>
          <p:nvPr>
            <p:ph type="pic" sz="quarter" idx="10"/>
          </p:nvPr>
        </p:nvSpPr>
        <p:spPr>
          <a:xfrm>
            <a:off x="4330700" y="-1"/>
            <a:ext cx="6362700" cy="7561264"/>
          </a:xfrm>
        </p:spPr>
        <p:txBody>
          <a:bodyPr/>
          <a:lstStyle/>
          <a:p>
            <a:endParaRPr lang="en-AU"/>
          </a:p>
        </p:txBody>
      </p:sp>
      <p:sp>
        <p:nvSpPr>
          <p:cNvPr id="8" name="Rectangle 7">
            <a:extLst>
              <a:ext uri="{FF2B5EF4-FFF2-40B4-BE49-F238E27FC236}">
                <a16:creationId xmlns:a16="http://schemas.microsoft.com/office/drawing/2014/main" id="{47800213-057B-4062-AC34-0F1E5CC12475}"/>
              </a:ext>
            </a:extLst>
          </p:cNvPr>
          <p:cNvSpPr/>
          <p:nvPr userDrawn="1"/>
        </p:nvSpPr>
        <p:spPr>
          <a:xfrm>
            <a:off x="0" y="0"/>
            <a:ext cx="4330700" cy="7561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endParaRPr lang="en-AU" sz="1000">
              <a:solidFill>
                <a:schemeClr val="bg1"/>
              </a:solidFill>
            </a:endParaRPr>
          </a:p>
        </p:txBody>
      </p:sp>
      <p:sp>
        <p:nvSpPr>
          <p:cNvPr id="10" name="Content Placeholder 9">
            <a:extLst>
              <a:ext uri="{FF2B5EF4-FFF2-40B4-BE49-F238E27FC236}">
                <a16:creationId xmlns:a16="http://schemas.microsoft.com/office/drawing/2014/main" id="{4B7D8F65-75CE-4AC8-8218-FB19EAE7EF3A}"/>
              </a:ext>
            </a:extLst>
          </p:cNvPr>
          <p:cNvSpPr>
            <a:spLocks noGrp="1"/>
          </p:cNvSpPr>
          <p:nvPr>
            <p:ph sz="quarter" idx="11"/>
          </p:nvPr>
        </p:nvSpPr>
        <p:spPr>
          <a:xfrm>
            <a:off x="381000" y="546101"/>
            <a:ext cx="3530600" cy="6743699"/>
          </a:xfrm>
        </p:spPr>
        <p:txBody>
          <a:bodyPr anchor="ct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94563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igh Titl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98524" y="180976"/>
            <a:ext cx="8896351" cy="719138"/>
          </a:xfrm>
          <a:prstGeom prst="rect">
            <a:avLst/>
          </a:prstGeom>
        </p:spPr>
        <p:txBody>
          <a:bodyPr vert="horz" lIns="0" tIns="0" rIns="0" bIns="0" rtlCol="0" anchor="ctr" anchorCtr="0">
            <a:noAutofit/>
          </a:bodyPr>
          <a:lstStyle/>
          <a:p>
            <a:r>
              <a:rPr lang="en-US"/>
              <a:t>Click to edit Master title style</a:t>
            </a:r>
            <a:endParaRPr lang="en-AU" dirty="0"/>
          </a:p>
        </p:txBody>
      </p:sp>
    </p:spTree>
    <p:extLst>
      <p:ext uri="{BB962C8B-B14F-4D97-AF65-F5344CB8AC3E}">
        <p14:creationId xmlns:p14="http://schemas.microsoft.com/office/powerpoint/2010/main" val="3505200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3.emf"/><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Footer Placeholder 4"/>
          <p:cNvSpPr txBox="1">
            <a:spLocks/>
          </p:cNvSpPr>
          <p:nvPr/>
        </p:nvSpPr>
        <p:spPr>
          <a:xfrm>
            <a:off x="180000" y="7020000"/>
            <a:ext cx="10332000" cy="360000"/>
          </a:xfrm>
          <a:prstGeom prst="rect">
            <a:avLst/>
          </a:prstGeom>
          <a:solidFill>
            <a:srgbClr val="F2F2F2"/>
          </a:solidFill>
        </p:spPr>
        <p:txBody>
          <a:bodyPr vert="horz" lIns="104306" tIns="52153" rIns="104306" bIns="52153" rtlCol="0" anchor="ctr"/>
          <a:lstStyle>
            <a:defPPr>
              <a:defRPr lang="en-US"/>
            </a:defPPr>
            <a:lvl1pPr marL="0" algn="l" defTabSz="1041768" rtl="0" eaLnBrk="1" latinLnBrk="0" hangingPunct="1">
              <a:defRPr sz="900" kern="1200">
                <a:solidFill>
                  <a:schemeClr val="tx1"/>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a:lstStyle>
          <a:p>
            <a:pPr marL="627063" indent="-627063">
              <a:tabLst>
                <a:tab pos="9509125" algn="r"/>
              </a:tabLst>
            </a:pPr>
            <a:endParaRPr lang="en-AU"/>
          </a:p>
        </p:txBody>
      </p:sp>
      <p:sp>
        <p:nvSpPr>
          <p:cNvPr id="2" name="Title Placeholder 1"/>
          <p:cNvSpPr>
            <a:spLocks noGrp="1"/>
          </p:cNvSpPr>
          <p:nvPr>
            <p:ph type="title"/>
          </p:nvPr>
        </p:nvSpPr>
        <p:spPr>
          <a:xfrm>
            <a:off x="900113" y="900113"/>
            <a:ext cx="8896351" cy="346646"/>
          </a:xfrm>
          <a:prstGeom prst="rect">
            <a:avLst/>
          </a:prstGeom>
        </p:spPr>
        <p:txBody>
          <a:bodyPr vert="horz" lIns="0" tIns="0" rIns="0" bIns="0" rtlCol="0" anchor="t" anchorCtr="0">
            <a:noAutofit/>
          </a:bodyPr>
          <a:lstStyle/>
          <a:p>
            <a:r>
              <a:rPr lang="en-US"/>
              <a:t>Click to edit Master title style</a:t>
            </a:r>
            <a:endParaRPr lang="en-AU" dirty="0"/>
          </a:p>
        </p:txBody>
      </p:sp>
      <p:sp>
        <p:nvSpPr>
          <p:cNvPr id="3" name="Text Placeholder 2"/>
          <p:cNvSpPr>
            <a:spLocks noGrp="1"/>
          </p:cNvSpPr>
          <p:nvPr>
            <p:ph type="body" idx="1"/>
          </p:nvPr>
        </p:nvSpPr>
        <p:spPr>
          <a:xfrm>
            <a:off x="900113" y="1555751"/>
            <a:ext cx="8893175" cy="510222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7" name="Straight Connector 6"/>
          <p:cNvCxnSpPr/>
          <p:nvPr/>
        </p:nvCxnSpPr>
        <p:spPr>
          <a:xfrm>
            <a:off x="179999" y="7020000"/>
            <a:ext cx="10332000"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rotWithShape="1">
          <a:blip r:embed="rId20" cstate="screen">
            <a:extLst>
              <a:ext uri="{28A0092B-C50C-407E-A947-70E740481C1C}">
                <a14:useLocalDpi xmlns:a14="http://schemas.microsoft.com/office/drawing/2010/main"/>
              </a:ext>
            </a:extLst>
          </a:blip>
          <a:srcRect/>
          <a:stretch/>
        </p:blipFill>
        <p:spPr bwMode="auto">
          <a:xfrm>
            <a:off x="7314352" y="5157216"/>
            <a:ext cx="3202319" cy="1844769"/>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893288" y="467881"/>
            <a:ext cx="900000" cy="145327"/>
          </a:xfrm>
          <a:prstGeom prst="rect">
            <a:avLst/>
          </a:prstGeom>
        </p:spPr>
      </p:pic>
      <p:sp>
        <p:nvSpPr>
          <p:cNvPr id="14" name="Footer Placeholder 3"/>
          <p:cNvSpPr txBox="1">
            <a:spLocks/>
          </p:cNvSpPr>
          <p:nvPr userDrawn="1"/>
        </p:nvSpPr>
        <p:spPr>
          <a:xfrm>
            <a:off x="900113" y="7019711"/>
            <a:ext cx="4271655" cy="360289"/>
          </a:xfrm>
          <a:prstGeom prst="rect">
            <a:avLst/>
          </a:prstGeom>
        </p:spPr>
        <p:txBody>
          <a:bodyPr vert="horz" lIns="0" tIns="0" rIns="0" bIns="0" rtlCol="0" anchor="ctr"/>
          <a:lstStyle>
            <a:defPPr>
              <a:defRPr lang="en-US"/>
            </a:defPPr>
            <a:lvl1pPr marL="0" algn="l" defTabSz="1041768" rtl="0" eaLnBrk="1" latinLnBrk="0" hangingPunct="1">
              <a:defRPr sz="900" b="0" kern="1200">
                <a:solidFill>
                  <a:schemeClr val="tx1">
                    <a:lumMod val="75000"/>
                  </a:schemeClr>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a:lstStyle>
          <a:p>
            <a:pPr marL="0" marR="0" lvl="0" indent="0" algn="l" defTabSz="1041768" rtl="0" eaLnBrk="1" fontAlgn="auto" latinLnBrk="0" hangingPunct="1">
              <a:lnSpc>
                <a:spcPct val="100000"/>
              </a:lnSpc>
              <a:spcBef>
                <a:spcPts val="0"/>
              </a:spcBef>
              <a:spcAft>
                <a:spcPts val="0"/>
              </a:spcAft>
              <a:buClrTx/>
              <a:buSzTx/>
              <a:buFontTx/>
              <a:buNone/>
              <a:tabLst/>
              <a:defRPr/>
            </a:pPr>
            <a:r>
              <a:rPr lang="en-AU" b="0" dirty="0">
                <a:solidFill>
                  <a:schemeClr val="tx1">
                    <a:lumMod val="40000"/>
                    <a:lumOff val="60000"/>
                  </a:schemeClr>
                </a:solidFill>
              </a:rPr>
              <a:t>Safe Work Australia   </a:t>
            </a:r>
            <a:r>
              <a:rPr lang="en-AU" dirty="0">
                <a:solidFill>
                  <a:schemeClr val="tx1">
                    <a:lumMod val="40000"/>
                    <a:lumOff val="60000"/>
                  </a:schemeClr>
                </a:solidFill>
              </a:rPr>
              <a:t>|  ThinkPlace  |  Agriculture Insights Report</a:t>
            </a:r>
          </a:p>
        </p:txBody>
      </p:sp>
      <p:sp>
        <p:nvSpPr>
          <p:cNvPr id="16" name="Footer Placeholder 3">
            <a:extLst>
              <a:ext uri="{FF2B5EF4-FFF2-40B4-BE49-F238E27FC236}">
                <a16:creationId xmlns:a16="http://schemas.microsoft.com/office/drawing/2014/main" id="{5F84BA2B-A4FE-984A-A8D8-F02BACF6C234}"/>
              </a:ext>
            </a:extLst>
          </p:cNvPr>
          <p:cNvSpPr txBox="1">
            <a:spLocks/>
          </p:cNvSpPr>
          <p:nvPr userDrawn="1"/>
        </p:nvSpPr>
        <p:spPr>
          <a:xfrm>
            <a:off x="9464998" y="7019711"/>
            <a:ext cx="328290" cy="360289"/>
          </a:xfrm>
          <a:prstGeom prst="rect">
            <a:avLst/>
          </a:prstGeom>
        </p:spPr>
        <p:txBody>
          <a:bodyPr vert="horz" lIns="0" tIns="0" rIns="0" bIns="0" rtlCol="0" anchor="ctr"/>
          <a:lstStyle>
            <a:defPPr>
              <a:defRPr lang="en-US"/>
            </a:defPPr>
            <a:lvl1pPr marL="0" algn="l" defTabSz="1041768" rtl="0" eaLnBrk="1" latinLnBrk="0" hangingPunct="1">
              <a:defRPr sz="900" b="0" kern="1200">
                <a:solidFill>
                  <a:schemeClr val="tx1">
                    <a:lumMod val="75000"/>
                  </a:schemeClr>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a:lstStyle>
          <a:p>
            <a:pPr marL="0" marR="0" lvl="0" indent="0" algn="r" defTabSz="1041768" rtl="0" eaLnBrk="1" fontAlgn="auto" latinLnBrk="0" hangingPunct="1">
              <a:lnSpc>
                <a:spcPct val="100000"/>
              </a:lnSpc>
              <a:spcBef>
                <a:spcPts val="0"/>
              </a:spcBef>
              <a:spcAft>
                <a:spcPts val="0"/>
              </a:spcAft>
              <a:buClrTx/>
              <a:buSzTx/>
              <a:buFontTx/>
              <a:buNone/>
              <a:tabLst/>
              <a:defRPr/>
            </a:pPr>
            <a:r>
              <a:rPr lang="en-AU" dirty="0"/>
              <a:t> </a:t>
            </a:r>
            <a:fld id="{21279604-FF40-48CA-AA62-B9FCF4249B1A}" type="slidenum">
              <a:rPr lang="en-AU" smtClean="0"/>
              <a:pPr marL="0" marR="0" lvl="0" indent="0" algn="r" defTabSz="1041768" rtl="0" eaLnBrk="1" fontAlgn="auto" latinLnBrk="0" hangingPunct="1">
                <a:lnSpc>
                  <a:spcPct val="100000"/>
                </a:lnSpc>
                <a:spcBef>
                  <a:spcPts val="0"/>
                </a:spcBef>
                <a:spcAft>
                  <a:spcPts val="0"/>
                </a:spcAft>
                <a:buClrTx/>
                <a:buSzTx/>
                <a:buFontTx/>
                <a:buNone/>
                <a:tabLst/>
                <a:defRPr/>
              </a:pPr>
              <a:t>‹#›</a:t>
            </a:fld>
            <a:endParaRPr lang="en-AU" dirty="0">
              <a:solidFill>
                <a:schemeClr val="tx1">
                  <a:lumMod val="40000"/>
                  <a:lumOff val="60000"/>
                </a:schemeClr>
              </a:solidFill>
            </a:endParaRPr>
          </a:p>
        </p:txBody>
      </p:sp>
    </p:spTree>
    <p:extLst>
      <p:ext uri="{BB962C8B-B14F-4D97-AF65-F5344CB8AC3E}">
        <p14:creationId xmlns:p14="http://schemas.microsoft.com/office/powerpoint/2010/main" val="95727848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74" r:id="rId7"/>
    <p:sldLayoutId id="2147483775" r:id="rId8"/>
    <p:sldLayoutId id="2147483773" r:id="rId9"/>
    <p:sldLayoutId id="2147483766" r:id="rId10"/>
    <p:sldLayoutId id="2147483767" r:id="rId11"/>
    <p:sldLayoutId id="2147483768" r:id="rId12"/>
    <p:sldLayoutId id="2147483769" r:id="rId13"/>
    <p:sldLayoutId id="2147483770" r:id="rId14"/>
    <p:sldLayoutId id="2147483771" r:id="rId15"/>
    <p:sldLayoutId id="2147483772" r:id="rId16"/>
    <p:sldLayoutId id="2147483776" r:id="rId17"/>
    <p:sldLayoutId id="2147483796" r:id="rId18"/>
  </p:sldLayoutIdLst>
  <p:hf sldNum="0" hdr="0" ftr="0" dt="0"/>
  <p:txStyles>
    <p:title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08">
          <p15:clr>
            <a:srgbClr val="9FCC3B"/>
          </p15:clr>
        </p15:guide>
        <p15:guide id="2" pos="567">
          <p15:clr>
            <a:srgbClr val="A4A3A4"/>
          </p15:clr>
        </p15:guide>
        <p15:guide id="3" pos="1402">
          <p15:clr>
            <a:srgbClr val="A4A3A4"/>
          </p15:clr>
        </p15:guide>
        <p15:guide id="4" pos="1518">
          <p15:clr>
            <a:srgbClr val="A4A3A4"/>
          </p15:clr>
        </p15:guide>
        <p15:guide id="5" pos="2361">
          <p15:clr>
            <a:srgbClr val="A4A3A4"/>
          </p15:clr>
        </p15:guide>
        <p15:guide id="6" pos="2470">
          <p15:clr>
            <a:srgbClr val="A4A3A4"/>
          </p15:clr>
        </p15:guide>
        <p15:guide id="7" pos="3311">
          <p15:clr>
            <a:srgbClr val="A4A3A4"/>
          </p15:clr>
        </p15:guide>
        <p15:guide id="8" pos="3425">
          <p15:clr>
            <a:srgbClr val="A4A3A4"/>
          </p15:clr>
        </p15:guide>
        <p15:guide id="9" pos="4266">
          <p15:clr>
            <a:srgbClr val="A4A3A4"/>
          </p15:clr>
        </p15:guide>
        <p15:guide id="10" pos="4375">
          <p15:clr>
            <a:srgbClr val="A4A3A4"/>
          </p15:clr>
        </p15:guide>
        <p15:guide id="11" pos="5218">
          <p15:clr>
            <a:srgbClr val="A4A3A4"/>
          </p15:clr>
        </p15:guide>
        <p15:guide id="12" pos="5334">
          <p15:clr>
            <a:srgbClr val="A4A3A4"/>
          </p15:clr>
        </p15:guide>
        <p15:guide id="13" pos="6169">
          <p15:clr>
            <a:srgbClr val="A4A3A4"/>
          </p15:clr>
        </p15:guide>
        <p15:guide id="14" pos="6628">
          <p15:clr>
            <a:srgbClr val="9FCC3B"/>
          </p15:clr>
        </p15:guide>
        <p15:guide id="15" orient="horz" pos="114">
          <p15:clr>
            <a:srgbClr val="9FCC3B"/>
          </p15:clr>
        </p15:guide>
        <p15:guide id="16" orient="horz" pos="567">
          <p15:clr>
            <a:srgbClr val="A4A3A4"/>
          </p15:clr>
        </p15:guide>
        <p15:guide id="17" orient="horz" pos="4196">
          <p15:clr>
            <a:srgbClr val="A4A3A4"/>
          </p15:clr>
        </p15:guide>
        <p15:guide id="18" orient="horz" pos="4649">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Footer Placeholder 4"/>
          <p:cNvSpPr txBox="1">
            <a:spLocks/>
          </p:cNvSpPr>
          <p:nvPr/>
        </p:nvSpPr>
        <p:spPr>
          <a:xfrm>
            <a:off x="180000" y="7020000"/>
            <a:ext cx="10332000" cy="360000"/>
          </a:xfrm>
          <a:prstGeom prst="rect">
            <a:avLst/>
          </a:prstGeom>
          <a:solidFill>
            <a:srgbClr val="F2F2F2"/>
          </a:solidFill>
        </p:spPr>
        <p:txBody>
          <a:bodyPr vert="horz" lIns="104306" tIns="52153" rIns="104306" bIns="52153" rtlCol="0" anchor="ctr"/>
          <a:lstStyle>
            <a:defPPr>
              <a:defRPr lang="en-US"/>
            </a:defPPr>
            <a:lvl1pPr marL="0" algn="l" defTabSz="1041768" rtl="0" eaLnBrk="1" latinLnBrk="0" hangingPunct="1">
              <a:defRPr sz="900" kern="1200">
                <a:solidFill>
                  <a:schemeClr val="tx1"/>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a:lstStyle>
          <a:p>
            <a:pPr marL="627063" indent="-627063">
              <a:tabLst>
                <a:tab pos="9509125" algn="r"/>
              </a:tabLst>
            </a:pPr>
            <a:endParaRPr lang="en-AU"/>
          </a:p>
        </p:txBody>
      </p:sp>
      <p:sp>
        <p:nvSpPr>
          <p:cNvPr id="2" name="Title Placeholder 1"/>
          <p:cNvSpPr>
            <a:spLocks noGrp="1"/>
          </p:cNvSpPr>
          <p:nvPr>
            <p:ph type="title"/>
          </p:nvPr>
        </p:nvSpPr>
        <p:spPr>
          <a:xfrm>
            <a:off x="900113" y="900113"/>
            <a:ext cx="8896351" cy="346646"/>
          </a:xfrm>
          <a:prstGeom prst="rect">
            <a:avLst/>
          </a:prstGeom>
        </p:spPr>
        <p:txBody>
          <a:bodyPr vert="horz" lIns="0" tIns="0" rIns="0" bIns="0" rtlCol="0" anchor="t" anchorCtr="0">
            <a:noAutofit/>
          </a:bodyPr>
          <a:lstStyle/>
          <a:p>
            <a:r>
              <a:rPr lang="en-US"/>
              <a:t>Click to edit Master title style</a:t>
            </a:r>
            <a:endParaRPr lang="en-AU" dirty="0"/>
          </a:p>
        </p:txBody>
      </p:sp>
      <p:sp>
        <p:nvSpPr>
          <p:cNvPr id="3" name="Text Placeholder 2"/>
          <p:cNvSpPr>
            <a:spLocks noGrp="1"/>
          </p:cNvSpPr>
          <p:nvPr>
            <p:ph type="body" idx="1"/>
          </p:nvPr>
        </p:nvSpPr>
        <p:spPr>
          <a:xfrm>
            <a:off x="900113" y="1555751"/>
            <a:ext cx="8893175" cy="510222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7" name="Straight Connector 6"/>
          <p:cNvCxnSpPr/>
          <p:nvPr/>
        </p:nvCxnSpPr>
        <p:spPr>
          <a:xfrm>
            <a:off x="179999" y="7020000"/>
            <a:ext cx="10332000"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rotWithShape="1">
          <a:blip r:embed="rId20" cstate="screen">
            <a:extLst>
              <a:ext uri="{28A0092B-C50C-407E-A947-70E740481C1C}">
                <a14:useLocalDpi xmlns:a14="http://schemas.microsoft.com/office/drawing/2010/main"/>
              </a:ext>
            </a:extLst>
          </a:blip>
          <a:srcRect/>
          <a:stretch/>
        </p:blipFill>
        <p:spPr bwMode="auto">
          <a:xfrm>
            <a:off x="7314352" y="5157216"/>
            <a:ext cx="3202319" cy="1844769"/>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893288" y="467881"/>
            <a:ext cx="900000" cy="145327"/>
          </a:xfrm>
          <a:prstGeom prst="rect">
            <a:avLst/>
          </a:prstGeom>
        </p:spPr>
      </p:pic>
      <p:sp>
        <p:nvSpPr>
          <p:cNvPr id="14" name="Footer Placeholder 3"/>
          <p:cNvSpPr txBox="1">
            <a:spLocks/>
          </p:cNvSpPr>
          <p:nvPr userDrawn="1"/>
        </p:nvSpPr>
        <p:spPr>
          <a:xfrm>
            <a:off x="900113" y="7019711"/>
            <a:ext cx="3079589" cy="360289"/>
          </a:xfrm>
          <a:prstGeom prst="rect">
            <a:avLst/>
          </a:prstGeom>
        </p:spPr>
        <p:txBody>
          <a:bodyPr vert="horz" lIns="0" tIns="0" rIns="0" bIns="0" rtlCol="0" anchor="ctr"/>
          <a:lstStyle>
            <a:defPPr>
              <a:defRPr lang="en-US"/>
            </a:defPPr>
            <a:lvl1pPr marL="0" algn="l" defTabSz="1041768" rtl="0" eaLnBrk="1" latinLnBrk="0" hangingPunct="1">
              <a:defRPr sz="900" b="0" kern="1200">
                <a:solidFill>
                  <a:schemeClr val="tx1">
                    <a:lumMod val="75000"/>
                  </a:schemeClr>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a:lstStyle>
          <a:p>
            <a:pPr marL="0" marR="0" lvl="0" indent="0" algn="l" defTabSz="1041768" rtl="0" eaLnBrk="1" fontAlgn="auto" latinLnBrk="0" hangingPunct="1">
              <a:lnSpc>
                <a:spcPct val="100000"/>
              </a:lnSpc>
              <a:spcBef>
                <a:spcPts val="0"/>
              </a:spcBef>
              <a:spcAft>
                <a:spcPts val="0"/>
              </a:spcAft>
              <a:buClrTx/>
              <a:buSzTx/>
              <a:buFontTx/>
              <a:buNone/>
              <a:tabLst/>
              <a:defRPr/>
            </a:pPr>
            <a:r>
              <a:rPr lang="en-AU" b="0" dirty="0">
                <a:solidFill>
                  <a:schemeClr val="tx1">
                    <a:lumMod val="40000"/>
                    <a:lumOff val="60000"/>
                  </a:schemeClr>
                </a:solidFill>
              </a:rPr>
              <a:t>Safe Work Australia   </a:t>
            </a:r>
            <a:r>
              <a:rPr lang="en-AU" dirty="0">
                <a:solidFill>
                  <a:schemeClr val="tx1">
                    <a:lumMod val="40000"/>
                    <a:lumOff val="60000"/>
                  </a:schemeClr>
                </a:solidFill>
              </a:rPr>
              <a:t>|  ThinkPlace  |  Insights Report</a:t>
            </a:r>
          </a:p>
        </p:txBody>
      </p:sp>
      <p:sp>
        <p:nvSpPr>
          <p:cNvPr id="12" name="Footer Placeholder 3">
            <a:extLst>
              <a:ext uri="{FF2B5EF4-FFF2-40B4-BE49-F238E27FC236}">
                <a16:creationId xmlns:a16="http://schemas.microsoft.com/office/drawing/2014/main" id="{19ACBBA5-9D5E-6742-8D8C-CA7FCC731DFF}"/>
              </a:ext>
            </a:extLst>
          </p:cNvPr>
          <p:cNvSpPr txBox="1">
            <a:spLocks/>
          </p:cNvSpPr>
          <p:nvPr userDrawn="1"/>
        </p:nvSpPr>
        <p:spPr>
          <a:xfrm>
            <a:off x="6385408" y="7019711"/>
            <a:ext cx="3079589" cy="360289"/>
          </a:xfrm>
          <a:prstGeom prst="rect">
            <a:avLst/>
          </a:prstGeom>
        </p:spPr>
        <p:txBody>
          <a:bodyPr vert="horz" lIns="0" tIns="0" rIns="0" bIns="0" rtlCol="0" anchor="ctr"/>
          <a:lstStyle>
            <a:defPPr>
              <a:defRPr lang="en-US"/>
            </a:defPPr>
            <a:lvl1pPr marL="0" algn="l" defTabSz="1041768" rtl="0" eaLnBrk="1" latinLnBrk="0" hangingPunct="1">
              <a:defRPr sz="900" b="0" kern="1200">
                <a:solidFill>
                  <a:schemeClr val="tx1">
                    <a:lumMod val="75000"/>
                  </a:schemeClr>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a:lstStyle>
          <a:p>
            <a:pPr marL="0" marR="0" lvl="0" indent="0" algn="r" defTabSz="1041768" rtl="0" eaLnBrk="1" fontAlgn="auto" latinLnBrk="0" hangingPunct="1">
              <a:lnSpc>
                <a:spcPct val="100000"/>
              </a:lnSpc>
              <a:spcBef>
                <a:spcPts val="0"/>
              </a:spcBef>
              <a:spcAft>
                <a:spcPts val="0"/>
              </a:spcAft>
              <a:buClrTx/>
              <a:buSzTx/>
              <a:buFontTx/>
              <a:buNone/>
              <a:tabLst/>
              <a:defRPr/>
            </a:pPr>
            <a:fld id="{0F65B731-2C61-484A-8213-3C08603FE094}" type="datetime3">
              <a:rPr lang="en-AU" sz="900" b="0" kern="1200" smtClean="0">
                <a:solidFill>
                  <a:schemeClr val="tx1">
                    <a:lumMod val="60000"/>
                    <a:lumOff val="40000"/>
                  </a:schemeClr>
                </a:solidFill>
                <a:latin typeface="+mn-lt"/>
                <a:ea typeface="+mn-ea"/>
                <a:cs typeface="+mn-cs"/>
              </a:rPr>
              <a:pPr marL="0" marR="0" lvl="0" indent="0" algn="r" defTabSz="1041768" rtl="0" eaLnBrk="1" fontAlgn="auto" latinLnBrk="0" hangingPunct="1">
                <a:lnSpc>
                  <a:spcPct val="100000"/>
                </a:lnSpc>
                <a:spcBef>
                  <a:spcPts val="0"/>
                </a:spcBef>
                <a:spcAft>
                  <a:spcPts val="0"/>
                </a:spcAft>
                <a:buClrTx/>
                <a:buSzTx/>
                <a:buFontTx/>
                <a:buNone/>
                <a:tabLst/>
                <a:defRPr/>
              </a:pPr>
              <a:t>24 July, 2018</a:t>
            </a:fld>
            <a:endParaRPr lang="en-AU" dirty="0">
              <a:solidFill>
                <a:schemeClr val="tx1">
                  <a:lumMod val="40000"/>
                  <a:lumOff val="60000"/>
                </a:schemeClr>
              </a:solidFill>
            </a:endParaRPr>
          </a:p>
        </p:txBody>
      </p:sp>
      <p:sp>
        <p:nvSpPr>
          <p:cNvPr id="16" name="Footer Placeholder 3">
            <a:extLst>
              <a:ext uri="{FF2B5EF4-FFF2-40B4-BE49-F238E27FC236}">
                <a16:creationId xmlns:a16="http://schemas.microsoft.com/office/drawing/2014/main" id="{5F84BA2B-A4FE-984A-A8D8-F02BACF6C234}"/>
              </a:ext>
            </a:extLst>
          </p:cNvPr>
          <p:cNvSpPr txBox="1">
            <a:spLocks/>
          </p:cNvSpPr>
          <p:nvPr userDrawn="1"/>
        </p:nvSpPr>
        <p:spPr>
          <a:xfrm>
            <a:off x="9464998" y="7019711"/>
            <a:ext cx="328290" cy="360289"/>
          </a:xfrm>
          <a:prstGeom prst="rect">
            <a:avLst/>
          </a:prstGeom>
        </p:spPr>
        <p:txBody>
          <a:bodyPr vert="horz" lIns="0" tIns="0" rIns="0" bIns="0" rtlCol="0" anchor="ctr"/>
          <a:lstStyle>
            <a:defPPr>
              <a:defRPr lang="en-US"/>
            </a:defPPr>
            <a:lvl1pPr marL="0" algn="l" defTabSz="1041768" rtl="0" eaLnBrk="1" latinLnBrk="0" hangingPunct="1">
              <a:defRPr sz="900" b="0" kern="1200">
                <a:solidFill>
                  <a:schemeClr val="tx1">
                    <a:lumMod val="75000"/>
                  </a:schemeClr>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a:lstStyle>
          <a:p>
            <a:pPr marL="0" marR="0" lvl="0" indent="0" algn="r" defTabSz="1041768" rtl="0" eaLnBrk="1" fontAlgn="auto" latinLnBrk="0" hangingPunct="1">
              <a:lnSpc>
                <a:spcPct val="100000"/>
              </a:lnSpc>
              <a:spcBef>
                <a:spcPts val="0"/>
              </a:spcBef>
              <a:spcAft>
                <a:spcPts val="0"/>
              </a:spcAft>
              <a:buClrTx/>
              <a:buSzTx/>
              <a:buFontTx/>
              <a:buNone/>
              <a:tabLst/>
              <a:defRPr/>
            </a:pPr>
            <a:r>
              <a:rPr lang="en-AU" dirty="0"/>
              <a:t> </a:t>
            </a:r>
            <a:fld id="{21279604-FF40-48CA-AA62-B9FCF4249B1A}" type="slidenum">
              <a:rPr lang="en-AU" smtClean="0"/>
              <a:pPr marL="0" marR="0" lvl="0" indent="0" algn="r" defTabSz="1041768" rtl="0" eaLnBrk="1" fontAlgn="auto" latinLnBrk="0" hangingPunct="1">
                <a:lnSpc>
                  <a:spcPct val="100000"/>
                </a:lnSpc>
                <a:spcBef>
                  <a:spcPts val="0"/>
                </a:spcBef>
                <a:spcAft>
                  <a:spcPts val="0"/>
                </a:spcAft>
                <a:buClrTx/>
                <a:buSzTx/>
                <a:buFontTx/>
                <a:buNone/>
                <a:tabLst/>
                <a:defRPr/>
              </a:pPr>
              <a:t>‹#›</a:t>
            </a:fld>
            <a:endParaRPr lang="en-AU" dirty="0">
              <a:solidFill>
                <a:schemeClr val="tx1">
                  <a:lumMod val="40000"/>
                  <a:lumOff val="60000"/>
                </a:schemeClr>
              </a:solidFill>
            </a:endParaRPr>
          </a:p>
        </p:txBody>
      </p:sp>
    </p:spTree>
    <p:extLst>
      <p:ext uri="{BB962C8B-B14F-4D97-AF65-F5344CB8AC3E}">
        <p14:creationId xmlns:p14="http://schemas.microsoft.com/office/powerpoint/2010/main" val="88554153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Lst>
  <p:hf sldNum="0" hdr="0" ftr="0" dt="0"/>
  <p:txStyles>
    <p:title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08">
          <p15:clr>
            <a:srgbClr val="9FCC3B"/>
          </p15:clr>
        </p15:guide>
        <p15:guide id="2" pos="567">
          <p15:clr>
            <a:srgbClr val="A4A3A4"/>
          </p15:clr>
        </p15:guide>
        <p15:guide id="3" pos="1402">
          <p15:clr>
            <a:srgbClr val="A4A3A4"/>
          </p15:clr>
        </p15:guide>
        <p15:guide id="4" pos="1518">
          <p15:clr>
            <a:srgbClr val="A4A3A4"/>
          </p15:clr>
        </p15:guide>
        <p15:guide id="5" pos="2361">
          <p15:clr>
            <a:srgbClr val="A4A3A4"/>
          </p15:clr>
        </p15:guide>
        <p15:guide id="6" pos="2470">
          <p15:clr>
            <a:srgbClr val="A4A3A4"/>
          </p15:clr>
        </p15:guide>
        <p15:guide id="7" pos="3311">
          <p15:clr>
            <a:srgbClr val="A4A3A4"/>
          </p15:clr>
        </p15:guide>
        <p15:guide id="8" pos="3425">
          <p15:clr>
            <a:srgbClr val="A4A3A4"/>
          </p15:clr>
        </p15:guide>
        <p15:guide id="9" pos="4266">
          <p15:clr>
            <a:srgbClr val="A4A3A4"/>
          </p15:clr>
        </p15:guide>
        <p15:guide id="10" pos="4375">
          <p15:clr>
            <a:srgbClr val="A4A3A4"/>
          </p15:clr>
        </p15:guide>
        <p15:guide id="11" pos="5218">
          <p15:clr>
            <a:srgbClr val="A4A3A4"/>
          </p15:clr>
        </p15:guide>
        <p15:guide id="12" pos="5334">
          <p15:clr>
            <a:srgbClr val="A4A3A4"/>
          </p15:clr>
        </p15:guide>
        <p15:guide id="13" pos="6169">
          <p15:clr>
            <a:srgbClr val="A4A3A4"/>
          </p15:clr>
        </p15:guide>
        <p15:guide id="14" pos="6628">
          <p15:clr>
            <a:srgbClr val="9FCC3B"/>
          </p15:clr>
        </p15:guide>
        <p15:guide id="15" orient="horz" pos="114">
          <p15:clr>
            <a:srgbClr val="9FCC3B"/>
          </p15:clr>
        </p15:guide>
        <p15:guide id="16" orient="horz" pos="567">
          <p15:clr>
            <a:srgbClr val="A4A3A4"/>
          </p15:clr>
        </p15:guide>
        <p15:guide id="17" orient="horz" pos="4196">
          <p15:clr>
            <a:srgbClr val="A4A3A4"/>
          </p15:clr>
        </p15:guide>
        <p15:guide id="18" orient="horz" pos="4649">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swa.gov.au/" TargetMode="External"/><Relationship Id="rId2" Type="http://schemas.openxmlformats.org/officeDocument/2006/relationships/hyperlink" Target="mailto:info@swa.gov.au" TargetMode="Externa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7.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7.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microsoft.com/office/2007/relationships/hdphoto" Target="../media/hdphoto7.wdp"/><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7.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7.xm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17.xml"/><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AU" dirty="0"/>
              <a:t>April 2018</a:t>
            </a:r>
          </a:p>
          <a:p>
            <a:r>
              <a:rPr lang="en-AU" dirty="0" err="1"/>
              <a:t>ThinkPlace</a:t>
            </a:r>
            <a:endParaRPr lang="en-AU" dirty="0"/>
          </a:p>
          <a:p>
            <a:r>
              <a:rPr lang="en-AU" dirty="0"/>
              <a:t>Version 1.2</a:t>
            </a:r>
          </a:p>
        </p:txBody>
      </p:sp>
      <p:sp>
        <p:nvSpPr>
          <p:cNvPr id="2" name="Subtitle 1"/>
          <p:cNvSpPr>
            <a:spLocks noGrp="1"/>
          </p:cNvSpPr>
          <p:nvPr>
            <p:ph type="subTitle" idx="1"/>
          </p:nvPr>
        </p:nvSpPr>
        <p:spPr/>
        <p:txBody>
          <a:bodyPr/>
          <a:lstStyle/>
          <a:p>
            <a:r>
              <a:rPr lang="en-AU" dirty="0"/>
              <a:t>Insights </a:t>
            </a:r>
            <a:r>
              <a:rPr lang="en-AU" dirty="0" smtClean="0"/>
              <a:t>Report</a:t>
            </a:r>
          </a:p>
          <a:p>
            <a:pPr>
              <a:spcBef>
                <a:spcPts val="0"/>
              </a:spcBef>
            </a:pPr>
            <a:r>
              <a:rPr lang="en-AU" dirty="0" smtClean="0"/>
              <a:t>Prepared for Safe Work Australia</a:t>
            </a:r>
            <a:endParaRPr lang="en-AU" dirty="0"/>
          </a:p>
        </p:txBody>
      </p:sp>
      <p:sp>
        <p:nvSpPr>
          <p:cNvPr id="3" name="Title 2"/>
          <p:cNvSpPr>
            <a:spLocks noGrp="1"/>
          </p:cNvSpPr>
          <p:nvPr>
            <p:ph type="title"/>
          </p:nvPr>
        </p:nvSpPr>
        <p:spPr>
          <a:xfrm>
            <a:off x="899016" y="4348193"/>
            <a:ext cx="4357198" cy="807557"/>
          </a:xfrm>
        </p:spPr>
        <p:txBody>
          <a:bodyPr/>
          <a:lstStyle/>
          <a:p>
            <a:r>
              <a:rPr lang="en-AU" dirty="0"/>
              <a:t>Exploring the experience of family farmers</a:t>
            </a:r>
          </a:p>
        </p:txBody>
      </p:sp>
      <p:pic>
        <p:nvPicPr>
          <p:cNvPr id="7" name="Picture 6" title="Safe Work Australia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5208" y="6926759"/>
            <a:ext cx="2064063" cy="405975"/>
          </a:xfrm>
          <a:prstGeom prst="rect">
            <a:avLst/>
          </a:prstGeom>
        </p:spPr>
      </p:pic>
    </p:spTree>
    <p:extLst>
      <p:ext uri="{BB962C8B-B14F-4D97-AF65-F5344CB8AC3E}">
        <p14:creationId xmlns:p14="http://schemas.microsoft.com/office/powerpoint/2010/main" val="4275320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C59AA77-C940-4A51-89F2-2FB8EC9E551A}"/>
              </a:ext>
            </a:extLst>
          </p:cNvPr>
          <p:cNvSpPr/>
          <p:nvPr/>
        </p:nvSpPr>
        <p:spPr>
          <a:xfrm>
            <a:off x="7554668" y="5320015"/>
            <a:ext cx="2146200" cy="1182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000" dirty="0">
                <a:solidFill>
                  <a:schemeClr val="tx1"/>
                </a:solidFill>
              </a:rPr>
              <a:t>What factors affect the use of PPE and other tools and processes to control hazards and risks?</a:t>
            </a:r>
          </a:p>
        </p:txBody>
      </p:sp>
      <p:sp>
        <p:nvSpPr>
          <p:cNvPr id="18" name="Rectangle 17">
            <a:extLst>
              <a:ext uri="{FF2B5EF4-FFF2-40B4-BE49-F238E27FC236}">
                <a16:creationId xmlns:a16="http://schemas.microsoft.com/office/drawing/2014/main" id="{98ECA185-ACBC-47EA-8064-7966B66685E2}"/>
              </a:ext>
            </a:extLst>
          </p:cNvPr>
          <p:cNvSpPr/>
          <p:nvPr/>
        </p:nvSpPr>
        <p:spPr>
          <a:xfrm>
            <a:off x="7554668" y="4049578"/>
            <a:ext cx="2146200" cy="11847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000" dirty="0">
                <a:solidFill>
                  <a:schemeClr val="tx1"/>
                </a:solidFill>
              </a:rPr>
              <a:t>What are people doing to identify hazards and manage risks? </a:t>
            </a:r>
          </a:p>
          <a:p>
            <a:pPr algn="ctr">
              <a:lnSpc>
                <a:spcPct val="110000"/>
              </a:lnSpc>
              <a:spcBef>
                <a:spcPts val="1000"/>
              </a:spcBef>
            </a:pPr>
            <a:r>
              <a:rPr lang="en-AU" sz="1000" dirty="0">
                <a:solidFill>
                  <a:schemeClr val="tx1"/>
                </a:solidFill>
              </a:rPr>
              <a:t>Why are they taking a particular course of action?</a:t>
            </a:r>
            <a:endParaRPr lang="en-AU" sz="1000" dirty="0">
              <a:solidFill>
                <a:schemeClr val="tx1"/>
              </a:solidFill>
              <a:cs typeface="Arial"/>
            </a:endParaRPr>
          </a:p>
        </p:txBody>
      </p:sp>
      <p:pic>
        <p:nvPicPr>
          <p:cNvPr id="6" name="Picture 5" descr="Image of a hand with a string tied around the index finge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8371984" y="3193148"/>
            <a:ext cx="371825" cy="633932"/>
          </a:xfrm>
          <a:prstGeom prst="rect">
            <a:avLst/>
          </a:prstGeom>
        </p:spPr>
      </p:pic>
      <p:sp>
        <p:nvSpPr>
          <p:cNvPr id="36" name="TextBox 35">
            <a:extLst>
              <a:ext uri="{FF2B5EF4-FFF2-40B4-BE49-F238E27FC236}">
                <a16:creationId xmlns:a16="http://schemas.microsoft.com/office/drawing/2014/main" id="{0F21CC97-4A11-4EF2-8195-7B93FDAF53E1}"/>
              </a:ext>
            </a:extLst>
          </p:cNvPr>
          <p:cNvSpPr txBox="1"/>
          <p:nvPr/>
        </p:nvSpPr>
        <p:spPr>
          <a:xfrm>
            <a:off x="8062061" y="2547833"/>
            <a:ext cx="991673" cy="355482"/>
          </a:xfrm>
          <a:prstGeom prst="rect">
            <a:avLst/>
          </a:prstGeom>
          <a:noFill/>
        </p:spPr>
        <p:txBody>
          <a:bodyPr wrap="square" lIns="0" tIns="0" rIns="0" bIns="0" rtlCol="0">
            <a:spAutoFit/>
          </a:bodyPr>
          <a:lstStyle/>
          <a:p>
            <a:pPr algn="ctr">
              <a:lnSpc>
                <a:spcPct val="110000"/>
              </a:lnSpc>
              <a:spcBef>
                <a:spcPts val="1000"/>
              </a:spcBef>
            </a:pPr>
            <a:r>
              <a:rPr lang="en-AU" sz="1100" b="1" i="1" dirty="0"/>
              <a:t>Behaviours and actions</a:t>
            </a:r>
          </a:p>
        </p:txBody>
      </p:sp>
      <p:sp>
        <p:nvSpPr>
          <p:cNvPr id="57" name="Rectangle 56">
            <a:extLst>
              <a:ext uri="{FF2B5EF4-FFF2-40B4-BE49-F238E27FC236}">
                <a16:creationId xmlns:a16="http://schemas.microsoft.com/office/drawing/2014/main" id="{BC9645D9-E43E-4169-8A5C-CC440429BD3C}"/>
              </a:ext>
            </a:extLst>
          </p:cNvPr>
          <p:cNvSpPr/>
          <p:nvPr/>
        </p:nvSpPr>
        <p:spPr>
          <a:xfrm>
            <a:off x="5352878" y="5320015"/>
            <a:ext cx="2146200" cy="11847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000" dirty="0">
                <a:solidFill>
                  <a:schemeClr val="tx1"/>
                </a:solidFill>
              </a:rPr>
              <a:t>How do people prioritise different hazards and risks?</a:t>
            </a:r>
          </a:p>
        </p:txBody>
      </p:sp>
      <p:sp>
        <p:nvSpPr>
          <p:cNvPr id="14" name="Rectangle 13">
            <a:extLst>
              <a:ext uri="{FF2B5EF4-FFF2-40B4-BE49-F238E27FC236}">
                <a16:creationId xmlns:a16="http://schemas.microsoft.com/office/drawing/2014/main" id="{94428079-5572-49BA-8D1D-F305D4EA8656}"/>
              </a:ext>
            </a:extLst>
          </p:cNvPr>
          <p:cNvSpPr/>
          <p:nvPr/>
        </p:nvSpPr>
        <p:spPr>
          <a:xfrm>
            <a:off x="5352878" y="4049578"/>
            <a:ext cx="2146200" cy="11847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000" dirty="0">
                <a:solidFill>
                  <a:schemeClr val="tx1"/>
                </a:solidFill>
              </a:rPr>
              <a:t>How do people think about hazards and risks? What are they aware of?</a:t>
            </a:r>
          </a:p>
        </p:txBody>
      </p:sp>
      <p:pic>
        <p:nvPicPr>
          <p:cNvPr id="40" name="Picture 39" descr="Image of a head with machine cogs inside.">
            <a:extLst>
              <a:ext uri="{FF2B5EF4-FFF2-40B4-BE49-F238E27FC236}">
                <a16:creationId xmlns:a16="http://schemas.microsoft.com/office/drawing/2014/main" id="{8BEF67BC-C98F-42DE-BAC2-2CA1835A8D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4895" y="3222439"/>
            <a:ext cx="484597" cy="545172"/>
          </a:xfrm>
          <a:prstGeom prst="rect">
            <a:avLst/>
          </a:prstGeom>
        </p:spPr>
      </p:pic>
      <p:sp>
        <p:nvSpPr>
          <p:cNvPr id="34" name="TextBox 33">
            <a:extLst>
              <a:ext uri="{FF2B5EF4-FFF2-40B4-BE49-F238E27FC236}">
                <a16:creationId xmlns:a16="http://schemas.microsoft.com/office/drawing/2014/main" id="{E0CC9DBC-9872-4AB5-9780-CEDB0C0120D9}"/>
              </a:ext>
            </a:extLst>
          </p:cNvPr>
          <p:cNvSpPr txBox="1"/>
          <p:nvPr/>
        </p:nvSpPr>
        <p:spPr>
          <a:xfrm>
            <a:off x="5848933" y="2545933"/>
            <a:ext cx="1225652" cy="372410"/>
          </a:xfrm>
          <a:prstGeom prst="rect">
            <a:avLst/>
          </a:prstGeom>
          <a:noFill/>
        </p:spPr>
        <p:txBody>
          <a:bodyPr wrap="square" lIns="0" tIns="0" rIns="0" bIns="0" rtlCol="0">
            <a:spAutoFit/>
          </a:bodyPr>
          <a:lstStyle/>
          <a:p>
            <a:pPr algn="ctr">
              <a:lnSpc>
                <a:spcPct val="110000"/>
              </a:lnSpc>
              <a:spcBef>
                <a:spcPts val="1000"/>
              </a:spcBef>
            </a:pPr>
            <a:r>
              <a:rPr lang="en-AU" sz="1100" b="1" i="1" dirty="0"/>
              <a:t>Perceptions and mental models</a:t>
            </a:r>
          </a:p>
        </p:txBody>
      </p:sp>
      <p:sp>
        <p:nvSpPr>
          <p:cNvPr id="38" name="Rectangle 37">
            <a:extLst>
              <a:ext uri="{FF2B5EF4-FFF2-40B4-BE49-F238E27FC236}">
                <a16:creationId xmlns:a16="http://schemas.microsoft.com/office/drawing/2014/main" id="{7B0BD06E-DC37-4692-AF5C-8E82C083E736}"/>
              </a:ext>
            </a:extLst>
          </p:cNvPr>
          <p:cNvSpPr/>
          <p:nvPr/>
        </p:nvSpPr>
        <p:spPr>
          <a:xfrm>
            <a:off x="3082126" y="5320015"/>
            <a:ext cx="2215162" cy="1178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000" dirty="0">
                <a:solidFill>
                  <a:schemeClr val="tx1"/>
                </a:solidFill>
              </a:rPr>
              <a:t>What are people’s trusted relationships and sources of influence?</a:t>
            </a:r>
          </a:p>
        </p:txBody>
      </p:sp>
      <p:sp>
        <p:nvSpPr>
          <p:cNvPr id="12" name="Rectangle 11">
            <a:extLst>
              <a:ext uri="{FF2B5EF4-FFF2-40B4-BE49-F238E27FC236}">
                <a16:creationId xmlns:a16="http://schemas.microsoft.com/office/drawing/2014/main" id="{98C83219-D9CE-40D1-939D-9E61EDC30AD3}"/>
              </a:ext>
            </a:extLst>
          </p:cNvPr>
          <p:cNvSpPr/>
          <p:nvPr/>
        </p:nvSpPr>
        <p:spPr>
          <a:xfrm>
            <a:off x="3082126" y="4049578"/>
            <a:ext cx="2215162" cy="11995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000" dirty="0">
                <a:solidFill>
                  <a:schemeClr val="tx1"/>
                </a:solidFill>
              </a:rPr>
              <a:t>Where do people get information about identifying and eliminating hazards, and managing and controlling risks?</a:t>
            </a:r>
          </a:p>
        </p:txBody>
      </p:sp>
      <p:pic>
        <p:nvPicPr>
          <p:cNvPr id="5" name="Picture 4" descr="Image of people speaking, a notepad and smartphone."/>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3716359" y="3013331"/>
            <a:ext cx="1158144" cy="993566"/>
          </a:xfrm>
          <a:prstGeom prst="rect">
            <a:avLst/>
          </a:prstGeom>
        </p:spPr>
      </p:pic>
      <p:sp>
        <p:nvSpPr>
          <p:cNvPr id="32" name="TextBox 31">
            <a:extLst>
              <a:ext uri="{FF2B5EF4-FFF2-40B4-BE49-F238E27FC236}">
                <a16:creationId xmlns:a16="http://schemas.microsoft.com/office/drawing/2014/main" id="{4ED8A76C-B289-42A2-B027-E2E2B039915C}"/>
              </a:ext>
            </a:extLst>
          </p:cNvPr>
          <p:cNvSpPr txBox="1"/>
          <p:nvPr/>
        </p:nvSpPr>
        <p:spPr>
          <a:xfrm>
            <a:off x="3749373" y="2545933"/>
            <a:ext cx="1125130" cy="372410"/>
          </a:xfrm>
          <a:prstGeom prst="rect">
            <a:avLst/>
          </a:prstGeom>
          <a:noFill/>
        </p:spPr>
        <p:txBody>
          <a:bodyPr wrap="square" lIns="0" tIns="0" rIns="0" bIns="0" rtlCol="0">
            <a:spAutoFit/>
          </a:bodyPr>
          <a:lstStyle/>
          <a:p>
            <a:pPr algn="ctr">
              <a:lnSpc>
                <a:spcPct val="110000"/>
              </a:lnSpc>
              <a:spcBef>
                <a:spcPts val="1000"/>
              </a:spcBef>
            </a:pPr>
            <a:r>
              <a:rPr lang="en-AU" sz="1100" b="1" i="1" dirty="0"/>
              <a:t>Information and messaging</a:t>
            </a:r>
          </a:p>
        </p:txBody>
      </p:sp>
      <p:sp>
        <p:nvSpPr>
          <p:cNvPr id="59" name="Rectangle 58">
            <a:extLst>
              <a:ext uri="{FF2B5EF4-FFF2-40B4-BE49-F238E27FC236}">
                <a16:creationId xmlns:a16="http://schemas.microsoft.com/office/drawing/2014/main" id="{3E81DBA2-C592-47DB-AF42-4B113513A33A}"/>
              </a:ext>
            </a:extLst>
          </p:cNvPr>
          <p:cNvSpPr/>
          <p:nvPr/>
        </p:nvSpPr>
        <p:spPr>
          <a:xfrm>
            <a:off x="880336" y="5320015"/>
            <a:ext cx="2146200" cy="11847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000" dirty="0">
                <a:solidFill>
                  <a:schemeClr val="tx1"/>
                </a:solidFill>
              </a:rPr>
              <a:t>How are people using (or not) what’s available in their work context to help them control risks and hazards?</a:t>
            </a:r>
          </a:p>
        </p:txBody>
      </p:sp>
      <p:sp>
        <p:nvSpPr>
          <p:cNvPr id="20" name="Rectangle 19">
            <a:extLst>
              <a:ext uri="{FF2B5EF4-FFF2-40B4-BE49-F238E27FC236}">
                <a16:creationId xmlns:a16="http://schemas.microsoft.com/office/drawing/2014/main" id="{6C9D39D5-D839-4BD5-A62D-00F45EE4A30A}"/>
              </a:ext>
            </a:extLst>
          </p:cNvPr>
          <p:cNvSpPr/>
          <p:nvPr/>
        </p:nvSpPr>
        <p:spPr>
          <a:xfrm>
            <a:off x="880336" y="4049578"/>
            <a:ext cx="2146200" cy="11847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10000"/>
              </a:lnSpc>
              <a:spcBef>
                <a:spcPts val="1000"/>
              </a:spcBef>
            </a:pPr>
            <a:r>
              <a:rPr lang="en-AU" sz="1000" dirty="0">
                <a:solidFill>
                  <a:schemeClr val="tx1"/>
                </a:solidFill>
              </a:rPr>
              <a:t>What is the daily working context for people, and how does this influence how they identify/eliminate hazards and manage/control risks?</a:t>
            </a:r>
          </a:p>
        </p:txBody>
      </p:sp>
      <p:pic>
        <p:nvPicPr>
          <p:cNvPr id="42" name="Picture 41" descr="Image of a building.">
            <a:extLst>
              <a:ext uri="{FF2B5EF4-FFF2-40B4-BE49-F238E27FC236}">
                <a16:creationId xmlns:a16="http://schemas.microsoft.com/office/drawing/2014/main" id="{459103F8-C92F-4F73-B6CC-EA3307064608}"/>
              </a:ext>
            </a:extLst>
          </p:cNvPr>
          <p:cNvPicPr>
            <a:picLocks noChangeAspect="1"/>
          </p:cNvPicPr>
          <p:nvPr/>
        </p:nvPicPr>
        <p:blipFill>
          <a:blip r:embed="rId5"/>
          <a:stretch>
            <a:fillRect/>
          </a:stretch>
        </p:blipFill>
        <p:spPr>
          <a:xfrm>
            <a:off x="1527526" y="3167021"/>
            <a:ext cx="889000" cy="660400"/>
          </a:xfrm>
          <a:prstGeom prst="rect">
            <a:avLst/>
          </a:prstGeom>
        </p:spPr>
      </p:pic>
      <p:sp>
        <p:nvSpPr>
          <p:cNvPr id="61" name="TextBox 60">
            <a:extLst>
              <a:ext uri="{FF2B5EF4-FFF2-40B4-BE49-F238E27FC236}">
                <a16:creationId xmlns:a16="http://schemas.microsoft.com/office/drawing/2014/main" id="{DE9570EF-B4F4-4569-9730-B80DB9D8E657}"/>
              </a:ext>
            </a:extLst>
          </p:cNvPr>
          <p:cNvSpPr txBox="1"/>
          <p:nvPr/>
        </p:nvSpPr>
        <p:spPr>
          <a:xfrm>
            <a:off x="1124651" y="2545933"/>
            <a:ext cx="1657570" cy="171778"/>
          </a:xfrm>
          <a:prstGeom prst="rect">
            <a:avLst/>
          </a:prstGeom>
          <a:noFill/>
        </p:spPr>
        <p:txBody>
          <a:bodyPr wrap="square" lIns="0" tIns="0" rIns="0" bIns="0" rtlCol="0">
            <a:spAutoFit/>
          </a:bodyPr>
          <a:lstStyle/>
          <a:p>
            <a:pPr algn="ctr">
              <a:lnSpc>
                <a:spcPct val="110000"/>
              </a:lnSpc>
              <a:spcBef>
                <a:spcPts val="1000"/>
              </a:spcBef>
            </a:pPr>
            <a:r>
              <a:rPr lang="en-AU" sz="1100" b="1" i="1" dirty="0"/>
              <a:t>Environment - context</a:t>
            </a:r>
          </a:p>
        </p:txBody>
      </p:sp>
      <p:sp>
        <p:nvSpPr>
          <p:cNvPr id="3" name="Text Placeholder 4">
            <a:extLst>
              <a:ext uri="{FF2B5EF4-FFF2-40B4-BE49-F238E27FC236}">
                <a16:creationId xmlns:a16="http://schemas.microsoft.com/office/drawing/2014/main" id="{6E4DE32A-1583-440B-9E69-DDC55CF1A3AA}"/>
              </a:ext>
            </a:extLst>
          </p:cNvPr>
          <p:cNvSpPr txBox="1">
            <a:spLocks/>
          </p:cNvSpPr>
          <p:nvPr/>
        </p:nvSpPr>
        <p:spPr>
          <a:xfrm>
            <a:off x="900493" y="1515392"/>
            <a:ext cx="8872614" cy="801370"/>
          </a:xfrm>
          <a:prstGeom prst="rect">
            <a:avLst/>
          </a:prstGeom>
          <a:noFill/>
        </p:spPr>
        <p:txBody>
          <a:bodyPr vert="horz" lIns="0" tIns="0" rIns="0" bIns="0" rtlCol="0" anchor="t">
            <a:noAutofit/>
          </a:bodyPr>
          <a:lstStyle>
            <a:defPPr>
              <a:defRPr lang="en-US"/>
            </a:defPPr>
            <a:lvl1pPr marL="0" algn="l" defTabSz="1041768" rtl="0" eaLnBrk="1" latinLnBrk="0" hangingPunct="1">
              <a:defRPr sz="2100" kern="1200">
                <a:solidFill>
                  <a:schemeClr val="tx1"/>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a:lstStyle>
          <a:p>
            <a:r>
              <a:rPr lang="en-AU" sz="1200" dirty="0">
                <a:cs typeface="Arial"/>
              </a:rPr>
              <a:t>We undertook field research in March and April 2018, interviewing people engaged in small scale farming, with direct exposure to relevant risks and hazards. We sought to </a:t>
            </a:r>
            <a:r>
              <a:rPr lang="en-AU" sz="1200" dirty="0" smtClean="0">
                <a:cs typeface="Arial"/>
              </a:rPr>
              <a:t>make contact with people </a:t>
            </a:r>
            <a:r>
              <a:rPr lang="en-AU" sz="1200" dirty="0">
                <a:cs typeface="Arial"/>
              </a:rPr>
              <a:t>with as varied experiences as possible within the project’s </a:t>
            </a:r>
            <a:r>
              <a:rPr lang="en-AU" sz="1200" dirty="0" smtClean="0">
                <a:cs typeface="Arial"/>
              </a:rPr>
              <a:t>scope. </a:t>
            </a:r>
            <a:endParaRPr lang="en-US" dirty="0"/>
          </a:p>
        </p:txBody>
      </p:sp>
      <p:sp>
        <p:nvSpPr>
          <p:cNvPr id="2" name="Title 1">
            <a:extLst>
              <a:ext uri="{FF2B5EF4-FFF2-40B4-BE49-F238E27FC236}">
                <a16:creationId xmlns:a16="http://schemas.microsoft.com/office/drawing/2014/main" id="{690245A2-AAD8-47D8-A3EB-409D92A00486}"/>
              </a:ext>
            </a:extLst>
          </p:cNvPr>
          <p:cNvSpPr>
            <a:spLocks noGrp="1"/>
          </p:cNvSpPr>
          <p:nvPr>
            <p:ph type="title"/>
          </p:nvPr>
        </p:nvSpPr>
        <p:spPr/>
        <p:txBody>
          <a:bodyPr/>
          <a:lstStyle/>
          <a:p>
            <a:r>
              <a:rPr lang="en-AU" dirty="0"/>
              <a:t>Our field</a:t>
            </a:r>
            <a:r>
              <a:rPr lang="en-AU" dirty="0">
                <a:solidFill>
                  <a:srgbClr val="B0BA36"/>
                </a:solidFill>
                <a:cs typeface="Arial"/>
              </a:rPr>
              <a:t> </a:t>
            </a:r>
            <a:r>
              <a:rPr lang="en-AU" dirty="0">
                <a:solidFill>
                  <a:schemeClr val="accent1"/>
                </a:solidFill>
                <a:cs typeface="Arial"/>
              </a:rPr>
              <a:t>work</a:t>
            </a:r>
            <a:endParaRPr lang="en-US" dirty="0">
              <a:solidFill>
                <a:schemeClr val="accent1"/>
              </a:solidFill>
            </a:endParaRPr>
          </a:p>
        </p:txBody>
      </p:sp>
    </p:spTree>
    <p:extLst>
      <p:ext uri="{BB962C8B-B14F-4D97-AF65-F5344CB8AC3E}">
        <p14:creationId xmlns:p14="http://schemas.microsoft.com/office/powerpoint/2010/main" val="1389721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9" descr="Table describing the nine cases studied.">
            <a:extLst>
              <a:ext uri="{FF2B5EF4-FFF2-40B4-BE49-F238E27FC236}">
                <a16:creationId xmlns:a16="http://schemas.microsoft.com/office/drawing/2014/main" id="{5036C168-3F1C-45D7-9AB8-4534ABF5C7CB}"/>
              </a:ext>
            </a:extLst>
          </p:cNvPr>
          <p:cNvGraphicFramePr>
            <a:graphicFrameLocks noGrp="1"/>
          </p:cNvGraphicFramePr>
          <p:nvPr>
            <p:extLst>
              <p:ext uri="{D42A27DB-BD31-4B8C-83A1-F6EECF244321}">
                <p14:modId xmlns:p14="http://schemas.microsoft.com/office/powerpoint/2010/main" val="764219790"/>
              </p:ext>
            </p:extLst>
          </p:nvPr>
        </p:nvGraphicFramePr>
        <p:xfrm>
          <a:off x="3683358" y="1536976"/>
          <a:ext cx="6542467" cy="4478170"/>
        </p:xfrm>
        <a:graphic>
          <a:graphicData uri="http://schemas.openxmlformats.org/drawingml/2006/table">
            <a:tbl>
              <a:tblPr firstRow="1" bandRow="1">
                <a:tableStyleId>{69012ECD-51FC-41F1-AA8D-1B2483CD663E}</a:tableStyleId>
              </a:tblPr>
              <a:tblGrid>
                <a:gridCol w="1955442">
                  <a:extLst>
                    <a:ext uri="{9D8B030D-6E8A-4147-A177-3AD203B41FA5}">
                      <a16:colId xmlns:a16="http://schemas.microsoft.com/office/drawing/2014/main" val="4294290547"/>
                    </a:ext>
                  </a:extLst>
                </a:gridCol>
                <a:gridCol w="4587025">
                  <a:extLst>
                    <a:ext uri="{9D8B030D-6E8A-4147-A177-3AD203B41FA5}">
                      <a16:colId xmlns:a16="http://schemas.microsoft.com/office/drawing/2014/main" val="3720729482"/>
                    </a:ext>
                  </a:extLst>
                </a:gridCol>
              </a:tblGrid>
              <a:tr h="280864">
                <a:tc>
                  <a:txBody>
                    <a:bodyPr/>
                    <a:lstStyle/>
                    <a:p>
                      <a:pPr>
                        <a:buNone/>
                      </a:pPr>
                      <a:r>
                        <a:rPr lang="en-AU" sz="1000" noProof="0" dirty="0">
                          <a:solidFill>
                            <a:schemeClr val="tx2"/>
                          </a:solidFill>
                        </a:rPr>
                        <a:t>Archetype</a:t>
                      </a:r>
                    </a:p>
                  </a:txBody>
                  <a:tcPr anchor="b">
                    <a:lnL w="9525" cap="flat" cmpd="sng" algn="ctr">
                      <a:noFill/>
                      <a:prstDash val="solid"/>
                    </a:lnL>
                    <a:lnR>
                      <a:noFill/>
                    </a:lnR>
                    <a:lnT w="9525" cap="flat" cmpd="sng" algn="ctr">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AU" sz="1000" noProof="0" dirty="0">
                          <a:solidFill>
                            <a:schemeClr val="tx2"/>
                          </a:solidFill>
                        </a:rPr>
                        <a:t>Description</a:t>
                      </a:r>
                    </a:p>
                  </a:txBody>
                  <a:tcPr anchor="b">
                    <a:lnL>
                      <a:noFill/>
                    </a:lnL>
                    <a:lnR w="9525" cap="flat" cmpd="sng" algn="ctr">
                      <a:noFill/>
                      <a:prstDash val="solid"/>
                    </a:lnR>
                    <a:lnT w="9525" cap="flat" cmpd="sng" algn="ctr">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4870560"/>
                  </a:ext>
                </a:extLst>
              </a:tr>
              <a:tr h="280864">
                <a:tc>
                  <a:txBody>
                    <a:bodyPr/>
                    <a:lstStyle/>
                    <a:p>
                      <a:pPr lvl="0" algn="l">
                        <a:buNone/>
                      </a:pPr>
                      <a:r>
                        <a:rPr lang="en-AU" sz="1000" b="1" u="none" strike="noStrike" noProof="0"/>
                        <a:t>“Retiring entrepreneur"</a:t>
                      </a:r>
                      <a:endParaRPr lang="en-AU" sz="1000" b="1" noProof="0"/>
                    </a:p>
                  </a:txBody>
                  <a:tcP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AU" sz="1000" noProof="0" dirty="0"/>
                        <a:t>60 years old, inherited the farm. Consolidating the farm to be able to do everything himself so he can retire soon.</a:t>
                      </a:r>
                    </a:p>
                  </a:txBody>
                  <a:tcP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3716349"/>
                  </a:ext>
                </a:extLst>
              </a:tr>
              <a:tr h="280864">
                <a:tc>
                  <a:txBody>
                    <a:bodyPr/>
                    <a:lstStyle/>
                    <a:p>
                      <a:pPr lvl="0" algn="l">
                        <a:buNone/>
                      </a:pPr>
                      <a:r>
                        <a:rPr lang="en-AU" sz="1000" b="1" u="none" strike="noStrike" noProof="0"/>
                        <a:t>“Retired wartime farmer”</a:t>
                      </a:r>
                      <a:endParaRPr lang="en-AU" sz="1000" b="1" noProof="0"/>
                    </a:p>
                  </a:txBody>
                  <a:tcP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AU" sz="1000" noProof="0" dirty="0"/>
                        <a:t>80 years old, retired 5 years ago. Has seen a lot of change.</a:t>
                      </a:r>
                    </a:p>
                  </a:txBody>
                  <a:tcP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9947145"/>
                  </a:ext>
                </a:extLst>
              </a:tr>
              <a:tr h="456404">
                <a:tc>
                  <a:txBody>
                    <a:bodyPr/>
                    <a:lstStyle/>
                    <a:p>
                      <a:pPr lvl="0" algn="l">
                        <a:buNone/>
                      </a:pPr>
                      <a:r>
                        <a:rPr lang="en-AU" sz="1000" b="1" u="none" strike="noStrike" noProof="0" dirty="0"/>
                        <a:t>“Passionate about safety”</a:t>
                      </a:r>
                      <a:endParaRPr lang="en-AU" sz="1000" b="1" noProof="0" dirty="0"/>
                    </a:p>
                  </a:txBody>
                  <a:tcP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AU" sz="1000" noProof="0" dirty="0"/>
                        <a:t>45 years old, with 26 year old son working the farm. Entrepreneurial, trying new techniques. Passionate about safety and concerned about labour hire.</a:t>
                      </a:r>
                    </a:p>
                  </a:txBody>
                  <a:tcP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1386389"/>
                  </a:ext>
                </a:extLst>
              </a:tr>
              <a:tr h="456404">
                <a:tc>
                  <a:txBody>
                    <a:bodyPr/>
                    <a:lstStyle/>
                    <a:p>
                      <a:pPr lvl="0" algn="l">
                        <a:buNone/>
                      </a:pPr>
                      <a:r>
                        <a:rPr lang="en-AU" sz="1000" b="1" u="none" strike="noStrike" noProof="0" dirty="0"/>
                        <a:t>“Father and son family farm”</a:t>
                      </a:r>
                      <a:endParaRPr lang="en-AU" sz="1000" b="1" noProof="0" dirty="0"/>
                    </a:p>
                  </a:txBody>
                  <a:tcP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AU" sz="1000" b="0" i="0" u="none" strike="noStrike" noProof="0" dirty="0">
                          <a:solidFill>
                            <a:srgbClr val="333333"/>
                          </a:solidFill>
                          <a:latin typeface="Arial"/>
                        </a:rPr>
                        <a:t>Late 50s and son in mid 20s. Large, busy property. Whole family helps run the farm and farming is their life. Interviewed whole family, contractor and staff.</a:t>
                      </a:r>
                    </a:p>
                  </a:txBody>
                  <a:tcP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944302"/>
                  </a:ext>
                </a:extLst>
              </a:tr>
              <a:tr h="456404">
                <a:tc>
                  <a:txBody>
                    <a:bodyPr/>
                    <a:lstStyle/>
                    <a:p>
                      <a:pPr lvl="0" algn="l">
                        <a:buNone/>
                      </a:pPr>
                      <a:r>
                        <a:rPr lang="en-AU" sz="1000" b="1" u="none" strike="noStrike" noProof="0"/>
                        <a:t>“Drought affected”</a:t>
                      </a:r>
                      <a:endParaRPr lang="en-AU" sz="1000" b="1" noProof="0"/>
                    </a:p>
                  </a:txBody>
                  <a:tcP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AU" sz="1000" noProof="0" dirty="0"/>
                        <a:t>Mid 50s husband and wife. Had to get work in town to save the farm after the drought. Raising kids on the farm.</a:t>
                      </a:r>
                    </a:p>
                  </a:txBody>
                  <a:tcP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6123585"/>
                  </a:ext>
                </a:extLst>
              </a:tr>
              <a:tr h="456404">
                <a:tc>
                  <a:txBody>
                    <a:bodyPr/>
                    <a:lstStyle/>
                    <a:p>
                      <a:pPr lvl="0" algn="l">
                        <a:buNone/>
                      </a:pPr>
                      <a:r>
                        <a:rPr lang="en-AU" sz="1000" b="1" u="none" strike="noStrike" noProof="0" dirty="0"/>
                        <a:t>“There’s more to life than farming”</a:t>
                      </a:r>
                      <a:endParaRPr lang="en-AU" b="1" noProof="0" dirty="0"/>
                    </a:p>
                  </a:txBody>
                  <a:tcP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AU" sz="1000" noProof="0" dirty="0"/>
                        <a:t>Mid 50s. Worked the farm alone, relying on contractors for big jobs. Would make time to have holidays.</a:t>
                      </a:r>
                    </a:p>
                  </a:txBody>
                  <a:tcP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6435716"/>
                  </a:ext>
                </a:extLst>
              </a:tr>
              <a:tr h="456404">
                <a:tc>
                  <a:txBody>
                    <a:bodyPr/>
                    <a:lstStyle/>
                    <a:p>
                      <a:pPr lvl="0" algn="l">
                        <a:buNone/>
                      </a:pPr>
                      <a:r>
                        <a:rPr lang="en-AU" sz="1000" b="1" u="none" strike="noStrike" noProof="0" dirty="0"/>
                        <a:t>“Set in his ways”</a:t>
                      </a:r>
                      <a:endParaRPr lang="en-AU" b="1" noProof="0" dirty="0"/>
                    </a:p>
                  </a:txBody>
                  <a:tcP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AU" sz="1000" noProof="0" dirty="0"/>
                        <a:t>60 years old. Working the farm in a shared arrangement with his brothers. Grew up working as a shearer. Still using much of his old equipment.</a:t>
                      </a:r>
                    </a:p>
                  </a:txBody>
                  <a:tcP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0884116"/>
                  </a:ext>
                </a:extLst>
              </a:tr>
              <a:tr h="536924">
                <a:tc>
                  <a:txBody>
                    <a:bodyPr/>
                    <a:lstStyle/>
                    <a:p>
                      <a:pPr lvl="0" algn="l">
                        <a:buNone/>
                      </a:pPr>
                      <a:r>
                        <a:rPr lang="en-AU" sz="1000" b="1" u="none" strike="noStrike" noProof="0" dirty="0"/>
                        <a:t>“Returned to farming”</a:t>
                      </a:r>
                      <a:endParaRPr lang="en-AU" b="1" noProof="0" dirty="0"/>
                    </a:p>
                  </a:txBody>
                  <a:tcP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AU" sz="1000" noProof="0" dirty="0"/>
                        <a:t>Late 40s. Husband and wife returned to the land after years of off-farm work. Business-savvy with a work-life balance. </a:t>
                      </a:r>
                    </a:p>
                  </a:txBody>
                  <a:tcP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0462547"/>
                  </a:ext>
                </a:extLst>
              </a:tr>
              <a:tr h="701258">
                <a:tc>
                  <a:txBody>
                    <a:bodyPr/>
                    <a:lstStyle/>
                    <a:p>
                      <a:pPr lvl="0" algn="l">
                        <a:buNone/>
                      </a:pPr>
                      <a:r>
                        <a:rPr lang="en-AU" sz="1000" b="1" u="none" strike="noStrike" noProof="0" dirty="0"/>
                        <a:t>“My farm is a workplace”</a:t>
                      </a:r>
                      <a:endParaRPr lang="en-AU" b="1" noProof="0" dirty="0"/>
                    </a:p>
                  </a:txBody>
                  <a:tcP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AU" sz="1000" noProof="0" dirty="0"/>
                        <a:t>Late 40s. Intentionally designed an organised and safe farm. Farmer has a contracting business on the side. The farm is a workplace.</a:t>
                      </a:r>
                    </a:p>
                  </a:txBody>
                  <a:tcP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60885"/>
                  </a:ext>
                </a:extLst>
              </a:tr>
            </a:tbl>
          </a:graphicData>
        </a:graphic>
      </p:graphicFrame>
      <p:sp>
        <p:nvSpPr>
          <p:cNvPr id="11" name="Text Placeholder 4">
            <a:extLst>
              <a:ext uri="{FF2B5EF4-FFF2-40B4-BE49-F238E27FC236}">
                <a16:creationId xmlns:a16="http://schemas.microsoft.com/office/drawing/2014/main" id="{91C98A65-9BC6-4BD1-BCED-2C4E8FBD0A6C}"/>
              </a:ext>
            </a:extLst>
          </p:cNvPr>
          <p:cNvSpPr txBox="1">
            <a:spLocks/>
          </p:cNvSpPr>
          <p:nvPr/>
        </p:nvSpPr>
        <p:spPr>
          <a:xfrm>
            <a:off x="898524" y="1547660"/>
            <a:ext cx="2437103" cy="4028892"/>
          </a:xfrm>
          <a:prstGeom prst="rect">
            <a:avLst/>
          </a:prstGeom>
          <a:noFill/>
        </p:spPr>
        <p:txBody>
          <a:bodyPr vert="horz" lIns="0" tIns="0" rIns="0" bIns="0" rtlCol="0" anchor="t">
            <a:noAutofit/>
          </a:bodyPr>
          <a:lstStyle>
            <a:defPPr>
              <a:defRPr lang="en-US"/>
            </a:defPPr>
            <a:lvl1pPr marL="0" algn="l" defTabSz="1041768" rtl="0" eaLnBrk="1" latinLnBrk="0" hangingPunct="1">
              <a:defRPr sz="2100" kern="1200">
                <a:solidFill>
                  <a:schemeClr val="tx1"/>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a:lstStyle>
          <a:p>
            <a:pPr>
              <a:spcBef>
                <a:spcPts val="600"/>
              </a:spcBef>
            </a:pPr>
            <a:r>
              <a:rPr lang="en-AU" sz="1100" dirty="0">
                <a:cs typeface="Arial"/>
              </a:rPr>
              <a:t>We spoke to people on nine different farms. Sometimes we spoke to families and contractors as well. </a:t>
            </a:r>
          </a:p>
          <a:p>
            <a:pPr>
              <a:spcBef>
                <a:spcPts val="600"/>
              </a:spcBef>
            </a:pPr>
            <a:r>
              <a:rPr lang="en-US" sz="1100" dirty="0">
                <a:cs typeface="Arial"/>
              </a:rPr>
              <a:t>We recruited farmers primarily operating in NSW of different ages, who farmed different commodities and who had been farming for different lengths of </a:t>
            </a:r>
            <a:r>
              <a:rPr lang="en-US" sz="1100" dirty="0" smtClean="0">
                <a:cs typeface="Arial"/>
              </a:rPr>
              <a:t>time.</a:t>
            </a:r>
            <a:endParaRPr lang="en-US" sz="1100" dirty="0">
              <a:cs typeface="Arial"/>
            </a:endParaRPr>
          </a:p>
          <a:p>
            <a:pPr>
              <a:spcBef>
                <a:spcPts val="600"/>
              </a:spcBef>
            </a:pPr>
            <a:r>
              <a:rPr lang="en-US" sz="1100" dirty="0">
                <a:cs typeface="Arial"/>
              </a:rPr>
              <a:t>Through our recruitment we were able to engage with nine different primary farmers and in some cases their families. Each farmer we talked to represented a different archetype with differing perspectives, on their identity, their relationship to the land and their approach to operating their farm business. </a:t>
            </a:r>
          </a:p>
          <a:p>
            <a:pPr>
              <a:spcBef>
                <a:spcPts val="600"/>
              </a:spcBef>
            </a:pPr>
            <a:r>
              <a:rPr lang="en-US" sz="1100" dirty="0">
                <a:cs typeface="Arial"/>
              </a:rPr>
              <a:t>We were also able to gain valuable insights from other family members, and from contractors. </a:t>
            </a:r>
            <a:endParaRPr lang="en-AU" sz="1100" dirty="0">
              <a:cs typeface="Arial"/>
            </a:endParaRPr>
          </a:p>
        </p:txBody>
      </p:sp>
      <p:sp>
        <p:nvSpPr>
          <p:cNvPr id="2" name="Title 1">
            <a:extLst>
              <a:ext uri="{FF2B5EF4-FFF2-40B4-BE49-F238E27FC236}">
                <a16:creationId xmlns:a16="http://schemas.microsoft.com/office/drawing/2014/main" id="{690245A2-AAD8-47D8-A3EB-409D92A00486}"/>
              </a:ext>
            </a:extLst>
          </p:cNvPr>
          <p:cNvSpPr>
            <a:spLocks noGrp="1"/>
          </p:cNvSpPr>
          <p:nvPr>
            <p:ph type="title"/>
          </p:nvPr>
        </p:nvSpPr>
        <p:spPr>
          <a:xfrm>
            <a:off x="898524" y="898452"/>
            <a:ext cx="8374412" cy="376484"/>
          </a:xfrm>
        </p:spPr>
        <p:txBody>
          <a:bodyPr/>
          <a:lstStyle/>
          <a:p>
            <a:r>
              <a:rPr lang="en-AU" dirty="0"/>
              <a:t>Who did we speak to?</a:t>
            </a:r>
          </a:p>
        </p:txBody>
      </p:sp>
    </p:spTree>
    <p:extLst>
      <p:ext uri="{BB962C8B-B14F-4D97-AF65-F5344CB8AC3E}">
        <p14:creationId xmlns:p14="http://schemas.microsoft.com/office/powerpoint/2010/main" val="2038594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78AAF-881B-4580-8E88-73F474B13724}"/>
              </a:ext>
            </a:extLst>
          </p:cNvPr>
          <p:cNvSpPr>
            <a:spLocks noGrp="1"/>
          </p:cNvSpPr>
          <p:nvPr>
            <p:ph sz="quarter" idx="11"/>
          </p:nvPr>
        </p:nvSpPr>
        <p:spPr>
          <a:xfrm>
            <a:off x="4184707" y="2906491"/>
            <a:ext cx="5611757" cy="3276513"/>
          </a:xfrm>
        </p:spPr>
        <p:txBody>
          <a:bodyPr vert="horz" lIns="0" tIns="0" rIns="0" bIns="0" rtlCol="0" anchor="t">
            <a:noAutofit/>
          </a:bodyPr>
          <a:lstStyle/>
          <a:p>
            <a:pPr>
              <a:spcBef>
                <a:spcPts val="600"/>
              </a:spcBef>
            </a:pPr>
            <a:r>
              <a:rPr lang="en-US" sz="1100" b="1" dirty="0">
                <a:solidFill>
                  <a:schemeClr val="accent6"/>
                </a:solidFill>
                <a:cs typeface="Arial"/>
              </a:rPr>
              <a:t>Our methods are rigorous</a:t>
            </a:r>
          </a:p>
          <a:p>
            <a:pPr marL="171450" indent="-171450">
              <a:spcBef>
                <a:spcPts val="600"/>
              </a:spcBef>
              <a:buChar char="•"/>
            </a:pPr>
            <a:r>
              <a:rPr lang="en-US" dirty="0">
                <a:solidFill>
                  <a:srgbClr val="262626"/>
                </a:solidFill>
                <a:cs typeface="Arial"/>
              </a:rPr>
              <a:t>Our participant numbers will look very low compared to surveys, which require large numbers to have statistical power. Yet while we may only speak to a few participants to understand their experiences in more depth, we also look at their entire community context. We learn, test and iterate with people to validate our insights, rather than rely on numbers.</a:t>
            </a:r>
          </a:p>
          <a:p>
            <a:pPr marL="171450" indent="-171450">
              <a:spcBef>
                <a:spcPts val="600"/>
              </a:spcBef>
              <a:buChar char="•"/>
            </a:pPr>
            <a:r>
              <a:rPr lang="en-US" dirty="0">
                <a:solidFill>
                  <a:srgbClr val="262626"/>
                </a:solidFill>
                <a:cs typeface="Arial"/>
              </a:rPr>
              <a:t>The power of ethnographic research is understanding people through empathy. While we do not remain ‘objective’ in scientific terms, our methods ensure we mitigate bias.</a:t>
            </a:r>
          </a:p>
          <a:p>
            <a:pPr>
              <a:spcBef>
                <a:spcPts val="600"/>
              </a:spcBef>
            </a:pPr>
            <a:r>
              <a:rPr lang="en-US" sz="1100" b="1" dirty="0">
                <a:solidFill>
                  <a:schemeClr val="accent6"/>
                </a:solidFill>
                <a:cs typeface="Arial"/>
              </a:rPr>
              <a:t>Our method is good for</a:t>
            </a:r>
          </a:p>
          <a:p>
            <a:pPr marL="171450" indent="-171450">
              <a:spcBef>
                <a:spcPts val="600"/>
              </a:spcBef>
              <a:buChar char="•"/>
            </a:pPr>
            <a:r>
              <a:rPr lang="en-US" dirty="0">
                <a:solidFill>
                  <a:srgbClr val="262626"/>
                </a:solidFill>
                <a:cs typeface="Arial"/>
              </a:rPr>
              <a:t>Understanding how systems operate in ‘real life’, rather than seeking to control or limit them. </a:t>
            </a:r>
          </a:p>
          <a:p>
            <a:pPr marL="171450" indent="-171450">
              <a:spcBef>
                <a:spcPts val="600"/>
              </a:spcBef>
              <a:buChar char="•"/>
            </a:pPr>
            <a:r>
              <a:rPr lang="en-US" dirty="0">
                <a:solidFill>
                  <a:srgbClr val="262626"/>
                </a:solidFill>
                <a:cs typeface="Arial"/>
              </a:rPr>
              <a:t>Improving success towards strategic outcomes</a:t>
            </a:r>
          </a:p>
          <a:p>
            <a:pPr>
              <a:spcBef>
                <a:spcPts val="600"/>
              </a:spcBef>
            </a:pPr>
            <a:r>
              <a:rPr lang="en-US" sz="1100" b="1" dirty="0">
                <a:solidFill>
                  <a:schemeClr val="accent6"/>
                </a:solidFill>
                <a:cs typeface="Arial"/>
              </a:rPr>
              <a:t>We are not</a:t>
            </a:r>
          </a:p>
          <a:p>
            <a:pPr marL="171450" indent="-171450">
              <a:spcBef>
                <a:spcPts val="600"/>
              </a:spcBef>
              <a:buChar char="•"/>
            </a:pPr>
            <a:r>
              <a:rPr lang="en-US" dirty="0">
                <a:solidFill>
                  <a:srgbClr val="262626"/>
                </a:solidFill>
                <a:cs typeface="Arial"/>
              </a:rPr>
              <a:t>Asking people what they want, giving them what they want, or expecting them to give us solutions.</a:t>
            </a:r>
          </a:p>
          <a:p>
            <a:pPr marL="171450" indent="-171450">
              <a:spcBef>
                <a:spcPts val="600"/>
              </a:spcBef>
              <a:buChar char="•"/>
            </a:pPr>
            <a:r>
              <a:rPr lang="en-US" dirty="0">
                <a:solidFill>
                  <a:srgbClr val="262626"/>
                </a:solidFill>
                <a:cs typeface="Arial"/>
              </a:rPr>
              <a:t>Making assumptions about what people want, or validating a pre-determined solution.</a:t>
            </a:r>
          </a:p>
          <a:p>
            <a:pPr marL="171450" indent="-171450">
              <a:spcBef>
                <a:spcPts val="600"/>
              </a:spcBef>
              <a:buChar char="•"/>
            </a:pPr>
            <a:r>
              <a:rPr lang="en-US" dirty="0">
                <a:solidFill>
                  <a:srgbClr val="262626"/>
                </a:solidFill>
                <a:cs typeface="Arial"/>
              </a:rPr>
              <a:t>Converting people to our way of thinking, acting, or seeing the world.</a:t>
            </a:r>
          </a:p>
          <a:p>
            <a:pPr>
              <a:spcBef>
                <a:spcPts val="600"/>
              </a:spcBef>
            </a:pPr>
            <a:endParaRPr lang="en-US" dirty="0">
              <a:solidFill>
                <a:srgbClr val="262626"/>
              </a:solidFill>
              <a:cs typeface="Arial"/>
            </a:endParaRPr>
          </a:p>
          <a:p>
            <a:pPr>
              <a:spcBef>
                <a:spcPts val="600"/>
              </a:spcBef>
            </a:pPr>
            <a:endParaRPr lang="en-US" dirty="0">
              <a:solidFill>
                <a:srgbClr val="262626"/>
              </a:solidFill>
              <a:cs typeface="Arial"/>
            </a:endParaRPr>
          </a:p>
          <a:p>
            <a:pPr>
              <a:spcBef>
                <a:spcPts val="600"/>
              </a:spcBef>
            </a:pPr>
            <a:endParaRPr lang="en-US" dirty="0">
              <a:solidFill>
                <a:srgbClr val="262626"/>
              </a:solidFill>
              <a:cs typeface="Arial"/>
            </a:endParaRPr>
          </a:p>
        </p:txBody>
      </p:sp>
      <p:pic>
        <p:nvPicPr>
          <p:cNvPr id="10" name="Picture 10" descr="Image of an iceberg.">
            <a:extLst>
              <a:ext uri="{FF2B5EF4-FFF2-40B4-BE49-F238E27FC236}">
                <a16:creationId xmlns:a16="http://schemas.microsoft.com/office/drawing/2014/main" id="{DFF11724-90C2-45C2-9765-30532B5D3CC6}"/>
              </a:ext>
            </a:extLst>
          </p:cNvPr>
          <p:cNvPicPr>
            <a:picLocks noChangeAspect="1"/>
          </p:cNvPicPr>
          <p:nvPr/>
        </p:nvPicPr>
        <p:blipFill>
          <a:blip r:embed="rId2"/>
          <a:stretch>
            <a:fillRect/>
          </a:stretch>
        </p:blipFill>
        <p:spPr>
          <a:xfrm>
            <a:off x="898231" y="2910624"/>
            <a:ext cx="3213189" cy="3272381"/>
          </a:xfrm>
          <a:prstGeom prst="rect">
            <a:avLst/>
          </a:prstGeom>
        </p:spPr>
      </p:pic>
      <p:sp>
        <p:nvSpPr>
          <p:cNvPr id="13" name="Content Placeholder 2">
            <a:extLst>
              <a:ext uri="{FF2B5EF4-FFF2-40B4-BE49-F238E27FC236}">
                <a16:creationId xmlns:a16="http://schemas.microsoft.com/office/drawing/2014/main" id="{53784A5A-4971-490E-8F37-89A41DB32939}"/>
              </a:ext>
            </a:extLst>
          </p:cNvPr>
          <p:cNvSpPr txBox="1">
            <a:spLocks/>
          </p:cNvSpPr>
          <p:nvPr/>
        </p:nvSpPr>
        <p:spPr>
          <a:xfrm>
            <a:off x="871336" y="1471877"/>
            <a:ext cx="8925128" cy="1438747"/>
          </a:xfrm>
          <a:prstGeom prst="rect">
            <a:avLst/>
          </a:prstGeom>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marR="0" lvl="0" indent="0" algn="l" defTabSz="1043056" rtl="0" eaLnBrk="1" fontAlgn="auto" latinLnBrk="0" hangingPunct="1">
              <a:lnSpc>
                <a:spcPct val="110000"/>
              </a:lnSpc>
              <a:spcBef>
                <a:spcPts val="1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srgbClr val="333333"/>
                </a:solidFill>
                <a:effectLst/>
                <a:uLnTx/>
                <a:uFillTx/>
                <a:latin typeface="Arial"/>
                <a:ea typeface="+mn-ea"/>
                <a:cs typeface="Arial"/>
              </a:rPr>
              <a:t>To understand the whole system, we need to look at it in different ways…including below the surface. </a:t>
            </a:r>
            <a:endParaRPr kumimoji="0" lang="en-US" sz="1100" b="0" i="0" u="none" strike="noStrike" kern="1200" cap="none" spc="0" normalizeH="0" baseline="0" noProof="0" dirty="0">
              <a:ln>
                <a:noFill/>
              </a:ln>
              <a:solidFill>
                <a:srgbClr val="333333"/>
              </a:solidFill>
              <a:effectLst/>
              <a:uLnTx/>
              <a:uFillTx/>
              <a:latin typeface="Arial"/>
              <a:ea typeface="+mn-ea"/>
              <a:cs typeface="+mn-cs"/>
            </a:endParaRPr>
          </a:p>
          <a:p>
            <a:pPr marL="0" marR="0" lvl="0" indent="0" algn="l" defTabSz="1043056" rtl="0" eaLnBrk="1" fontAlgn="auto" latinLnBrk="0" hangingPunct="1">
              <a:lnSpc>
                <a:spcPct val="110000"/>
              </a:lnSpc>
              <a:spcBef>
                <a:spcPts val="1000"/>
              </a:spcBef>
              <a:spcAft>
                <a:spcPts val="0"/>
              </a:spcAft>
              <a:buClrTx/>
              <a:buSzTx/>
              <a:buFont typeface="Arial" pitchFamily="34" charset="0"/>
              <a:buNone/>
              <a:tabLst/>
              <a:defRPr/>
            </a:pPr>
            <a:r>
              <a:rPr kumimoji="0" lang="en-US" sz="1100" b="0" i="0" u="none" strike="noStrike" kern="1200" cap="none" spc="0" normalizeH="0" baseline="0" noProof="0" dirty="0">
                <a:ln>
                  <a:noFill/>
                </a:ln>
                <a:solidFill>
                  <a:srgbClr val="333333"/>
                </a:solidFill>
                <a:effectLst/>
                <a:uLnTx/>
                <a:uFillTx/>
                <a:latin typeface="Arial"/>
                <a:ea typeface="+mn-ea"/>
                <a:cs typeface="Arial"/>
              </a:rPr>
              <a:t>We rely on agile, ethnographic research aimed at revealing deep insights in a short of period of time. Statistical research is like watching the scoreboard at a sporting game. It tells us what is happening and answers our question of ‘who’s winning?’.  Our approach is more like watching the game itself, to know why the score is the way it is and how to improve the game. We may also need to look beyond the game itself.  Our ethnographic methods complement other forms of knowing, and excel at providing a human context to more quantitative types of evidence.</a:t>
            </a:r>
            <a:endParaRPr kumimoji="0" lang="en-US" sz="1100" b="0" i="0" u="none" strike="noStrike" kern="1200" cap="none" spc="0" normalizeH="0" baseline="0" noProof="0" dirty="0">
              <a:ln>
                <a:noFill/>
              </a:ln>
              <a:solidFill>
                <a:srgbClr val="333333"/>
              </a:solidFill>
              <a:effectLst/>
              <a:uLnTx/>
              <a:uFillTx/>
              <a:latin typeface="Arial"/>
              <a:ea typeface="+mn-ea"/>
              <a:cs typeface="+mn-cs"/>
            </a:endParaRPr>
          </a:p>
          <a:p>
            <a:pPr marL="0" marR="0" lvl="0" indent="0" algn="l" defTabSz="1043056" rtl="0" eaLnBrk="1" fontAlgn="auto" latinLnBrk="0" hangingPunct="1">
              <a:lnSpc>
                <a:spcPct val="110000"/>
              </a:lnSpc>
              <a:spcBef>
                <a:spcPts val="1000"/>
              </a:spcBef>
              <a:spcAft>
                <a:spcPts val="0"/>
              </a:spcAft>
              <a:buClrTx/>
              <a:buSzTx/>
              <a:buFont typeface="Arial" pitchFamily="34" charset="0"/>
              <a:buNone/>
              <a:tabLst/>
              <a:defRPr/>
            </a:pPr>
            <a:endParaRPr kumimoji="0" lang="en-US" sz="1100" b="0" i="0" u="none" strike="noStrike" kern="1200" cap="none" spc="0" normalizeH="0" baseline="0" noProof="0" dirty="0">
              <a:ln>
                <a:noFill/>
              </a:ln>
              <a:solidFill>
                <a:srgbClr val="333333"/>
              </a:solidFill>
              <a:effectLst/>
              <a:uLnTx/>
              <a:uFillTx/>
              <a:latin typeface="Arial"/>
              <a:ea typeface="+mn-ea"/>
              <a:cs typeface="Arial"/>
            </a:endParaRPr>
          </a:p>
        </p:txBody>
      </p:sp>
      <p:sp>
        <p:nvSpPr>
          <p:cNvPr id="2" name="Title 1">
            <a:extLst>
              <a:ext uri="{FF2B5EF4-FFF2-40B4-BE49-F238E27FC236}">
                <a16:creationId xmlns:a16="http://schemas.microsoft.com/office/drawing/2014/main" id="{AA861DC0-B43A-4D49-A578-0530B1797843}"/>
              </a:ext>
            </a:extLst>
          </p:cNvPr>
          <p:cNvSpPr>
            <a:spLocks noGrp="1"/>
          </p:cNvSpPr>
          <p:nvPr>
            <p:ph type="title"/>
          </p:nvPr>
        </p:nvSpPr>
        <p:spPr/>
        <p:txBody>
          <a:bodyPr/>
          <a:lstStyle/>
          <a:p>
            <a:r>
              <a:rPr lang="en-US" dirty="0">
                <a:solidFill>
                  <a:schemeClr val="accent6"/>
                </a:solidFill>
                <a:cs typeface="Arial"/>
              </a:rPr>
              <a:t>A word on our methods</a:t>
            </a:r>
            <a:endParaRPr lang="en-US" dirty="0">
              <a:solidFill>
                <a:schemeClr val="accent6"/>
              </a:solidFill>
            </a:endParaRPr>
          </a:p>
        </p:txBody>
      </p:sp>
    </p:spTree>
    <p:extLst>
      <p:ext uri="{BB962C8B-B14F-4D97-AF65-F5344CB8AC3E}">
        <p14:creationId xmlns:p14="http://schemas.microsoft.com/office/powerpoint/2010/main" val="38355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260C-5B0F-49F2-B4C5-08350A60124C}"/>
              </a:ext>
            </a:extLst>
          </p:cNvPr>
          <p:cNvSpPr>
            <a:spLocks noGrp="1"/>
          </p:cNvSpPr>
          <p:nvPr>
            <p:ph type="title"/>
          </p:nvPr>
        </p:nvSpPr>
        <p:spPr/>
        <p:txBody>
          <a:bodyPr/>
          <a:lstStyle/>
          <a:p>
            <a:r>
              <a:rPr lang="en-AU" dirty="0"/>
              <a:t>The systemic context</a:t>
            </a:r>
          </a:p>
        </p:txBody>
      </p:sp>
      <p:sp>
        <p:nvSpPr>
          <p:cNvPr id="4" name="Text Placeholder 3">
            <a:extLst>
              <a:ext uri="{FF2B5EF4-FFF2-40B4-BE49-F238E27FC236}">
                <a16:creationId xmlns:a16="http://schemas.microsoft.com/office/drawing/2014/main" id="{7A004FF5-A87C-4323-9613-C8A90A4B8776}"/>
              </a:ext>
            </a:extLst>
          </p:cNvPr>
          <p:cNvSpPr>
            <a:spLocks noGrp="1"/>
          </p:cNvSpPr>
          <p:nvPr>
            <p:ph type="body" sz="quarter" idx="13"/>
          </p:nvPr>
        </p:nvSpPr>
        <p:spPr/>
        <p:txBody>
          <a:bodyPr/>
          <a:lstStyle/>
          <a:p>
            <a:r>
              <a:rPr lang="en-AU" dirty="0"/>
              <a:t>02</a:t>
            </a:r>
          </a:p>
        </p:txBody>
      </p:sp>
    </p:spTree>
    <p:extLst>
      <p:ext uri="{BB962C8B-B14F-4D97-AF65-F5344CB8AC3E}">
        <p14:creationId xmlns:p14="http://schemas.microsoft.com/office/powerpoint/2010/main" val="417932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displaying key trends that are influencing safety on farms. Influences that are making farms safer are: safer and more efficient technology, better awareness of safer methods and greater working life expectancy and ability. Influences that are making farming less safe are: less people working on larger farms, a more irregular and unfamiliar workforce (e.g. fly in, fly out workers) and more long-term hazards (e.g. chemic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 y="-12773"/>
            <a:ext cx="10693356" cy="7035423"/>
          </a:xfrm>
          <a:prstGeom prst="rect">
            <a:avLst/>
          </a:prstGeom>
        </p:spPr>
      </p:pic>
      <p:sp>
        <p:nvSpPr>
          <p:cNvPr id="7" name="TextBox 6">
            <a:extLst>
              <a:ext uri="{FF2B5EF4-FFF2-40B4-BE49-F238E27FC236}">
                <a16:creationId xmlns:a16="http://schemas.microsoft.com/office/drawing/2014/main" id="{E7BBB6B8-CA98-48E8-9909-542C9C75F594}"/>
              </a:ext>
            </a:extLst>
          </p:cNvPr>
          <p:cNvSpPr txBox="1"/>
          <p:nvPr/>
        </p:nvSpPr>
        <p:spPr>
          <a:xfrm>
            <a:off x="1146353" y="1049967"/>
            <a:ext cx="8648522" cy="406265"/>
          </a:xfrm>
          <a:prstGeom prst="rect">
            <a:avLst/>
          </a:prstGeom>
          <a:noFill/>
        </p:spPr>
        <p:txBody>
          <a:bodyPr wrap="square" lIns="0" tIns="0" rIns="0" bIns="0" rtlCol="0">
            <a:spAutoFit/>
          </a:bodyPr>
          <a:lstStyle/>
          <a:p>
            <a:pPr>
              <a:lnSpc>
                <a:spcPct val="110000"/>
              </a:lnSpc>
              <a:spcBef>
                <a:spcPts val="1000"/>
              </a:spcBef>
            </a:pPr>
            <a:r>
              <a:rPr lang="en-AU" sz="1200" dirty="0">
                <a:solidFill>
                  <a:schemeClr val="bg1"/>
                </a:solidFill>
              </a:rPr>
              <a:t>To understand how safety is and isn’t improving on farms we need to consider systemic changes and pressures that shape farming practices. Improvements in safety are counterbalanced by systemic pressures in other areas. </a:t>
            </a:r>
          </a:p>
        </p:txBody>
      </p:sp>
      <p:sp>
        <p:nvSpPr>
          <p:cNvPr id="5" name="Title 4">
            <a:extLst>
              <a:ext uri="{FF2B5EF4-FFF2-40B4-BE49-F238E27FC236}">
                <a16:creationId xmlns:a16="http://schemas.microsoft.com/office/drawing/2014/main" id="{004470D3-2EDC-2445-B8EA-8823B8AD5F29}"/>
              </a:ext>
            </a:extLst>
          </p:cNvPr>
          <p:cNvSpPr>
            <a:spLocks noGrp="1"/>
          </p:cNvSpPr>
          <p:nvPr>
            <p:ph type="title"/>
          </p:nvPr>
        </p:nvSpPr>
        <p:spPr/>
        <p:txBody>
          <a:bodyPr/>
          <a:lstStyle/>
          <a:p>
            <a:pPr algn="ctr"/>
            <a:r>
              <a:rPr lang="en-AU" dirty="0">
                <a:solidFill>
                  <a:schemeClr val="bg1"/>
                </a:solidFill>
              </a:rPr>
              <a:t>Why is safety not improving?</a:t>
            </a:r>
          </a:p>
        </p:txBody>
      </p:sp>
    </p:spTree>
    <p:extLst>
      <p:ext uri="{BB962C8B-B14F-4D97-AF65-F5344CB8AC3E}">
        <p14:creationId xmlns:p14="http://schemas.microsoft.com/office/powerpoint/2010/main" val="3705170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showing the cultural traits and perceptions learned from parents and passed on to children. The culture traits of farmers are listed as: entrepreneurial, mate ship, farming identity, have-a-go/make do, experiential and reactionary. Perceptions listed are: new capability and efficiency means farming more; safety is 'common sense'; 'keep your eyes open' to avoid accidents; if you have an accident it's your fault - you didn't have common sense; approach to risk is reactionary based on visible feedback and 'near misses'; boom and bust work habit; and primarily learn through doing, not being to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 y="273"/>
            <a:ext cx="10692451" cy="7034828"/>
          </a:xfrm>
          <a:prstGeom prst="rect">
            <a:avLst/>
          </a:prstGeom>
        </p:spPr>
      </p:pic>
      <p:sp>
        <p:nvSpPr>
          <p:cNvPr id="24" name="TextBox 23">
            <a:extLst>
              <a:ext uri="{FF2B5EF4-FFF2-40B4-BE49-F238E27FC236}">
                <a16:creationId xmlns:a16="http://schemas.microsoft.com/office/drawing/2014/main" id="{33D26A8B-C12F-4B12-8E41-A2538717DCE0}"/>
              </a:ext>
            </a:extLst>
          </p:cNvPr>
          <p:cNvSpPr txBox="1"/>
          <p:nvPr/>
        </p:nvSpPr>
        <p:spPr>
          <a:xfrm>
            <a:off x="1146353" y="1049967"/>
            <a:ext cx="8648522" cy="406265"/>
          </a:xfrm>
          <a:prstGeom prst="rect">
            <a:avLst/>
          </a:prstGeom>
          <a:noFill/>
        </p:spPr>
        <p:txBody>
          <a:bodyPr wrap="square" lIns="0" tIns="0" rIns="0" bIns="0" rtlCol="0">
            <a:spAutoFit/>
          </a:bodyPr>
          <a:lstStyle/>
          <a:p>
            <a:pPr>
              <a:lnSpc>
                <a:spcPct val="110000"/>
              </a:lnSpc>
              <a:spcBef>
                <a:spcPts val="1000"/>
              </a:spcBef>
            </a:pPr>
            <a:r>
              <a:rPr lang="en-AU" sz="1200" dirty="0">
                <a:solidFill>
                  <a:schemeClr val="bg1"/>
                </a:solidFill>
              </a:rPr>
              <a:t>Australian farming is a deeply cultural practice. Norms and behaviours around safety are influenced by culturally shared traits and perceptions. An understanding of safety is framed more naturally within this context.</a:t>
            </a:r>
          </a:p>
        </p:txBody>
      </p:sp>
      <p:sp>
        <p:nvSpPr>
          <p:cNvPr id="5" name="Title 4">
            <a:extLst>
              <a:ext uri="{FF2B5EF4-FFF2-40B4-BE49-F238E27FC236}">
                <a16:creationId xmlns:a16="http://schemas.microsoft.com/office/drawing/2014/main" id="{004470D3-2EDC-2445-B8EA-8823B8AD5F29}"/>
              </a:ext>
            </a:extLst>
          </p:cNvPr>
          <p:cNvSpPr>
            <a:spLocks noGrp="1"/>
          </p:cNvSpPr>
          <p:nvPr>
            <p:ph type="title"/>
          </p:nvPr>
        </p:nvSpPr>
        <p:spPr/>
        <p:txBody>
          <a:bodyPr/>
          <a:lstStyle/>
          <a:p>
            <a:pPr algn="ctr"/>
            <a:r>
              <a:rPr lang="en-AU" dirty="0">
                <a:solidFill>
                  <a:schemeClr val="bg1"/>
                </a:solidFill>
              </a:rPr>
              <a:t>Culturally inherited values driving behaviour</a:t>
            </a:r>
          </a:p>
        </p:txBody>
      </p:sp>
    </p:spTree>
    <p:extLst>
      <p:ext uri="{BB962C8B-B14F-4D97-AF65-F5344CB8AC3E}">
        <p14:creationId xmlns:p14="http://schemas.microsoft.com/office/powerpoint/2010/main" val="1346243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 portraying farmers' mental model of safety hazards. With regard to fatigue and manual labour the model is &quot;it has to get done, who else is going to do it?&quot;. For old equipment, re-purposed equipment and technical equipment the views are: &quot;I know what I am doing&quot;; &quot;Make do with what what you've got&quot;; and &quot;I'll teach myself&quot;. Regarding Old Infrastructure the model is &quot;I have to make it work, I can't afford to replace it&quot;. For animals the views are: &quot;Whatcan I do, I'm a sheep farmer?&quot;. In terms fo checmicals and other hazards, farmers' views were: &quot;PPE is all you can really do&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 y="-8780"/>
            <a:ext cx="10692451" cy="7034828"/>
          </a:xfrm>
          <a:prstGeom prst="rect">
            <a:avLst/>
          </a:prstGeom>
        </p:spPr>
      </p:pic>
      <p:sp>
        <p:nvSpPr>
          <p:cNvPr id="15" name="TextBox 14">
            <a:extLst>
              <a:ext uri="{FF2B5EF4-FFF2-40B4-BE49-F238E27FC236}">
                <a16:creationId xmlns:a16="http://schemas.microsoft.com/office/drawing/2014/main" id="{1C4FC2C2-08B8-405B-9844-3B4AC2B553AA}"/>
              </a:ext>
            </a:extLst>
          </p:cNvPr>
          <p:cNvSpPr txBox="1"/>
          <p:nvPr/>
        </p:nvSpPr>
        <p:spPr>
          <a:xfrm>
            <a:off x="1146353" y="1049967"/>
            <a:ext cx="8648522" cy="406265"/>
          </a:xfrm>
          <a:prstGeom prst="rect">
            <a:avLst/>
          </a:prstGeom>
          <a:noFill/>
        </p:spPr>
        <p:txBody>
          <a:bodyPr wrap="square" lIns="0" tIns="0" rIns="0" bIns="0" rtlCol="0">
            <a:spAutoFit/>
          </a:bodyPr>
          <a:lstStyle/>
          <a:p>
            <a:pPr>
              <a:lnSpc>
                <a:spcPct val="110000"/>
              </a:lnSpc>
              <a:spcBef>
                <a:spcPts val="1000"/>
              </a:spcBef>
            </a:pPr>
            <a:r>
              <a:rPr lang="en-AU" sz="1200" dirty="0">
                <a:solidFill>
                  <a:schemeClr val="bg1"/>
                </a:solidFill>
              </a:rPr>
              <a:t>A mental model reflects how someone thinks about the world around them. These associations can powerfully influence behaviour when identifying hazards and managing risks, especially when it is within the context of everyday work.</a:t>
            </a:r>
          </a:p>
        </p:txBody>
      </p:sp>
      <p:sp>
        <p:nvSpPr>
          <p:cNvPr id="5" name="Title 4">
            <a:extLst>
              <a:ext uri="{FF2B5EF4-FFF2-40B4-BE49-F238E27FC236}">
                <a16:creationId xmlns:a16="http://schemas.microsoft.com/office/drawing/2014/main" id="{004470D3-2EDC-2445-B8EA-8823B8AD5F29}"/>
              </a:ext>
            </a:extLst>
          </p:cNvPr>
          <p:cNvSpPr>
            <a:spLocks noGrp="1"/>
          </p:cNvSpPr>
          <p:nvPr>
            <p:ph type="title"/>
          </p:nvPr>
        </p:nvSpPr>
        <p:spPr/>
        <p:txBody>
          <a:bodyPr/>
          <a:lstStyle/>
          <a:p>
            <a:pPr algn="ctr"/>
            <a:r>
              <a:rPr lang="en-AU" dirty="0">
                <a:solidFill>
                  <a:schemeClr val="bg1"/>
                </a:solidFill>
              </a:rPr>
              <a:t>Mental model of hazards</a:t>
            </a:r>
          </a:p>
        </p:txBody>
      </p:sp>
    </p:spTree>
    <p:extLst>
      <p:ext uri="{BB962C8B-B14F-4D97-AF65-F5344CB8AC3E}">
        <p14:creationId xmlns:p14="http://schemas.microsoft.com/office/powerpoint/2010/main" val="1601782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presenting how farmers think about their duty of care to different groups. Farmers see themselves as holding a duty of care for themselves, family and firedns, as well as employees. They do not necessarily see their duty of care extending to contactors and contract labour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 y="273"/>
            <a:ext cx="10692451" cy="7034828"/>
          </a:xfrm>
          <a:prstGeom prst="rect">
            <a:avLst/>
          </a:prstGeom>
        </p:spPr>
      </p:pic>
      <p:sp>
        <p:nvSpPr>
          <p:cNvPr id="41" name="TextBox 40">
            <a:extLst>
              <a:ext uri="{FF2B5EF4-FFF2-40B4-BE49-F238E27FC236}">
                <a16:creationId xmlns:a16="http://schemas.microsoft.com/office/drawing/2014/main" id="{DA0F108A-9A74-4977-A91D-3C24FAFC1EF8}"/>
              </a:ext>
            </a:extLst>
          </p:cNvPr>
          <p:cNvSpPr txBox="1"/>
          <p:nvPr/>
        </p:nvSpPr>
        <p:spPr>
          <a:xfrm>
            <a:off x="1146353" y="1049967"/>
            <a:ext cx="8648522" cy="609398"/>
          </a:xfrm>
          <a:prstGeom prst="rect">
            <a:avLst/>
          </a:prstGeom>
          <a:noFill/>
        </p:spPr>
        <p:txBody>
          <a:bodyPr wrap="square" lIns="0" tIns="0" rIns="0" bIns="0" rtlCol="0">
            <a:spAutoFit/>
          </a:bodyPr>
          <a:lstStyle/>
          <a:p>
            <a:pPr>
              <a:lnSpc>
                <a:spcPct val="110000"/>
              </a:lnSpc>
              <a:spcBef>
                <a:spcPts val="1000"/>
              </a:spcBef>
            </a:pPr>
            <a:r>
              <a:rPr lang="en-AU" sz="1200" dirty="0">
                <a:solidFill>
                  <a:schemeClr val="bg1"/>
                </a:solidFill>
              </a:rPr>
              <a:t>A farmer’s consideration of a duty of care is centred around responsibility. The way that farmers think about where responsibility lies shapes communication about safety. Farmers view themselves as having some responsibility for the safety of family, friends and the training of employees, but limited responsibility for contractors’ work practices.</a:t>
            </a:r>
          </a:p>
        </p:txBody>
      </p:sp>
      <p:sp>
        <p:nvSpPr>
          <p:cNvPr id="5" name="Title 4">
            <a:extLst>
              <a:ext uri="{FF2B5EF4-FFF2-40B4-BE49-F238E27FC236}">
                <a16:creationId xmlns:a16="http://schemas.microsoft.com/office/drawing/2014/main" id="{004470D3-2EDC-2445-B8EA-8823B8AD5F29}"/>
              </a:ext>
            </a:extLst>
          </p:cNvPr>
          <p:cNvSpPr>
            <a:spLocks noGrp="1"/>
          </p:cNvSpPr>
          <p:nvPr>
            <p:ph type="title"/>
          </p:nvPr>
        </p:nvSpPr>
        <p:spPr/>
        <p:txBody>
          <a:bodyPr/>
          <a:lstStyle/>
          <a:p>
            <a:pPr algn="ctr"/>
            <a:r>
              <a:rPr lang="en-AU" dirty="0">
                <a:solidFill>
                  <a:schemeClr val="bg1"/>
                </a:solidFill>
              </a:rPr>
              <a:t>Farmers’ mental model of duty of care</a:t>
            </a:r>
          </a:p>
        </p:txBody>
      </p:sp>
    </p:spTree>
    <p:extLst>
      <p:ext uri="{BB962C8B-B14F-4D97-AF65-F5344CB8AC3E}">
        <p14:creationId xmlns:p14="http://schemas.microsoft.com/office/powerpoint/2010/main" val="3680361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D1FBA-50A3-4329-B751-C785BBB7F7CD}"/>
              </a:ext>
            </a:extLst>
          </p:cNvPr>
          <p:cNvSpPr>
            <a:spLocks noGrp="1"/>
          </p:cNvSpPr>
          <p:nvPr>
            <p:ph type="title"/>
          </p:nvPr>
        </p:nvSpPr>
        <p:spPr/>
        <p:txBody>
          <a:bodyPr/>
          <a:lstStyle/>
          <a:p>
            <a:r>
              <a:rPr lang="en-AU" dirty="0"/>
              <a:t>The human experience</a:t>
            </a:r>
          </a:p>
        </p:txBody>
      </p:sp>
      <p:sp>
        <p:nvSpPr>
          <p:cNvPr id="4" name="Text Placeholder 3">
            <a:extLst>
              <a:ext uri="{FF2B5EF4-FFF2-40B4-BE49-F238E27FC236}">
                <a16:creationId xmlns:a16="http://schemas.microsoft.com/office/drawing/2014/main" id="{1E83861D-CA4B-4E12-ABBB-EB970130BC8F}"/>
              </a:ext>
            </a:extLst>
          </p:cNvPr>
          <p:cNvSpPr>
            <a:spLocks noGrp="1"/>
          </p:cNvSpPr>
          <p:nvPr>
            <p:ph type="body" sz="quarter" idx="13"/>
          </p:nvPr>
        </p:nvSpPr>
        <p:spPr/>
        <p:txBody>
          <a:bodyPr/>
          <a:lstStyle/>
          <a:p>
            <a:r>
              <a:rPr lang="en-AU" dirty="0"/>
              <a:t>03</a:t>
            </a:r>
          </a:p>
        </p:txBody>
      </p:sp>
    </p:spTree>
    <p:extLst>
      <p:ext uri="{BB962C8B-B14F-4D97-AF65-F5344CB8AC3E}">
        <p14:creationId xmlns:p14="http://schemas.microsoft.com/office/powerpoint/2010/main" val="3209998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07A828BE-7709-C044-B2D1-47B703167EE5}"/>
              </a:ext>
            </a:extLst>
          </p:cNvPr>
          <p:cNvSpPr txBox="1">
            <a:spLocks/>
          </p:cNvSpPr>
          <p:nvPr/>
        </p:nvSpPr>
        <p:spPr>
          <a:xfrm>
            <a:off x="1444171" y="0"/>
            <a:ext cx="6500421" cy="3780632"/>
          </a:xfrm>
          <a:prstGeom prst="rect">
            <a:avLst/>
          </a:prstGeom>
        </p:spPr>
        <p:txBody>
          <a:bodyPr anchor="ct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spcAft>
                <a:spcPts val="1800"/>
              </a:spcAft>
            </a:pPr>
            <a:r>
              <a:rPr lang="en-AU" sz="3600" dirty="0">
                <a:solidFill>
                  <a:schemeClr val="bg1"/>
                </a:solidFill>
                <a:latin typeface="+mj-lt"/>
              </a:rPr>
              <a:t>The economics of safety</a:t>
            </a:r>
          </a:p>
          <a:p>
            <a:pPr>
              <a:spcAft>
                <a:spcPts val="1800"/>
              </a:spcAft>
            </a:pPr>
            <a:r>
              <a:rPr lang="en-AU" sz="1800" dirty="0">
                <a:solidFill>
                  <a:schemeClr val="bg1"/>
                </a:solidFill>
              </a:rPr>
              <a:t>Safer equipment and practices are generally considered in the context of economic and efficiency gains.</a:t>
            </a:r>
          </a:p>
        </p:txBody>
      </p:sp>
      <p:sp>
        <p:nvSpPr>
          <p:cNvPr id="2" name="Title 1" hidden="1"/>
          <p:cNvSpPr>
            <a:spLocks noGrp="1"/>
          </p:cNvSpPr>
          <p:nvPr>
            <p:ph type="title"/>
          </p:nvPr>
        </p:nvSpPr>
        <p:spPr/>
        <p:txBody>
          <a:bodyPr/>
          <a:lstStyle/>
          <a:p>
            <a:r>
              <a:rPr lang="en-AU" dirty="0" smtClean="0"/>
              <a:t>The economics of safety</a:t>
            </a:r>
            <a:endParaRPr lang="en-AU" dirty="0"/>
          </a:p>
        </p:txBody>
      </p:sp>
    </p:spTree>
    <p:extLst>
      <p:ext uri="{BB962C8B-B14F-4D97-AF65-F5344CB8AC3E}">
        <p14:creationId xmlns:p14="http://schemas.microsoft.com/office/powerpoint/2010/main" val="350108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hors and copyright info">
            <a:extLst>
              <a:ext uri="{FF2B5EF4-FFF2-40B4-BE49-F238E27FC236}">
                <a16:creationId xmlns:a16="http://schemas.microsoft.com/office/drawing/2014/main" id="{1260A463-04D4-4CD3-827F-D389A518580F}"/>
              </a:ext>
            </a:extLst>
          </p:cNvPr>
          <p:cNvSpPr txBox="1"/>
          <p:nvPr/>
        </p:nvSpPr>
        <p:spPr>
          <a:xfrm>
            <a:off x="898525" y="2837994"/>
            <a:ext cx="8926793" cy="4070345"/>
          </a:xfrm>
          <a:prstGeom prst="rect">
            <a:avLst/>
          </a:prstGeom>
          <a:noFill/>
        </p:spPr>
        <p:txBody>
          <a:bodyPr wrap="square" lIns="0" tIns="0" rIns="0" bIns="0" rtlCol="0">
            <a:spAutoFit/>
          </a:bodyPr>
          <a:lstStyle/>
          <a:p>
            <a:pPr>
              <a:spcBef>
                <a:spcPts val="600"/>
              </a:spcBef>
            </a:pPr>
            <a:r>
              <a:rPr lang="en-AU" sz="1100" b="1" dirty="0"/>
              <a:t>Authors</a:t>
            </a:r>
            <a:endParaRPr lang="en-US" sz="1100" b="1" dirty="0"/>
          </a:p>
          <a:p>
            <a:pPr>
              <a:spcBef>
                <a:spcPts val="600"/>
              </a:spcBef>
            </a:pPr>
            <a:r>
              <a:rPr lang="en-AU" sz="1000" dirty="0"/>
              <a:t>This report was prepared for Safe Work Australia </a:t>
            </a:r>
            <a:r>
              <a:rPr lang="en-AU" sz="1000" dirty="0" smtClean="0"/>
              <a:t>by </a:t>
            </a:r>
            <a:r>
              <a:rPr lang="en-AU" sz="1000" dirty="0" err="1" smtClean="0"/>
              <a:t>ThinkPlace</a:t>
            </a:r>
            <a:r>
              <a:rPr lang="en-AU" sz="1000" dirty="0" smtClean="0"/>
              <a:t> Pty Ltd.</a:t>
            </a:r>
            <a:endParaRPr lang="en-US" sz="1000" dirty="0"/>
          </a:p>
          <a:p>
            <a:pPr>
              <a:spcBef>
                <a:spcPts val="600"/>
              </a:spcBef>
            </a:pPr>
            <a:r>
              <a:rPr lang="en-US" sz="1100" b="1" dirty="0"/>
              <a:t>Disclaimer</a:t>
            </a:r>
          </a:p>
          <a:p>
            <a:pPr>
              <a:spcBef>
                <a:spcPts val="600"/>
              </a:spcBef>
            </a:pPr>
            <a:r>
              <a:rPr lang="en-US" sz="1000" dirty="0"/>
              <a:t>Safe Work Australia is an Australian Government statutory agency established in 2009. Safe Work Australia includes Members from the Commonwealth, and each state and territory, Members representing the interests of workers and Members representing the interests of employers. </a:t>
            </a:r>
          </a:p>
          <a:p>
            <a:pPr>
              <a:spcBef>
                <a:spcPts val="600"/>
              </a:spcBef>
            </a:pPr>
            <a:r>
              <a:rPr lang="en-US" sz="1000" dirty="0"/>
              <a:t>Safe Work Australia works with the Commonwealth, state and territory governments to improve work health and safety and workers’ compensation arrangements. Safe Work Australia is a national policy body, not a regulator of work health and safety. The Commonwealth, states and territories have responsibility for regulating and enforcing work health and safety laws in their jurisdiction.</a:t>
            </a:r>
          </a:p>
          <a:p>
            <a:pPr>
              <a:spcBef>
                <a:spcPts val="600"/>
              </a:spcBef>
            </a:pPr>
            <a:r>
              <a:rPr lang="en-US" sz="1000" dirty="0"/>
              <a:t>ISBN 978-1-76051-532-4</a:t>
            </a:r>
            <a:r>
              <a:rPr lang="en-US" sz="1000" dirty="0" smtClean="0"/>
              <a:t> </a:t>
            </a:r>
            <a:r>
              <a:rPr lang="en-US" sz="1000" dirty="0"/>
              <a:t>(PDF)</a:t>
            </a:r>
          </a:p>
          <a:p>
            <a:pPr>
              <a:spcBef>
                <a:spcPts val="600"/>
              </a:spcBef>
            </a:pPr>
            <a:r>
              <a:rPr lang="en-US" sz="1000" dirty="0"/>
              <a:t>ISBN 978-1-76051-533-1 </a:t>
            </a:r>
            <a:r>
              <a:rPr lang="en-US" sz="1000" dirty="0" smtClean="0"/>
              <a:t>(PPTX)</a:t>
            </a:r>
            <a:endParaRPr lang="en-US" sz="1000" dirty="0"/>
          </a:p>
          <a:p>
            <a:pPr>
              <a:spcBef>
                <a:spcPts val="600"/>
              </a:spcBef>
            </a:pPr>
            <a:r>
              <a:rPr lang="en-US" sz="1100" b="1" dirty="0"/>
              <a:t>Creative Commons</a:t>
            </a:r>
          </a:p>
          <a:p>
            <a:pPr>
              <a:spcBef>
                <a:spcPts val="600"/>
              </a:spcBef>
            </a:pPr>
            <a:r>
              <a:rPr lang="en-US" sz="1000" dirty="0"/>
              <a:t>This copyright work is licensed under a Creative Commons Attribution-Noncommercial 4.0 International </a:t>
            </a:r>
            <a:r>
              <a:rPr lang="en-US" sz="1000" dirty="0" err="1"/>
              <a:t>licence</a:t>
            </a:r>
            <a:r>
              <a:rPr lang="en-US" sz="1000" dirty="0"/>
              <a:t>. To view a copy of this </a:t>
            </a:r>
            <a:r>
              <a:rPr lang="en-US" sz="1000" dirty="0" err="1"/>
              <a:t>licence</a:t>
            </a:r>
            <a:r>
              <a:rPr lang="en-US" sz="1000" dirty="0"/>
              <a:t>, visit creativecommons.org/licenses In essence, you are free to copy, communicate and adapt the work for non-commercial purposes, as long as you attribute the work to Safe Work Australia and abide by the other </a:t>
            </a:r>
            <a:r>
              <a:rPr lang="en-US" sz="1000" dirty="0" err="1"/>
              <a:t>licence</a:t>
            </a:r>
            <a:r>
              <a:rPr lang="en-US" sz="1000" dirty="0"/>
              <a:t> terms.</a:t>
            </a:r>
          </a:p>
          <a:p>
            <a:pPr>
              <a:spcBef>
                <a:spcPts val="600"/>
              </a:spcBef>
            </a:pPr>
            <a:r>
              <a:rPr lang="en-US" sz="1050" b="1" dirty="0"/>
              <a:t>Contact information</a:t>
            </a:r>
          </a:p>
          <a:p>
            <a:pPr>
              <a:spcBef>
                <a:spcPts val="600"/>
              </a:spcBef>
            </a:pPr>
            <a:r>
              <a:rPr lang="en-US" sz="1000" dirty="0"/>
              <a:t>Safe Work Australia | </a:t>
            </a:r>
            <a:r>
              <a:rPr lang="en-US" sz="1000" dirty="0" smtClean="0">
                <a:hlinkClick r:id="rId2" tooltip="Link to email Safe Work Australia"/>
              </a:rPr>
              <a:t>info@swa.gov.au</a:t>
            </a:r>
            <a:r>
              <a:rPr lang="en-US" sz="1000" dirty="0" smtClean="0"/>
              <a:t> </a:t>
            </a:r>
            <a:r>
              <a:rPr lang="en-US" sz="1000" dirty="0"/>
              <a:t>| </a:t>
            </a:r>
            <a:r>
              <a:rPr lang="en-US" sz="1000" dirty="0" smtClean="0">
                <a:hlinkClick r:id="rId3" tooltip="Link to Safe Work Australia website"/>
              </a:rPr>
              <a:t>www.swa.gov.au</a:t>
            </a:r>
            <a:endParaRPr lang="en-US" sz="1000" dirty="0"/>
          </a:p>
          <a:p>
            <a:pPr>
              <a:spcBef>
                <a:spcPts val="600"/>
              </a:spcBef>
            </a:pPr>
            <a:r>
              <a:rPr lang="en-AU" sz="1100" b="1" dirty="0" smtClean="0"/>
              <a:t>Important </a:t>
            </a:r>
            <a:r>
              <a:rPr lang="en-AU" sz="1100" b="1" dirty="0"/>
              <a:t>Notice</a:t>
            </a:r>
            <a:endParaRPr lang="en-US" sz="1100" b="1" dirty="0"/>
          </a:p>
          <a:p>
            <a:pPr>
              <a:spcBef>
                <a:spcPts val="600"/>
              </a:spcBef>
            </a:pPr>
            <a:r>
              <a:rPr lang="en-AU" sz="1000" dirty="0"/>
              <a:t>Safe Work Australia provides the information given in this document to improve public access to information about work health and safety information generally. The vision of Safe Work Australia is Australian workplaces free from injury and disease. Its mission is to lead and coordinate national efforts to prevent workplace death, injury and disease in Australia.</a:t>
            </a:r>
            <a:endParaRPr lang="en-US" sz="1000" dirty="0"/>
          </a:p>
        </p:txBody>
      </p:sp>
      <p:pic>
        <p:nvPicPr>
          <p:cNvPr id="3" name="SWA logo" descr="Safe Work Australia" title="Safe Work Australia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692" y="456787"/>
            <a:ext cx="2738082" cy="553865"/>
          </a:xfrm>
          <a:prstGeom prst="rect">
            <a:avLst/>
          </a:prstGeom>
        </p:spPr>
      </p:pic>
      <p:sp>
        <p:nvSpPr>
          <p:cNvPr id="4" name="Title 3" hidden="1"/>
          <p:cNvSpPr>
            <a:spLocks noGrp="1"/>
          </p:cNvSpPr>
          <p:nvPr>
            <p:ph type="title"/>
          </p:nvPr>
        </p:nvSpPr>
        <p:spPr/>
        <p:txBody>
          <a:bodyPr/>
          <a:lstStyle/>
          <a:p>
            <a:r>
              <a:rPr lang="en-AU" dirty="0" smtClean="0"/>
              <a:t>Author and copyright information</a:t>
            </a:r>
            <a:endParaRPr lang="en-AU" dirty="0"/>
          </a:p>
        </p:txBody>
      </p:sp>
    </p:spTree>
    <p:extLst>
      <p:ext uri="{BB962C8B-B14F-4D97-AF65-F5344CB8AC3E}">
        <p14:creationId xmlns:p14="http://schemas.microsoft.com/office/powerpoint/2010/main" val="3699143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hotograph of a cattle ramp, cattle fencing and a dog.">
            <a:extLst>
              <a:ext uri="{FF2B5EF4-FFF2-40B4-BE49-F238E27FC236}">
                <a16:creationId xmlns:a16="http://schemas.microsoft.com/office/drawing/2014/main" id="{ED4A1CF1-9EB3-3D40-923E-852D34997A21}"/>
              </a:ext>
            </a:extLst>
          </p:cNvPr>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6" b="6"/>
          <a:stretch/>
        </p:blipFill>
        <p:spPr>
          <a:xfrm flipV="1">
            <a:off x="4330700" y="-1"/>
            <a:ext cx="6362700" cy="7561264"/>
          </a:xfrm>
        </p:spPr>
      </p:pic>
      <p:sp>
        <p:nvSpPr>
          <p:cNvPr id="9" name="Content Placeholder 8">
            <a:extLst>
              <a:ext uri="{FF2B5EF4-FFF2-40B4-BE49-F238E27FC236}">
                <a16:creationId xmlns:a16="http://schemas.microsoft.com/office/drawing/2014/main" id="{8EBC4279-45EA-4FDA-A751-F0B2867EA5D5}"/>
              </a:ext>
            </a:extLst>
          </p:cNvPr>
          <p:cNvSpPr>
            <a:spLocks noGrp="1"/>
          </p:cNvSpPr>
          <p:nvPr>
            <p:ph sz="quarter" idx="11"/>
          </p:nvPr>
        </p:nvSpPr>
        <p:spPr/>
        <p:txBody>
          <a:bodyPr/>
          <a:lstStyle/>
          <a:p>
            <a:r>
              <a:rPr lang="en-AU" smtClean="0"/>
              <a:t>“We have six people using a bathroom that doesn’t work in a house with a roof that leaks. At the end of the day if we want to stay on the farm and work on the farm we need to live on the property so as much as those other [safety investments] would be great, I guess we will probably have to spend any money we have on the bathroom and the roof.”</a:t>
            </a:r>
          </a:p>
          <a:p>
            <a:r>
              <a:rPr lang="en-AU" smtClean="0"/>
              <a:t>Farm 5 ‘Drought affected’</a:t>
            </a:r>
            <a:endParaRPr lang="en-AU" dirty="0"/>
          </a:p>
        </p:txBody>
      </p:sp>
      <p:sp>
        <p:nvSpPr>
          <p:cNvPr id="8" name="Title 7" hidden="1"/>
          <p:cNvSpPr>
            <a:spLocks noGrp="1"/>
          </p:cNvSpPr>
          <p:nvPr>
            <p:ph type="title"/>
          </p:nvPr>
        </p:nvSpPr>
        <p:spPr/>
        <p:txBody>
          <a:bodyPr/>
          <a:lstStyle/>
          <a:p>
            <a:r>
              <a:rPr lang="en-AU" dirty="0" smtClean="0"/>
              <a:t>Quote from farmer</a:t>
            </a:r>
            <a:endParaRPr lang="en-AU" dirty="0"/>
          </a:p>
        </p:txBody>
      </p:sp>
    </p:spTree>
    <p:extLst>
      <p:ext uri="{BB962C8B-B14F-4D97-AF65-F5344CB8AC3E}">
        <p14:creationId xmlns:p14="http://schemas.microsoft.com/office/powerpoint/2010/main" val="29307207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20AD18-04AC-42BF-9CA9-9FF888642A8C}"/>
              </a:ext>
            </a:extLst>
          </p:cNvPr>
          <p:cNvSpPr>
            <a:spLocks noGrp="1"/>
          </p:cNvSpPr>
          <p:nvPr>
            <p:ph type="body" sz="quarter" idx="14"/>
          </p:nvPr>
        </p:nvSpPr>
        <p:spPr>
          <a:xfrm>
            <a:off x="7569201" y="5354060"/>
            <a:ext cx="2527300" cy="990271"/>
          </a:xfrm>
        </p:spPr>
        <p:txBody>
          <a:bodyPr vert="horz" wrap="square" lIns="0" tIns="0" rIns="0" bIns="0" rtlCol="0" anchor="t">
            <a:spAutoFit/>
          </a:bodyPr>
          <a:lstStyle/>
          <a:p>
            <a:r>
              <a:rPr lang="en-AU" sz="1200" dirty="0">
                <a:cs typeface="Arial"/>
              </a:rPr>
              <a:t>We really need a new family car, it has over 400,000 </a:t>
            </a:r>
            <a:r>
              <a:rPr lang="en-AU" sz="1200" dirty="0" err="1">
                <a:cs typeface="Arial"/>
              </a:rPr>
              <a:t>kms</a:t>
            </a:r>
            <a:r>
              <a:rPr lang="en-AU" sz="1200" dirty="0">
                <a:cs typeface="Arial"/>
              </a:rPr>
              <a:t> on it, but there is always something else to spend the money on. </a:t>
            </a:r>
            <a:r>
              <a:rPr lang="en-AU" sz="1050" dirty="0">
                <a:cs typeface="Arial"/>
              </a:rPr>
              <a:t/>
            </a:r>
            <a:br>
              <a:rPr lang="en-AU" sz="1050" dirty="0">
                <a:cs typeface="Arial"/>
              </a:rPr>
            </a:br>
            <a:r>
              <a:rPr lang="en-AU" sz="1050" dirty="0">
                <a:cs typeface="Arial"/>
              </a:rPr>
              <a:t>– Farm 9 ‘My farm is a workplace’</a:t>
            </a:r>
          </a:p>
        </p:txBody>
      </p:sp>
      <p:sp>
        <p:nvSpPr>
          <p:cNvPr id="19" name="Text Placeholder 2">
            <a:extLst>
              <a:ext uri="{FF2B5EF4-FFF2-40B4-BE49-F238E27FC236}">
                <a16:creationId xmlns:a16="http://schemas.microsoft.com/office/drawing/2014/main" id="{89000051-608C-4F89-9DEC-C59A16B9475D}"/>
              </a:ext>
            </a:extLst>
          </p:cNvPr>
          <p:cNvSpPr txBox="1">
            <a:spLocks/>
          </p:cNvSpPr>
          <p:nvPr/>
        </p:nvSpPr>
        <p:spPr>
          <a:xfrm>
            <a:off x="7202130" y="5056324"/>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3642253"/>
            <a:ext cx="2527300" cy="787139"/>
          </a:xfrm>
        </p:spPr>
        <p:txBody>
          <a:bodyPr vert="horz" wrap="square" lIns="0" tIns="0" rIns="0" bIns="0" rtlCol="0" anchor="t">
            <a:spAutoFit/>
          </a:bodyPr>
          <a:lstStyle/>
          <a:p>
            <a:r>
              <a:rPr lang="en-AU" sz="1200" dirty="0">
                <a:cs typeface="Arial"/>
              </a:rPr>
              <a:t>Everything you do is a risk, safety is bred into you but there is a financial block for safety. </a:t>
            </a:r>
            <a:r>
              <a:rPr lang="en-AU" sz="1050" dirty="0">
                <a:cs typeface="Arial"/>
              </a:rPr>
              <a:t/>
            </a:r>
            <a:br>
              <a:rPr lang="en-AU" sz="1050" dirty="0">
                <a:cs typeface="Arial"/>
              </a:rPr>
            </a:br>
            <a:r>
              <a:rPr lang="en-AU" sz="1050" dirty="0">
                <a:cs typeface="Arial"/>
              </a:rPr>
              <a:t>– Farm 8 ‘Returned to farming’</a:t>
            </a: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202130" y="337635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7" name="Text Placeholder 6">
            <a:extLst>
              <a:ext uri="{FF2B5EF4-FFF2-40B4-BE49-F238E27FC236}">
                <a16:creationId xmlns:a16="http://schemas.microsoft.com/office/drawing/2014/main" id="{080EFCBF-62B5-42EE-8445-F84B2BCDBDEE}"/>
              </a:ext>
            </a:extLst>
          </p:cNvPr>
          <p:cNvSpPr>
            <a:spLocks noGrp="1"/>
          </p:cNvSpPr>
          <p:nvPr>
            <p:ph type="body" sz="quarter" idx="12"/>
          </p:nvPr>
        </p:nvSpPr>
        <p:spPr>
          <a:xfrm>
            <a:off x="7569201" y="1507997"/>
            <a:ext cx="2527300" cy="1396536"/>
          </a:xfrm>
        </p:spPr>
        <p:txBody>
          <a:bodyPr vert="horz" wrap="square" lIns="0" tIns="0" rIns="0" bIns="0" rtlCol="0" anchor="t">
            <a:spAutoFit/>
          </a:bodyPr>
          <a:lstStyle/>
          <a:p>
            <a:r>
              <a:rPr lang="en-AU" sz="1200" dirty="0">
                <a:cs typeface="Arial"/>
              </a:rPr>
              <a:t>The question is what is going to be the best benefit. Like, sowing is more important than fencing, as you can only do it when you have the moisture, got to sow, otherwise you won’t have a yield. </a:t>
            </a:r>
            <a:r>
              <a:rPr lang="en-AU" sz="1050" dirty="0">
                <a:cs typeface="Arial"/>
              </a:rPr>
              <a:t/>
            </a:r>
            <a:br>
              <a:rPr lang="en-AU" sz="1050" dirty="0">
                <a:cs typeface="Arial"/>
              </a:rPr>
            </a:br>
            <a:r>
              <a:rPr lang="en-AU" sz="1050" dirty="0">
                <a:cs typeface="Arial"/>
              </a:rPr>
              <a:t>– Farm 3 ‘Passionate about safety’</a:t>
            </a:r>
          </a:p>
        </p:txBody>
      </p:sp>
      <p:sp>
        <p:nvSpPr>
          <p:cNvPr id="16" name="Text Placeholder 2">
            <a:extLst>
              <a:ext uri="{FF2B5EF4-FFF2-40B4-BE49-F238E27FC236}">
                <a16:creationId xmlns:a16="http://schemas.microsoft.com/office/drawing/2014/main" id="{E08A05B5-791C-408D-AE86-645B3C02FA77}"/>
              </a:ext>
            </a:extLst>
          </p:cNvPr>
          <p:cNvSpPr txBox="1">
            <a:spLocks/>
          </p:cNvSpPr>
          <p:nvPr/>
        </p:nvSpPr>
        <p:spPr>
          <a:xfrm>
            <a:off x="7202130" y="122310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17" name="Text Placeholder 4">
            <a:extLst>
              <a:ext uri="{FF2B5EF4-FFF2-40B4-BE49-F238E27FC236}">
                <a16:creationId xmlns:a16="http://schemas.microsoft.com/office/drawing/2014/main" id="{78D73083-9C1B-423A-950B-2B9D2D840557}"/>
              </a:ext>
            </a:extLst>
          </p:cNvPr>
          <p:cNvSpPr txBox="1">
            <a:spLocks/>
          </p:cNvSpPr>
          <p:nvPr/>
        </p:nvSpPr>
        <p:spPr>
          <a:xfrm>
            <a:off x="4353804"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itchFamily="34" charset="0"/>
              <a:buChar char="•"/>
            </a:pPr>
            <a:r>
              <a:rPr lang="en-AU" dirty="0"/>
              <a:t>The lack of distinction between the farm businesses’ resources and the owners’ resources means that more domestic priorities e.g. home improvements, family vehicles, holidays need to be considered when prioritising where investments should be made.</a:t>
            </a:r>
          </a:p>
          <a:p>
            <a:endParaRPr lang="en-US" dirty="0">
              <a:cs typeface="Arial"/>
            </a:endParaRPr>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74799"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Char char="•"/>
            </a:pPr>
            <a:r>
              <a:rPr lang="en-AU" dirty="0">
                <a:cs typeface="Arial"/>
              </a:rPr>
              <a:t>Farmers are aware of investments that would improve safety on-farm.</a:t>
            </a:r>
          </a:p>
          <a:p>
            <a:pPr marL="171450" indent="-171450">
              <a:buFont typeface="Arial" pitchFamily="34" charset="0"/>
              <a:buChar char="•"/>
            </a:pPr>
            <a:r>
              <a:rPr lang="en-AU" dirty="0"/>
              <a:t>Farmers often see risk management as an additional benefit which flows from other investments e.g. the purchase of new equipment but the management of a risk is rarely the key driver of that investment.</a:t>
            </a:r>
          </a:p>
          <a:p>
            <a:pPr marL="171450" indent="-171450">
              <a:buFont typeface="Arial" pitchFamily="34" charset="0"/>
              <a:buChar char="•"/>
            </a:pPr>
            <a:r>
              <a:rPr lang="en-AU" dirty="0"/>
              <a:t>Other factors such as weather can quickly change priorities to keep the farm business operating and/or to maximise profit.</a:t>
            </a:r>
          </a:p>
          <a:p>
            <a:pPr marL="171450" indent="-171450">
              <a:buFont typeface="Arial" pitchFamily="34" charset="0"/>
              <a:buChar char="•"/>
            </a:pPr>
            <a:endParaRPr lang="en-AU" dirty="0"/>
          </a:p>
          <a:p>
            <a:pPr marL="171450" indent="-171450">
              <a:buChar char="•"/>
            </a:pPr>
            <a:endParaRPr lang="en-US" dirty="0">
              <a:cs typeface="Arial"/>
            </a:endParaRPr>
          </a:p>
          <a:p>
            <a:pPr marL="171450" indent="-171450">
              <a:buChar char="•"/>
            </a:pPr>
            <a:endParaRPr lang="en-AU" dirty="0">
              <a:cs typeface="Arial"/>
            </a:endParaRPr>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13"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730083"/>
            <a:ext cx="5407003" cy="801369"/>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t>Most farmers have an awareness of investments that would help manage risks on their properties and in their businesses. While in most cases, they have the intention to make these investments at some point, they often do not see these as immediate priorities as they consider other activities and investments, which more directly and tangibly improved productivity.</a:t>
            </a:r>
          </a:p>
        </p:txBody>
      </p:sp>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898452"/>
            <a:ext cx="4555545" cy="1921652"/>
          </a:xfrm>
        </p:spPr>
        <p:txBody>
          <a:bodyPr/>
          <a:lstStyle/>
          <a:p>
            <a:r>
              <a:rPr lang="en-AU" sz="2400" dirty="0"/>
              <a:t>Safety investments compete with productivity investments, as well as general family needs</a:t>
            </a: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951759"/>
            <a:ext cx="676275" cy="587448"/>
          </a:xfrm>
        </p:spPr>
        <p:txBody>
          <a:bodyPr/>
          <a:lstStyle/>
          <a:p>
            <a:r>
              <a:rPr lang="en-AU" dirty="0"/>
              <a:t>1.1</a:t>
            </a:r>
          </a:p>
        </p:txBody>
      </p:sp>
      <p:pic>
        <p:nvPicPr>
          <p:cNvPr id="21" name="Picture Placeholder 10" descr="Photograph of farm gate.">
            <a:extLst>
              <a:ext uri="{FF2B5EF4-FFF2-40B4-BE49-F238E27FC236}">
                <a16:creationId xmlns:a16="http://schemas.microsoft.com/office/drawing/2014/main" id="{2F49EF30-4881-A141-8C4B-F89CBFAF159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b="-11"/>
          <a:stretch/>
        </p:blipFill>
        <p:spPr>
          <a:xfrm rot="10800000">
            <a:off x="-22373" y="-796"/>
            <a:ext cx="714623" cy="7561263"/>
          </a:xfrm>
          <a:prstGeom prst="rect">
            <a:avLst/>
          </a:prstGeom>
        </p:spPr>
      </p:pic>
    </p:spTree>
    <p:extLst>
      <p:ext uri="{BB962C8B-B14F-4D97-AF65-F5344CB8AC3E}">
        <p14:creationId xmlns:p14="http://schemas.microsoft.com/office/powerpoint/2010/main" val="1873730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graph of a wheat field.">
            <a:extLst>
              <a:ext uri="{FF2B5EF4-FFF2-40B4-BE49-F238E27FC236}">
                <a16:creationId xmlns:a16="http://schemas.microsoft.com/office/drawing/2014/main" id="{92723991-3AF4-864C-BDD1-9C5FF36A247D}"/>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t="21" b="21"/>
          <a:stretch>
            <a:fillRect/>
          </a:stretch>
        </p:blipFill>
        <p:spPr/>
      </p:pic>
      <p:sp>
        <p:nvSpPr>
          <p:cNvPr id="9" name="Content Placeholder 8">
            <a:extLst>
              <a:ext uri="{FF2B5EF4-FFF2-40B4-BE49-F238E27FC236}">
                <a16:creationId xmlns:a16="http://schemas.microsoft.com/office/drawing/2014/main" id="{8EBC4279-45EA-4FDA-A751-F0B2867EA5D5}"/>
              </a:ext>
            </a:extLst>
          </p:cNvPr>
          <p:cNvSpPr>
            <a:spLocks noGrp="1"/>
          </p:cNvSpPr>
          <p:nvPr>
            <p:ph sz="quarter" idx="11"/>
          </p:nvPr>
        </p:nvSpPr>
        <p:spPr/>
        <p:txBody>
          <a:bodyPr/>
          <a:lstStyle/>
          <a:p>
            <a:r>
              <a:rPr lang="en-AU" dirty="0" smtClean="0"/>
              <a:t>“We had been harvesting for a couple of weeks and knew that a storm was on its way so we had to try and get as much harvested before the storm hit to stop our crop from being downgraded. I remember at one point when the rain had just started, we had been working for 36 hours straight. It was after midnight but we had to keep working because whatever grain we let get damaged by the rain would be downgraded and would end up costing us tens of thousands of dollars. I can’t remember exactly what happened but I think either my husband or I accidently swerved and almost took out the other vehicle, it was only at that point that we knew we had to call it a night.”</a:t>
            </a:r>
          </a:p>
          <a:p>
            <a:r>
              <a:rPr lang="en-AU" dirty="0" smtClean="0"/>
              <a:t>Farm 8 ‘Returned to farming’</a:t>
            </a:r>
          </a:p>
          <a:p>
            <a:endParaRPr lang="en-AU" dirty="0"/>
          </a:p>
        </p:txBody>
      </p:sp>
      <p:sp>
        <p:nvSpPr>
          <p:cNvPr id="4" name="Title 3" hidden="1"/>
          <p:cNvSpPr>
            <a:spLocks noGrp="1"/>
          </p:cNvSpPr>
          <p:nvPr>
            <p:ph type="title"/>
          </p:nvPr>
        </p:nvSpPr>
        <p:spPr/>
        <p:txBody>
          <a:bodyPr/>
          <a:lstStyle/>
          <a:p>
            <a:r>
              <a:rPr lang="en-AU" dirty="0" smtClean="0"/>
              <a:t>Quote from famer</a:t>
            </a:r>
            <a:endParaRPr lang="en-AU" dirty="0"/>
          </a:p>
        </p:txBody>
      </p:sp>
    </p:spTree>
    <p:extLst>
      <p:ext uri="{BB962C8B-B14F-4D97-AF65-F5344CB8AC3E}">
        <p14:creationId xmlns:p14="http://schemas.microsoft.com/office/powerpoint/2010/main" val="28108126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20AD18-04AC-42BF-9CA9-9FF888642A8C}"/>
              </a:ext>
            </a:extLst>
          </p:cNvPr>
          <p:cNvSpPr>
            <a:spLocks noGrp="1"/>
          </p:cNvSpPr>
          <p:nvPr>
            <p:ph type="body" sz="quarter" idx="14"/>
          </p:nvPr>
        </p:nvSpPr>
        <p:spPr>
          <a:xfrm>
            <a:off x="7569201" y="4350607"/>
            <a:ext cx="2527300" cy="1193404"/>
          </a:xfrm>
        </p:spPr>
        <p:txBody>
          <a:bodyPr vert="horz" wrap="square" lIns="0" tIns="0" rIns="0" bIns="0" rtlCol="0" anchor="t">
            <a:spAutoFit/>
          </a:bodyPr>
          <a:lstStyle/>
          <a:p>
            <a:r>
              <a:rPr lang="en-AU" sz="1200" dirty="0">
                <a:cs typeface="Arial"/>
              </a:rPr>
              <a:t>My husband only had one weekend free, so he did a week’s worth of fencing in two days – now he has severe tennis elbow and can barely use his arm. </a:t>
            </a:r>
            <a:r>
              <a:rPr lang="en-AU" sz="1050" dirty="0">
                <a:cs typeface="Arial"/>
              </a:rPr>
              <a:t/>
            </a:r>
            <a:br>
              <a:rPr lang="en-AU" sz="1050" dirty="0">
                <a:cs typeface="Arial"/>
              </a:rPr>
            </a:br>
            <a:r>
              <a:rPr lang="en-AU" sz="1050" dirty="0">
                <a:cs typeface="Arial"/>
              </a:rPr>
              <a:t>– Farm 5 ‘Drought affected’</a:t>
            </a:r>
          </a:p>
        </p:txBody>
      </p:sp>
      <p:sp>
        <p:nvSpPr>
          <p:cNvPr id="19" name="Text Placeholder 2">
            <a:extLst>
              <a:ext uri="{FF2B5EF4-FFF2-40B4-BE49-F238E27FC236}">
                <a16:creationId xmlns:a16="http://schemas.microsoft.com/office/drawing/2014/main" id="{89000051-608C-4F89-9DEC-C59A16B9475D}"/>
              </a:ext>
            </a:extLst>
          </p:cNvPr>
          <p:cNvSpPr txBox="1">
            <a:spLocks/>
          </p:cNvSpPr>
          <p:nvPr/>
        </p:nvSpPr>
        <p:spPr>
          <a:xfrm>
            <a:off x="7202130" y="4052871"/>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2835932"/>
            <a:ext cx="2527300" cy="584006"/>
          </a:xfrm>
        </p:spPr>
        <p:txBody>
          <a:bodyPr vert="horz" wrap="square" lIns="0" tIns="0" rIns="0" bIns="0" rtlCol="0" anchor="t">
            <a:spAutoFit/>
          </a:bodyPr>
          <a:lstStyle/>
          <a:p>
            <a:r>
              <a:rPr lang="en-US" sz="1200" dirty="0">
                <a:cs typeface="Arial"/>
              </a:rPr>
              <a:t>You know when you are done, when you fall asleep at the wheel. </a:t>
            </a:r>
            <a:r>
              <a:rPr lang="en-US" sz="1050" dirty="0">
                <a:cs typeface="Arial"/>
              </a:rPr>
              <a:t/>
            </a:r>
            <a:br>
              <a:rPr lang="en-US" sz="1050" dirty="0">
                <a:cs typeface="Arial"/>
              </a:rPr>
            </a:br>
            <a:r>
              <a:rPr lang="en-US" sz="1050" dirty="0">
                <a:cs typeface="Arial"/>
              </a:rPr>
              <a:t>– Farm 9 ‘My farm is a workplace’</a:t>
            </a:r>
            <a:endParaRPr lang="en-AU" sz="1050" dirty="0">
              <a:cs typeface="Arial"/>
            </a:endParaRP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202130" y="2570034"/>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7" name="Text Placeholder 6">
            <a:extLst>
              <a:ext uri="{FF2B5EF4-FFF2-40B4-BE49-F238E27FC236}">
                <a16:creationId xmlns:a16="http://schemas.microsoft.com/office/drawing/2014/main" id="{080EFCBF-62B5-42EE-8445-F84B2BCDBDEE}"/>
              </a:ext>
            </a:extLst>
          </p:cNvPr>
          <p:cNvSpPr>
            <a:spLocks noGrp="1"/>
          </p:cNvSpPr>
          <p:nvPr>
            <p:ph type="body" sz="quarter" idx="12"/>
          </p:nvPr>
        </p:nvSpPr>
        <p:spPr>
          <a:xfrm>
            <a:off x="7569201" y="1507997"/>
            <a:ext cx="2527300" cy="380873"/>
          </a:xfrm>
        </p:spPr>
        <p:txBody>
          <a:bodyPr vert="horz" wrap="square" lIns="0" tIns="0" rIns="0" bIns="0" rtlCol="0" anchor="t">
            <a:spAutoFit/>
          </a:bodyPr>
          <a:lstStyle/>
          <a:p>
            <a:r>
              <a:rPr lang="en-AU" sz="1200" dirty="0">
                <a:cs typeface="Arial"/>
              </a:rPr>
              <a:t>At night time, s*** goes wrong. </a:t>
            </a:r>
            <a:r>
              <a:rPr lang="en-AU" sz="1050" dirty="0">
                <a:cs typeface="Arial"/>
              </a:rPr>
              <a:t/>
            </a:r>
            <a:br>
              <a:rPr lang="en-AU" sz="1050" dirty="0">
                <a:cs typeface="Arial"/>
              </a:rPr>
            </a:br>
            <a:r>
              <a:rPr lang="en-AU" sz="1050" dirty="0">
                <a:cs typeface="Arial"/>
              </a:rPr>
              <a:t>– Farm 8 ‘Returned to farming’</a:t>
            </a:r>
          </a:p>
        </p:txBody>
      </p:sp>
      <p:sp>
        <p:nvSpPr>
          <p:cNvPr id="16" name="Text Placeholder 2">
            <a:extLst>
              <a:ext uri="{FF2B5EF4-FFF2-40B4-BE49-F238E27FC236}">
                <a16:creationId xmlns:a16="http://schemas.microsoft.com/office/drawing/2014/main" id="{E08A05B5-791C-408D-AE86-645B3C02FA77}"/>
              </a:ext>
            </a:extLst>
          </p:cNvPr>
          <p:cNvSpPr txBox="1">
            <a:spLocks/>
          </p:cNvSpPr>
          <p:nvPr/>
        </p:nvSpPr>
        <p:spPr>
          <a:xfrm>
            <a:off x="7202130" y="122310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17" name="Text Placeholder 4">
            <a:extLst>
              <a:ext uri="{FF2B5EF4-FFF2-40B4-BE49-F238E27FC236}">
                <a16:creationId xmlns:a16="http://schemas.microsoft.com/office/drawing/2014/main" id="{78D73083-9C1B-423A-950B-2B9D2D840557}"/>
              </a:ext>
            </a:extLst>
          </p:cNvPr>
          <p:cNvSpPr txBox="1">
            <a:spLocks/>
          </p:cNvSpPr>
          <p:nvPr/>
        </p:nvSpPr>
        <p:spPr>
          <a:xfrm>
            <a:off x="4353804"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itchFamily="34" charset="0"/>
              <a:buChar char="•"/>
            </a:pPr>
            <a:r>
              <a:rPr lang="en-US" dirty="0"/>
              <a:t>Farmers readily acknowledged the dangers of working under such extreme conditions but do not see any other viable option as delaying these activities could result in significant reductions in revenue.</a:t>
            </a:r>
          </a:p>
          <a:p>
            <a:pPr marL="171450" indent="-171450">
              <a:buFont typeface="Arial" pitchFamily="34" charset="0"/>
              <a:buChar char="•"/>
            </a:pPr>
            <a:r>
              <a:rPr lang="en-US" dirty="0">
                <a:cs typeface="Arial"/>
              </a:rPr>
              <a:t>The intermittent nature of intense periods makes it hard to employ extra hands, as they would not be busy at other times of the year and other farmers have the same busy periods.</a:t>
            </a:r>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74799"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itchFamily="34" charset="0"/>
              <a:buChar char="•"/>
            </a:pPr>
            <a:r>
              <a:rPr lang="en-AU" dirty="0"/>
              <a:t>During sowing and harvesting farmers have limited timeframes in which to maximise the quality and volume of their yield. </a:t>
            </a:r>
          </a:p>
          <a:p>
            <a:pPr marL="171450" indent="-171450">
              <a:buFont typeface="Arial" pitchFamily="34" charset="0"/>
              <a:buChar char="•"/>
            </a:pPr>
            <a:r>
              <a:rPr lang="en-AU" dirty="0"/>
              <a:t>Most farmers’ average work days exceeded 10 hours, during harvest it would often exceed 18 hours with many farmers having had worked multiple days in a row without adequate breaks or sleep.</a:t>
            </a:r>
          </a:p>
          <a:p>
            <a:pPr marL="171450" indent="-171450">
              <a:buFont typeface="Arial" pitchFamily="34" charset="0"/>
              <a:buChar char="•"/>
            </a:pPr>
            <a:endParaRPr lang="en-AU" dirty="0"/>
          </a:p>
          <a:p>
            <a:pPr marL="171450" indent="-171450">
              <a:buChar char="•"/>
            </a:pPr>
            <a:endParaRPr lang="en-US" dirty="0">
              <a:cs typeface="Arial"/>
            </a:endParaRPr>
          </a:p>
          <a:p>
            <a:pPr marL="171450" indent="-171450">
              <a:buChar char="•"/>
            </a:pPr>
            <a:endParaRPr lang="en-AU" dirty="0">
              <a:cs typeface="Arial"/>
            </a:endParaRPr>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13"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730083"/>
            <a:ext cx="5407003" cy="801369"/>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t>Time pressures were regularly mentioned as having an impact on safe practices. These pressures are often outside of the farmer’s control, such as unpredictable weather conditions and the time-critical nature of key seasonal farming activities. These critical points set up situations that place extreme demands on farmers where safety is often compromised to get the job done. </a:t>
            </a:r>
          </a:p>
          <a:p>
            <a:endParaRPr lang="en-US" dirty="0">
              <a:cs typeface="Arial"/>
            </a:endParaRPr>
          </a:p>
        </p:txBody>
      </p:sp>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898452"/>
            <a:ext cx="4555545" cy="1921652"/>
          </a:xfrm>
        </p:spPr>
        <p:txBody>
          <a:bodyPr/>
          <a:lstStyle/>
          <a:p>
            <a:r>
              <a:rPr lang="en-AU" sz="2400" dirty="0"/>
              <a:t>Time pressures lead to fatigue and risky behaviour</a:t>
            </a: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951759"/>
            <a:ext cx="676275" cy="587448"/>
          </a:xfrm>
        </p:spPr>
        <p:txBody>
          <a:bodyPr/>
          <a:lstStyle/>
          <a:p>
            <a:r>
              <a:rPr lang="en-AU" dirty="0"/>
              <a:t>1.2</a:t>
            </a:r>
          </a:p>
        </p:txBody>
      </p:sp>
      <p:pic>
        <p:nvPicPr>
          <p:cNvPr id="22" name="Picture Placeholder 2" descr="Photograph of a wheat field.">
            <a:extLst>
              <a:ext uri="{FF2B5EF4-FFF2-40B4-BE49-F238E27FC236}">
                <a16:creationId xmlns:a16="http://schemas.microsoft.com/office/drawing/2014/main" id="{A8AD3E6F-874E-6747-98D9-2E4D616C910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22437" y="-795"/>
            <a:ext cx="716397" cy="7561264"/>
          </a:xfrm>
          <a:prstGeom prst="rect">
            <a:avLst/>
          </a:prstGeom>
        </p:spPr>
      </p:pic>
    </p:spTree>
    <p:extLst>
      <p:ext uri="{BB962C8B-B14F-4D97-AF65-F5344CB8AC3E}">
        <p14:creationId xmlns:p14="http://schemas.microsoft.com/office/powerpoint/2010/main" val="133622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4192499"/>
            <a:ext cx="2527300" cy="1802801"/>
          </a:xfrm>
        </p:spPr>
        <p:txBody>
          <a:bodyPr vert="horz" wrap="square" lIns="0" tIns="0" rIns="0" bIns="0" rtlCol="0" anchor="t">
            <a:spAutoFit/>
          </a:bodyPr>
          <a:lstStyle/>
          <a:p>
            <a:r>
              <a:rPr lang="en-AU" sz="1200" dirty="0">
                <a:cs typeface="Arial"/>
              </a:rPr>
              <a:t>The harder you work the better… we are trying to get him to take more holidays, slow down a bit, but it’s not easy. The more time you invest the more productive it will be, the more time you save the more you can increase productivity in some other way. </a:t>
            </a:r>
            <a:r>
              <a:rPr lang="en-AU" sz="1050" dirty="0">
                <a:cs typeface="Arial"/>
              </a:rPr>
              <a:t/>
            </a:r>
            <a:br>
              <a:rPr lang="en-AU" sz="1050" dirty="0">
                <a:cs typeface="Arial"/>
              </a:rPr>
            </a:br>
            <a:r>
              <a:rPr lang="en-AU" sz="1050" dirty="0">
                <a:cs typeface="Arial"/>
              </a:rPr>
              <a:t>– Farm 4 ‘Father and son family farm’</a:t>
            </a: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202130" y="3926601"/>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20" name="Text Placeholder 7">
            <a:extLst>
              <a:ext uri="{FF2B5EF4-FFF2-40B4-BE49-F238E27FC236}">
                <a16:creationId xmlns:a16="http://schemas.microsoft.com/office/drawing/2014/main" id="{BA27C7BA-3AAA-4010-89E4-1284F2FCA63C}"/>
              </a:ext>
            </a:extLst>
          </p:cNvPr>
          <p:cNvSpPr txBox="1">
            <a:spLocks/>
          </p:cNvSpPr>
          <p:nvPr/>
        </p:nvSpPr>
        <p:spPr>
          <a:xfrm>
            <a:off x="7569200" y="2642793"/>
            <a:ext cx="2628899" cy="990271"/>
          </a:xfrm>
          <a:prstGeom prst="rect">
            <a:avLst/>
          </a:prstGeom>
          <a:noFill/>
        </p:spPr>
        <p:txBody>
          <a:bodyPr vert="horz" wrap="square" lIns="0" tIns="0" rIns="0" bIns="0" rtlCol="0" anchor="t">
            <a:spAutoFit/>
          </a:bodyPr>
          <a:lstStyle>
            <a:lvl1pPr marL="0" indent="0" algn="l" defTabSz="1043056" rtl="0" eaLnBrk="1" latinLnBrk="0" hangingPunct="1">
              <a:lnSpc>
                <a:spcPct val="110000"/>
              </a:lnSpc>
              <a:spcBef>
                <a:spcPts val="1000"/>
              </a:spcBef>
              <a:buFont typeface="Arial" pitchFamily="34" charset="0"/>
              <a:buNone/>
              <a:defRPr lang="en-US" sz="1400" i="1" kern="1200" dirty="0" smtClean="0">
                <a:solidFill>
                  <a:schemeClr val="accent5">
                    <a:lumMod val="75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cs typeface="Arial"/>
              </a:rPr>
              <a:t>There’s always more tasks to do, you need to prioritise, and you’re going to prioritise tasks that link directly to income …  other tasks will wait</a:t>
            </a:r>
            <a:r>
              <a:rPr lang="en-AU" sz="1050" dirty="0">
                <a:cs typeface="Arial"/>
              </a:rPr>
              <a:t/>
            </a:r>
            <a:br>
              <a:rPr lang="en-AU" sz="1050" dirty="0">
                <a:cs typeface="Arial"/>
              </a:rPr>
            </a:br>
            <a:r>
              <a:rPr lang="en-AU" sz="1050" dirty="0">
                <a:cs typeface="Arial"/>
              </a:rPr>
              <a:t>– Farm 6 ‘There’s more to life than farming’</a:t>
            </a:r>
          </a:p>
        </p:txBody>
      </p:sp>
      <p:sp>
        <p:nvSpPr>
          <p:cNvPr id="22" name="Text Placeholder 2">
            <a:extLst>
              <a:ext uri="{FF2B5EF4-FFF2-40B4-BE49-F238E27FC236}">
                <a16:creationId xmlns:a16="http://schemas.microsoft.com/office/drawing/2014/main" id="{4EB95D07-C07A-4C3D-8948-53B3979008C0}"/>
              </a:ext>
            </a:extLst>
          </p:cNvPr>
          <p:cNvSpPr txBox="1">
            <a:spLocks/>
          </p:cNvSpPr>
          <p:nvPr/>
        </p:nvSpPr>
        <p:spPr>
          <a:xfrm>
            <a:off x="7202130" y="237689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7" name="Text Placeholder 6">
            <a:extLst>
              <a:ext uri="{FF2B5EF4-FFF2-40B4-BE49-F238E27FC236}">
                <a16:creationId xmlns:a16="http://schemas.microsoft.com/office/drawing/2014/main" id="{080EFCBF-62B5-42EE-8445-F84B2BCDBDEE}"/>
              </a:ext>
            </a:extLst>
          </p:cNvPr>
          <p:cNvSpPr>
            <a:spLocks noGrp="1"/>
          </p:cNvSpPr>
          <p:nvPr>
            <p:ph type="body" sz="quarter" idx="12"/>
          </p:nvPr>
        </p:nvSpPr>
        <p:spPr>
          <a:xfrm>
            <a:off x="7569201" y="1507997"/>
            <a:ext cx="2527300" cy="584006"/>
          </a:xfrm>
        </p:spPr>
        <p:txBody>
          <a:bodyPr vert="horz" wrap="square" lIns="0" tIns="0" rIns="0" bIns="0" rtlCol="0" anchor="t">
            <a:spAutoFit/>
          </a:bodyPr>
          <a:lstStyle/>
          <a:p>
            <a:r>
              <a:rPr lang="en-AU" sz="1200" dirty="0">
                <a:cs typeface="Arial"/>
              </a:rPr>
              <a:t>It’s about efficiency, and efficiency doesn’t mean safety, sadly. </a:t>
            </a:r>
            <a:r>
              <a:rPr lang="en-AU" sz="1050" dirty="0">
                <a:cs typeface="Arial"/>
              </a:rPr>
              <a:t/>
            </a:r>
            <a:br>
              <a:rPr lang="en-AU" sz="1050" dirty="0">
                <a:cs typeface="Arial"/>
              </a:rPr>
            </a:br>
            <a:r>
              <a:rPr lang="en-AU" sz="1050" dirty="0">
                <a:cs typeface="Arial"/>
              </a:rPr>
              <a:t>– Farm 4 ‘Father and son family farm’</a:t>
            </a:r>
          </a:p>
        </p:txBody>
      </p:sp>
      <p:sp>
        <p:nvSpPr>
          <p:cNvPr id="16" name="Text Placeholder 2">
            <a:extLst>
              <a:ext uri="{FF2B5EF4-FFF2-40B4-BE49-F238E27FC236}">
                <a16:creationId xmlns:a16="http://schemas.microsoft.com/office/drawing/2014/main" id="{E08A05B5-791C-408D-AE86-645B3C02FA77}"/>
              </a:ext>
            </a:extLst>
          </p:cNvPr>
          <p:cNvSpPr txBox="1">
            <a:spLocks/>
          </p:cNvSpPr>
          <p:nvPr/>
        </p:nvSpPr>
        <p:spPr>
          <a:xfrm>
            <a:off x="7202130" y="122310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17" name="Text Placeholder 4">
            <a:extLst>
              <a:ext uri="{FF2B5EF4-FFF2-40B4-BE49-F238E27FC236}">
                <a16:creationId xmlns:a16="http://schemas.microsoft.com/office/drawing/2014/main" id="{78D73083-9C1B-423A-950B-2B9D2D840557}"/>
              </a:ext>
            </a:extLst>
          </p:cNvPr>
          <p:cNvSpPr txBox="1">
            <a:spLocks/>
          </p:cNvSpPr>
          <p:nvPr/>
        </p:nvSpPr>
        <p:spPr>
          <a:xfrm>
            <a:off x="4353804"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The drive to continue to grow the farm business has resulted in farmers seeking to minimise costs and therefore utilise their own labour wherever possible. This has resulted in farmers having to complete more varied tasks to work longer hours to get the job done. </a:t>
            </a:r>
          </a:p>
          <a:p>
            <a:pPr marL="171450" indent="-171450">
              <a:buFont typeface="Arial" panose="020B0604020202020204" pitchFamily="34" charset="0"/>
              <a:buChar char="•"/>
            </a:pPr>
            <a:r>
              <a:rPr lang="en-AU" dirty="0"/>
              <a:t>The problem has been exacerbated by the lack of readily available on-farm labour and the lack of appropriate skills in those that are available i.e. seasonal, casual labour.</a:t>
            </a:r>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74799"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Farms were previously low-tech, high-labour workplaces, they are now highly technical workplaces with few permanent employees and infrequent contractors. </a:t>
            </a:r>
          </a:p>
          <a:p>
            <a:pPr marL="171450" indent="-171450">
              <a:buFont typeface="Arial" panose="020B0604020202020204" pitchFamily="34" charset="0"/>
              <a:buChar char="•"/>
            </a:pPr>
            <a:r>
              <a:rPr lang="en-AU" dirty="0"/>
              <a:t>Advances in technology mean the operation of a property that previously would have required a workforce of 10 or more people can now largely be done by one or two primary farmers. </a:t>
            </a:r>
          </a:p>
          <a:p>
            <a:pPr marL="171450" indent="-171450">
              <a:buFont typeface="Arial" panose="020B0604020202020204" pitchFamily="34" charset="0"/>
              <a:buChar char="•"/>
            </a:pPr>
            <a:r>
              <a:rPr lang="en-AU" dirty="0"/>
              <a:t>The cost of equipment and other market forces has also resulted in larger, more diversified farms. </a:t>
            </a:r>
          </a:p>
          <a:p>
            <a:pPr marL="171450" indent="-171450">
              <a:buFont typeface="Arial" panose="020B0604020202020204" pitchFamily="34" charset="0"/>
              <a:buChar char="•"/>
            </a:pPr>
            <a:endParaRPr lang="en-AU" dirty="0"/>
          </a:p>
          <a:p>
            <a:pPr marL="171450" indent="-171450">
              <a:buChar char="•"/>
            </a:pPr>
            <a:endParaRPr lang="en-US" dirty="0">
              <a:cs typeface="Arial"/>
            </a:endParaRPr>
          </a:p>
          <a:p>
            <a:pPr marL="171450" indent="-171450">
              <a:buChar char="•"/>
            </a:pPr>
            <a:endParaRPr lang="en-AU" dirty="0">
              <a:cs typeface="Arial"/>
            </a:endParaRPr>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13"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467035"/>
            <a:ext cx="5407003" cy="1064417"/>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sz="1200" dirty="0"/>
              <a:t>Technology and other productivity enhancements have not reduced the workloads of farmers. Efficiencies are displaced by increases in property size and fewer people working regularly on the property</a:t>
            </a:r>
            <a:r>
              <a:rPr lang="en-AU" sz="1200" dirty="0"/>
              <a:t>. This leaves less redundancy for the farmer and an inability to take time off when sick or injured. They may also individually take on tasks that should be done by two or more people, as there are no spare hands to ask for help on the farm.</a:t>
            </a:r>
            <a:endParaRPr lang="en-US" sz="1200" dirty="0"/>
          </a:p>
        </p:txBody>
      </p:sp>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695252"/>
            <a:ext cx="4555545" cy="1921652"/>
          </a:xfrm>
        </p:spPr>
        <p:txBody>
          <a:bodyPr/>
          <a:lstStyle/>
          <a:p>
            <a:r>
              <a:rPr lang="en-AU" sz="2400" dirty="0"/>
              <a:t>Improvements in efficiency mean you can invest your time in other tasks, rather than shorter hours or safer work</a:t>
            </a: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748559"/>
            <a:ext cx="676275" cy="587448"/>
          </a:xfrm>
        </p:spPr>
        <p:txBody>
          <a:bodyPr/>
          <a:lstStyle/>
          <a:p>
            <a:r>
              <a:rPr lang="en-AU" dirty="0"/>
              <a:t>1.3</a:t>
            </a:r>
          </a:p>
        </p:txBody>
      </p:sp>
      <p:pic>
        <p:nvPicPr>
          <p:cNvPr id="21" name="Picture Placeholder 2" descr="Photograph of a wheat field.">
            <a:extLst>
              <a:ext uri="{FF2B5EF4-FFF2-40B4-BE49-F238E27FC236}">
                <a16:creationId xmlns:a16="http://schemas.microsoft.com/office/drawing/2014/main" id="{1EBEC607-CFAD-4542-8EC6-615E5C39E50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22437" y="-795"/>
            <a:ext cx="716397" cy="7561264"/>
          </a:xfrm>
          <a:prstGeom prst="rect">
            <a:avLst/>
          </a:prstGeom>
        </p:spPr>
      </p:pic>
    </p:spTree>
    <p:extLst>
      <p:ext uri="{BB962C8B-B14F-4D97-AF65-F5344CB8AC3E}">
        <p14:creationId xmlns:p14="http://schemas.microsoft.com/office/powerpoint/2010/main" val="1921538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15D37D94-E723-9640-B45B-E7B15955E27F}"/>
              </a:ext>
            </a:extLst>
          </p:cNvPr>
          <p:cNvSpPr txBox="1">
            <a:spLocks/>
          </p:cNvSpPr>
          <p:nvPr/>
        </p:nvSpPr>
        <p:spPr>
          <a:xfrm>
            <a:off x="1444171" y="0"/>
            <a:ext cx="6500421" cy="3780632"/>
          </a:xfrm>
          <a:prstGeom prst="rect">
            <a:avLst/>
          </a:prstGeom>
        </p:spPr>
        <p:txBody>
          <a:bodyPr anchor="ct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spcAft>
                <a:spcPts val="1800"/>
              </a:spcAft>
            </a:pPr>
            <a:r>
              <a:rPr lang="en-AU" sz="3600" dirty="0">
                <a:solidFill>
                  <a:schemeClr val="bg1"/>
                </a:solidFill>
                <a:latin typeface="+mj-lt"/>
              </a:rPr>
              <a:t>Learning and behaviour</a:t>
            </a:r>
            <a:endParaRPr lang="en-AU" sz="2400" dirty="0">
              <a:solidFill>
                <a:schemeClr val="bg1"/>
              </a:solidFill>
              <a:latin typeface="+mj-lt"/>
            </a:endParaRPr>
          </a:p>
          <a:p>
            <a:r>
              <a:rPr lang="en-AU" sz="1800" dirty="0">
                <a:solidFill>
                  <a:schemeClr val="bg1"/>
                </a:solidFill>
              </a:rPr>
              <a:t>When people change behaviour to adopt safe practices, it is usually based on ‘near-misses’, trial-and-error experience and local stories.</a:t>
            </a:r>
          </a:p>
        </p:txBody>
      </p:sp>
      <p:sp>
        <p:nvSpPr>
          <p:cNvPr id="2" name="Title 1" hidden="1"/>
          <p:cNvSpPr>
            <a:spLocks noGrp="1"/>
          </p:cNvSpPr>
          <p:nvPr>
            <p:ph type="title"/>
          </p:nvPr>
        </p:nvSpPr>
        <p:spPr/>
        <p:txBody>
          <a:bodyPr/>
          <a:lstStyle/>
          <a:p>
            <a:r>
              <a:rPr lang="en-AU" dirty="0" smtClean="0"/>
              <a:t>Learning and behaviour</a:t>
            </a:r>
            <a:endParaRPr lang="en-AU" dirty="0"/>
          </a:p>
        </p:txBody>
      </p:sp>
    </p:spTree>
    <p:extLst>
      <p:ext uri="{BB962C8B-B14F-4D97-AF65-F5344CB8AC3E}">
        <p14:creationId xmlns:p14="http://schemas.microsoft.com/office/powerpoint/2010/main" val="3850323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graph of tractor and farm machinery.">
            <a:extLst>
              <a:ext uri="{FF2B5EF4-FFF2-40B4-BE49-F238E27FC236}">
                <a16:creationId xmlns:a16="http://schemas.microsoft.com/office/drawing/2014/main" id="{37D7B792-906F-1F47-ACC5-BFC03223C66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21" b="21"/>
          <a:stretch>
            <a:fillRect/>
          </a:stretch>
        </p:blipFill>
        <p:spPr/>
      </p:pic>
      <p:sp>
        <p:nvSpPr>
          <p:cNvPr id="9" name="Content Placeholder 8">
            <a:extLst>
              <a:ext uri="{FF2B5EF4-FFF2-40B4-BE49-F238E27FC236}">
                <a16:creationId xmlns:a16="http://schemas.microsoft.com/office/drawing/2014/main" id="{8EBC4279-45EA-4FDA-A751-F0B2867EA5D5}"/>
              </a:ext>
            </a:extLst>
          </p:cNvPr>
          <p:cNvSpPr>
            <a:spLocks noGrp="1"/>
          </p:cNvSpPr>
          <p:nvPr>
            <p:ph sz="quarter" idx="11"/>
          </p:nvPr>
        </p:nvSpPr>
        <p:spPr/>
        <p:txBody>
          <a:bodyPr/>
          <a:lstStyle/>
          <a:p>
            <a:r>
              <a:rPr lang="en-AU" smtClean="0"/>
              <a:t>“We needed a sprayer to help keep control of the weeds in the paddocks, we couldn’t afford a new one so we found a second hand one on Gumtree. We quickly realised why it was for sale. It leaked and whenever you used it you came off covered in chemicals. Chris kept on trying to use it, but he knew it wasn’t safe. Eventually it got to the point that he said ‘I can’t do that anymore, I can feel the chemicals on my skin’. So we had to take the little money we had and spent in on getting a contractor to do the spraying for us.” </a:t>
            </a:r>
          </a:p>
          <a:p>
            <a:r>
              <a:rPr lang="en-AU" smtClean="0"/>
              <a:t>Farm 5 ‘Drought affected’</a:t>
            </a:r>
            <a:endParaRPr lang="en-AU" dirty="0"/>
          </a:p>
        </p:txBody>
      </p:sp>
      <p:sp>
        <p:nvSpPr>
          <p:cNvPr id="4" name="Title 3" hidden="1"/>
          <p:cNvSpPr>
            <a:spLocks noGrp="1"/>
          </p:cNvSpPr>
          <p:nvPr>
            <p:ph type="title"/>
          </p:nvPr>
        </p:nvSpPr>
        <p:spPr/>
        <p:txBody>
          <a:bodyPr/>
          <a:lstStyle/>
          <a:p>
            <a:r>
              <a:rPr lang="en-AU" dirty="0" smtClean="0"/>
              <a:t>Quote from farm 5</a:t>
            </a:r>
            <a:endParaRPr lang="en-AU" dirty="0"/>
          </a:p>
        </p:txBody>
      </p:sp>
    </p:spTree>
    <p:extLst>
      <p:ext uri="{BB962C8B-B14F-4D97-AF65-F5344CB8AC3E}">
        <p14:creationId xmlns:p14="http://schemas.microsoft.com/office/powerpoint/2010/main" val="3472077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20AD18-04AC-42BF-9CA9-9FF888642A8C}"/>
              </a:ext>
            </a:extLst>
          </p:cNvPr>
          <p:cNvSpPr>
            <a:spLocks noGrp="1"/>
          </p:cNvSpPr>
          <p:nvPr>
            <p:ph type="body" sz="quarter" idx="14"/>
          </p:nvPr>
        </p:nvSpPr>
        <p:spPr>
          <a:xfrm>
            <a:off x="7569201" y="4470603"/>
            <a:ext cx="2527300" cy="2209066"/>
          </a:xfrm>
        </p:spPr>
        <p:txBody>
          <a:bodyPr vert="horz" wrap="square" lIns="0" tIns="0" rIns="0" bIns="0" rtlCol="0" anchor="t">
            <a:spAutoFit/>
          </a:bodyPr>
          <a:lstStyle/>
          <a:p>
            <a:r>
              <a:rPr lang="en-AU" sz="1200" dirty="0">
                <a:cs typeface="Arial"/>
              </a:rPr>
              <a:t>Ooh, we do some iffy stuff. The reason I do the iffy stuff is it has got to be done and it’s my responsibility, can’t get an employee to do it, you can’t always be 100% sure what you have done for safety will be enough, you’re only going on common sense, that’s what it comes back to, it’s the way you have been brought up to think about it. </a:t>
            </a:r>
            <a:r>
              <a:rPr lang="en-AU" sz="1050" dirty="0">
                <a:cs typeface="Arial"/>
              </a:rPr>
              <a:t/>
            </a:r>
            <a:br>
              <a:rPr lang="en-AU" sz="1050" dirty="0">
                <a:cs typeface="Arial"/>
              </a:rPr>
            </a:br>
            <a:r>
              <a:rPr lang="en-AU" sz="1050" dirty="0">
                <a:cs typeface="Arial"/>
              </a:rPr>
              <a:t>– Farm 4 ‘Father and son family farm’</a:t>
            </a:r>
          </a:p>
        </p:txBody>
      </p:sp>
      <p:sp>
        <p:nvSpPr>
          <p:cNvPr id="19" name="Text Placeholder 2">
            <a:extLst>
              <a:ext uri="{FF2B5EF4-FFF2-40B4-BE49-F238E27FC236}">
                <a16:creationId xmlns:a16="http://schemas.microsoft.com/office/drawing/2014/main" id="{89000051-608C-4F89-9DEC-C59A16B9475D}"/>
              </a:ext>
            </a:extLst>
          </p:cNvPr>
          <p:cNvSpPr txBox="1">
            <a:spLocks/>
          </p:cNvSpPr>
          <p:nvPr/>
        </p:nvSpPr>
        <p:spPr>
          <a:xfrm>
            <a:off x="7202130" y="4172867"/>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2835932"/>
            <a:ext cx="2527300" cy="1193404"/>
          </a:xfrm>
        </p:spPr>
        <p:txBody>
          <a:bodyPr vert="horz" wrap="square" lIns="0" tIns="0" rIns="0" bIns="0" rtlCol="0" anchor="t">
            <a:spAutoFit/>
          </a:bodyPr>
          <a:lstStyle/>
          <a:p>
            <a:r>
              <a:rPr lang="en-AU" sz="1200" dirty="0">
                <a:solidFill>
                  <a:srgbClr val="757F6B"/>
                </a:solidFill>
                <a:cs typeface="Arial"/>
              </a:rPr>
              <a:t>A lot of safety, doesn’t get done, it just doesn’t suit the work. Like signage there’s only four of us, there’s not a strong argument just use common sense. </a:t>
            </a:r>
            <a:r>
              <a:rPr lang="en-AU" sz="1050" dirty="0">
                <a:solidFill>
                  <a:srgbClr val="757F6B"/>
                </a:solidFill>
                <a:cs typeface="Arial"/>
              </a:rPr>
              <a:t/>
            </a:r>
            <a:br>
              <a:rPr lang="en-AU" sz="1050" dirty="0">
                <a:solidFill>
                  <a:srgbClr val="757F6B"/>
                </a:solidFill>
                <a:cs typeface="Arial"/>
              </a:rPr>
            </a:br>
            <a:r>
              <a:rPr lang="en-AU" sz="1050" dirty="0">
                <a:solidFill>
                  <a:srgbClr val="757F6B"/>
                </a:solidFill>
                <a:cs typeface="Arial"/>
              </a:rPr>
              <a:t>– </a:t>
            </a:r>
            <a:r>
              <a:rPr lang="en-AU" sz="1050" dirty="0">
                <a:cs typeface="Arial"/>
              </a:rPr>
              <a:t>Farm 4 ‘Father and son family farm’</a:t>
            </a:r>
            <a:endParaRPr lang="en-AU" sz="1050" dirty="0">
              <a:solidFill>
                <a:srgbClr val="757F6B"/>
              </a:solidFill>
              <a:cs typeface="Arial"/>
            </a:endParaRP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202130" y="2570034"/>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7" name="Text Placeholder 6">
            <a:extLst>
              <a:ext uri="{FF2B5EF4-FFF2-40B4-BE49-F238E27FC236}">
                <a16:creationId xmlns:a16="http://schemas.microsoft.com/office/drawing/2014/main" id="{080EFCBF-62B5-42EE-8445-F84B2BCDBDEE}"/>
              </a:ext>
            </a:extLst>
          </p:cNvPr>
          <p:cNvSpPr>
            <a:spLocks noGrp="1"/>
          </p:cNvSpPr>
          <p:nvPr>
            <p:ph type="body" sz="quarter" idx="12"/>
          </p:nvPr>
        </p:nvSpPr>
        <p:spPr>
          <a:xfrm>
            <a:off x="7569201" y="1507997"/>
            <a:ext cx="2527300" cy="787139"/>
          </a:xfrm>
        </p:spPr>
        <p:txBody>
          <a:bodyPr vert="horz" wrap="square" lIns="0" tIns="0" rIns="0" bIns="0" rtlCol="0" anchor="t">
            <a:spAutoFit/>
          </a:bodyPr>
          <a:lstStyle/>
          <a:p>
            <a:r>
              <a:rPr lang="en-AU" sz="1200" dirty="0">
                <a:cs typeface="Arial"/>
              </a:rPr>
              <a:t>Until you’ve been in a position when you are in trouble, you don’t know what might give you trouble. </a:t>
            </a:r>
            <a:r>
              <a:rPr lang="en-AU" sz="1050" dirty="0">
                <a:cs typeface="Arial"/>
              </a:rPr>
              <a:t/>
            </a:r>
            <a:br>
              <a:rPr lang="en-AU" sz="1050" dirty="0">
                <a:cs typeface="Arial"/>
              </a:rPr>
            </a:br>
            <a:r>
              <a:rPr lang="en-AU" sz="1050" dirty="0">
                <a:cs typeface="Arial"/>
              </a:rPr>
              <a:t>– Farm 2 ‘Retired wartime farmer’</a:t>
            </a:r>
          </a:p>
        </p:txBody>
      </p:sp>
      <p:sp>
        <p:nvSpPr>
          <p:cNvPr id="16" name="Text Placeholder 2">
            <a:extLst>
              <a:ext uri="{FF2B5EF4-FFF2-40B4-BE49-F238E27FC236}">
                <a16:creationId xmlns:a16="http://schemas.microsoft.com/office/drawing/2014/main" id="{E08A05B5-791C-408D-AE86-645B3C02FA77}"/>
              </a:ext>
            </a:extLst>
          </p:cNvPr>
          <p:cNvSpPr txBox="1">
            <a:spLocks/>
          </p:cNvSpPr>
          <p:nvPr/>
        </p:nvSpPr>
        <p:spPr>
          <a:xfrm>
            <a:off x="7202130" y="122310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20" name="Text Placeholder 4">
            <a:extLst>
              <a:ext uri="{FF2B5EF4-FFF2-40B4-BE49-F238E27FC236}">
                <a16:creationId xmlns:a16="http://schemas.microsoft.com/office/drawing/2014/main" id="{EE54C044-6A64-4A1F-9598-CD1BFD3B8FAB}"/>
              </a:ext>
            </a:extLst>
          </p:cNvPr>
          <p:cNvSpPr txBox="1">
            <a:spLocks/>
          </p:cNvSpPr>
          <p:nvPr/>
        </p:nvSpPr>
        <p:spPr>
          <a:xfrm>
            <a:off x="4353803"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The tangible side of safety predominates,  such as signs, goggles, and guards, rather than the intangible process of planning and designing work to be safe.</a:t>
            </a:r>
          </a:p>
          <a:p>
            <a:pPr marL="171450" indent="-171450">
              <a:buFont typeface="Arial" panose="020B0604020202020204" pitchFamily="34" charset="0"/>
              <a:buChar char="•"/>
            </a:pPr>
            <a:r>
              <a:rPr lang="en-AU" dirty="0"/>
              <a:t>Farmers think about planning their work in terms of common sense and aren’t conducting hazard identification processes before starting work.</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a:p>
            <a:pPr marL="171450" indent="-171450">
              <a:buChar char="•"/>
            </a:pPr>
            <a:endParaRPr lang="en-US" dirty="0">
              <a:cs typeface="Arial"/>
            </a:endParaRPr>
          </a:p>
          <a:p>
            <a:pPr marL="171450" indent="-171450">
              <a:buChar char="•"/>
            </a:pPr>
            <a:endParaRPr lang="en-AU" dirty="0">
              <a:cs typeface="Arial"/>
            </a:endParaRPr>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74799"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Farmers will often continue to work even when exhausted or physically injured buoyed by the drive to “get the job done” and to make the farm business as productive and profitable as possible.</a:t>
            </a:r>
          </a:p>
          <a:p>
            <a:pPr marL="171450" indent="-171450">
              <a:buFont typeface="Arial" panose="020B0604020202020204" pitchFamily="34" charset="0"/>
              <a:buChar char="•"/>
            </a:pPr>
            <a:r>
              <a:rPr lang="en-AU" dirty="0"/>
              <a:t>Farmers appear to see the productivity and profitability as only limited by the hours in the day and their ability to work as many hours as possible.</a:t>
            </a:r>
          </a:p>
          <a:p>
            <a:pPr marL="171450" indent="-171450">
              <a:buFont typeface="Arial" panose="020B0604020202020204" pitchFamily="34" charset="0"/>
              <a:buChar char="•"/>
            </a:pPr>
            <a:endParaRPr lang="en-AU" dirty="0"/>
          </a:p>
          <a:p>
            <a:pPr marL="171450" indent="-171450">
              <a:buChar char="•"/>
            </a:pPr>
            <a:endParaRPr lang="en-US" dirty="0">
              <a:cs typeface="Arial"/>
            </a:endParaRPr>
          </a:p>
          <a:p>
            <a:pPr marL="171450" indent="-171450">
              <a:buChar char="•"/>
            </a:pPr>
            <a:endParaRPr lang="en-AU" dirty="0">
              <a:cs typeface="Arial"/>
            </a:endParaRPr>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13"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730083"/>
            <a:ext cx="5407003" cy="801369"/>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sz="1200" dirty="0"/>
              <a:t>Farmers only appreciate the value of their working health once it is gone. They may be aware of its importance to the ongoing productivity and profitability of the farm business, but do not consider risk management as part of a positive working culture and do not take adequate precautions to protect themselves. The economic value of future avoided injury is not front of mind.</a:t>
            </a:r>
          </a:p>
        </p:txBody>
      </p:sp>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898452"/>
            <a:ext cx="4555545" cy="1921652"/>
          </a:xfrm>
        </p:spPr>
        <p:txBody>
          <a:bodyPr/>
          <a:lstStyle/>
          <a:p>
            <a:r>
              <a:rPr lang="en-AU" sz="2400" dirty="0"/>
              <a:t>Farmers can be reactionary to personal health and danger, seeing </a:t>
            </a:r>
            <a:r>
              <a:rPr lang="en-AU" sz="2400" dirty="0" smtClean="0"/>
              <a:t>incidents </a:t>
            </a:r>
            <a:r>
              <a:rPr lang="en-AU" sz="2400" dirty="0"/>
              <a:t>as unlucky rather than avoidable</a:t>
            </a: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951759"/>
            <a:ext cx="676275" cy="587448"/>
          </a:xfrm>
        </p:spPr>
        <p:txBody>
          <a:bodyPr/>
          <a:lstStyle/>
          <a:p>
            <a:r>
              <a:rPr lang="en-AU" dirty="0"/>
              <a:t>2.1</a:t>
            </a:r>
          </a:p>
        </p:txBody>
      </p:sp>
      <p:pic>
        <p:nvPicPr>
          <p:cNvPr id="21" name="Picture Placeholder 2" descr="Photograph of tractor and farm machinery.">
            <a:extLst>
              <a:ext uri="{FF2B5EF4-FFF2-40B4-BE49-F238E27FC236}">
                <a16:creationId xmlns:a16="http://schemas.microsoft.com/office/drawing/2014/main" id="{0B8952AC-7F7C-AC43-97A8-2BDF724044D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1"/>
          <a:stretch/>
        </p:blipFill>
        <p:spPr>
          <a:xfrm>
            <a:off x="-22436" y="-795"/>
            <a:ext cx="709798" cy="7561264"/>
          </a:xfrm>
          <a:prstGeom prst="rect">
            <a:avLst/>
          </a:prstGeom>
        </p:spPr>
      </p:pic>
    </p:spTree>
    <p:extLst>
      <p:ext uri="{BB962C8B-B14F-4D97-AF65-F5344CB8AC3E}">
        <p14:creationId xmlns:p14="http://schemas.microsoft.com/office/powerpoint/2010/main" val="1930253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20AD18-04AC-42BF-9CA9-9FF888642A8C}"/>
              </a:ext>
            </a:extLst>
          </p:cNvPr>
          <p:cNvSpPr>
            <a:spLocks noGrp="1"/>
          </p:cNvSpPr>
          <p:nvPr>
            <p:ph type="body" sz="quarter" idx="14"/>
          </p:nvPr>
        </p:nvSpPr>
        <p:spPr>
          <a:xfrm>
            <a:off x="7569201" y="4905766"/>
            <a:ext cx="2527300" cy="1168012"/>
          </a:xfrm>
        </p:spPr>
        <p:txBody>
          <a:bodyPr vert="horz" wrap="square" lIns="0" tIns="0" rIns="0" bIns="0" rtlCol="0" anchor="t">
            <a:spAutoFit/>
          </a:bodyPr>
          <a:lstStyle/>
          <a:p>
            <a:r>
              <a:rPr lang="en-AU" sz="1200" dirty="0">
                <a:cs typeface="Arial"/>
              </a:rPr>
              <a:t>One time I tipped the truck too far back, almost got crushed by the truck. That scared the hell out of me and my brother. </a:t>
            </a:r>
            <a:r>
              <a:rPr lang="en-AU" sz="1050" dirty="0">
                <a:cs typeface="Arial"/>
              </a:rPr>
              <a:t/>
            </a:r>
            <a:br>
              <a:rPr lang="en-AU" sz="1050" dirty="0">
                <a:cs typeface="Arial"/>
              </a:rPr>
            </a:br>
            <a:r>
              <a:rPr lang="en-AU" sz="1050" dirty="0">
                <a:cs typeface="Arial"/>
              </a:rPr>
              <a:t>– Farm 6 ‘There’s more to life than farming’</a:t>
            </a:r>
          </a:p>
        </p:txBody>
      </p:sp>
      <p:sp>
        <p:nvSpPr>
          <p:cNvPr id="19" name="Text Placeholder 2">
            <a:extLst>
              <a:ext uri="{FF2B5EF4-FFF2-40B4-BE49-F238E27FC236}">
                <a16:creationId xmlns:a16="http://schemas.microsoft.com/office/drawing/2014/main" id="{89000051-608C-4F89-9DEC-C59A16B9475D}"/>
              </a:ext>
            </a:extLst>
          </p:cNvPr>
          <p:cNvSpPr txBox="1">
            <a:spLocks/>
          </p:cNvSpPr>
          <p:nvPr/>
        </p:nvSpPr>
        <p:spPr>
          <a:xfrm>
            <a:off x="7202130" y="4608030"/>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3193959"/>
            <a:ext cx="2527300" cy="990271"/>
          </a:xfrm>
        </p:spPr>
        <p:txBody>
          <a:bodyPr vert="horz" wrap="square" lIns="0" tIns="0" rIns="0" bIns="0" rtlCol="0" anchor="t">
            <a:spAutoFit/>
          </a:bodyPr>
          <a:lstStyle/>
          <a:p>
            <a:r>
              <a:rPr lang="en-AU" sz="1200" dirty="0">
                <a:solidFill>
                  <a:srgbClr val="757F6B"/>
                </a:solidFill>
                <a:cs typeface="Arial"/>
              </a:rPr>
              <a:t>I was using the band saw and a piece of metal almost hit me in the eye, now I know to wear glasses when I use it. </a:t>
            </a:r>
            <a:r>
              <a:rPr lang="en-AU" sz="1050" dirty="0">
                <a:solidFill>
                  <a:srgbClr val="757F6B"/>
                </a:solidFill>
                <a:cs typeface="Arial"/>
              </a:rPr>
              <a:t/>
            </a:r>
            <a:br>
              <a:rPr lang="en-AU" sz="1050" dirty="0">
                <a:solidFill>
                  <a:srgbClr val="757F6B"/>
                </a:solidFill>
                <a:cs typeface="Arial"/>
              </a:rPr>
            </a:br>
            <a:r>
              <a:rPr lang="en-AU" sz="1050" dirty="0">
                <a:solidFill>
                  <a:srgbClr val="757F6B"/>
                </a:solidFill>
                <a:cs typeface="Arial"/>
              </a:rPr>
              <a:t>– Farm 4 ‘Father and son family farm’</a:t>
            </a: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202130" y="2928061"/>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7" name="Text Placeholder 6">
            <a:extLst>
              <a:ext uri="{FF2B5EF4-FFF2-40B4-BE49-F238E27FC236}">
                <a16:creationId xmlns:a16="http://schemas.microsoft.com/office/drawing/2014/main" id="{080EFCBF-62B5-42EE-8445-F84B2BCDBDEE}"/>
              </a:ext>
            </a:extLst>
          </p:cNvPr>
          <p:cNvSpPr>
            <a:spLocks noGrp="1"/>
          </p:cNvSpPr>
          <p:nvPr>
            <p:ph type="body" sz="quarter" idx="12"/>
          </p:nvPr>
        </p:nvSpPr>
        <p:spPr>
          <a:xfrm>
            <a:off x="7569201" y="1507997"/>
            <a:ext cx="2527300" cy="1168012"/>
          </a:xfrm>
        </p:spPr>
        <p:txBody>
          <a:bodyPr vert="horz" wrap="square" lIns="0" tIns="0" rIns="0" bIns="0" rtlCol="0" anchor="t">
            <a:spAutoFit/>
          </a:bodyPr>
          <a:lstStyle/>
          <a:p>
            <a:r>
              <a:rPr lang="en-AU" sz="1200" dirty="0">
                <a:cs typeface="Arial"/>
              </a:rPr>
              <a:t>A mate ran over his kid with his truck, it put the fear of god into everyone around here, everyone spent 2-3 years looking around.</a:t>
            </a:r>
            <a:r>
              <a:rPr lang="en-AU" sz="1050" dirty="0">
                <a:cs typeface="Arial"/>
              </a:rPr>
              <a:t/>
            </a:r>
            <a:br>
              <a:rPr lang="en-AU" sz="1050" dirty="0">
                <a:cs typeface="Arial"/>
              </a:rPr>
            </a:br>
            <a:r>
              <a:rPr lang="en-AU" sz="1050" dirty="0">
                <a:cs typeface="Arial"/>
              </a:rPr>
              <a:t>– Farm 6 ‘There’s more to life than farming’</a:t>
            </a:r>
          </a:p>
        </p:txBody>
      </p:sp>
      <p:sp>
        <p:nvSpPr>
          <p:cNvPr id="16" name="Text Placeholder 2">
            <a:extLst>
              <a:ext uri="{FF2B5EF4-FFF2-40B4-BE49-F238E27FC236}">
                <a16:creationId xmlns:a16="http://schemas.microsoft.com/office/drawing/2014/main" id="{E08A05B5-791C-408D-AE86-645B3C02FA77}"/>
              </a:ext>
            </a:extLst>
          </p:cNvPr>
          <p:cNvSpPr txBox="1">
            <a:spLocks/>
          </p:cNvSpPr>
          <p:nvPr/>
        </p:nvSpPr>
        <p:spPr>
          <a:xfrm>
            <a:off x="7202130" y="122310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17" name="Text Placeholder 4">
            <a:extLst>
              <a:ext uri="{FF2B5EF4-FFF2-40B4-BE49-F238E27FC236}">
                <a16:creationId xmlns:a16="http://schemas.microsoft.com/office/drawing/2014/main" id="{78D73083-9C1B-423A-950B-2B9D2D840557}"/>
              </a:ext>
            </a:extLst>
          </p:cNvPr>
          <p:cNvSpPr txBox="1">
            <a:spLocks/>
          </p:cNvSpPr>
          <p:nvPr/>
        </p:nvSpPr>
        <p:spPr>
          <a:xfrm>
            <a:off x="4353804"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US" dirty="0">
                <a:cs typeface="Arial"/>
              </a:rPr>
              <a:t>Farmers were more cautious about the use of equipment like quadbikes by family and friends than contractors and employees.</a:t>
            </a:r>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88744"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US" dirty="0">
                <a:cs typeface="Arial"/>
              </a:rPr>
              <a:t>Farmers noted that direct and indirect experiences of injuries or deaths of others, particularly children, had driven changes in their own </a:t>
            </a:r>
            <a:r>
              <a:rPr lang="en-US" dirty="0" err="1">
                <a:cs typeface="Arial"/>
              </a:rPr>
              <a:t>behaviour</a:t>
            </a:r>
            <a:r>
              <a:rPr lang="en-US" dirty="0">
                <a:cs typeface="Arial"/>
              </a:rPr>
              <a:t> and on-farm practices.</a:t>
            </a:r>
          </a:p>
          <a:p>
            <a:pPr marL="171450" indent="-171450">
              <a:buFont typeface="Arial" panose="020B0604020202020204" pitchFamily="34" charset="0"/>
              <a:buChar char="•"/>
            </a:pPr>
            <a:r>
              <a:rPr lang="en-US" dirty="0">
                <a:cs typeface="Arial"/>
              </a:rPr>
              <a:t>Farmers encouraged family, friends and other visitors to wear safety equipment i.e. helmets or life jackets even when they don’t use them themselves.</a:t>
            </a:r>
          </a:p>
          <a:p>
            <a:pPr marL="171450" indent="-171450">
              <a:buFont typeface="Arial" panose="020B0604020202020204" pitchFamily="34" charset="0"/>
              <a:buChar char="•"/>
            </a:pPr>
            <a:endParaRPr lang="en-US" dirty="0">
              <a:cs typeface="Arial"/>
            </a:endParaRPr>
          </a:p>
          <a:p>
            <a:pPr marL="171450" indent="-171450">
              <a:buFont typeface="Arial" panose="020B0604020202020204" pitchFamily="34" charset="0"/>
              <a:buChar char="•"/>
            </a:pPr>
            <a:endParaRPr lang="en-US" dirty="0">
              <a:cs typeface="Arial"/>
            </a:endParaRPr>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13"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730083"/>
            <a:ext cx="5407003" cy="801369"/>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sz="1200" dirty="0"/>
              <a:t>Farmers are more conscious of the on-farm safety and wellbeing of their family members and friends. Negative experiences and stories of their broader community are strong drivers of changes in attitudes and </a:t>
            </a:r>
            <a:r>
              <a:rPr lang="en-AU" sz="1200" dirty="0"/>
              <a:t>behaviours</a:t>
            </a:r>
            <a:r>
              <a:rPr lang="en-US" sz="1200" dirty="0"/>
              <a:t>.</a:t>
            </a:r>
          </a:p>
        </p:txBody>
      </p:sp>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898452"/>
            <a:ext cx="4555545" cy="1921652"/>
          </a:xfrm>
        </p:spPr>
        <p:txBody>
          <a:bodyPr/>
          <a:lstStyle/>
          <a:p>
            <a:r>
              <a:rPr lang="en-AU" sz="2400" dirty="0"/>
              <a:t>Personal experience and local stories are a key driver of lasting behavioural change</a:t>
            </a: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951759"/>
            <a:ext cx="676275" cy="587448"/>
          </a:xfrm>
        </p:spPr>
        <p:txBody>
          <a:bodyPr/>
          <a:lstStyle/>
          <a:p>
            <a:r>
              <a:rPr lang="en-AU" dirty="0"/>
              <a:t>2.2</a:t>
            </a:r>
          </a:p>
        </p:txBody>
      </p:sp>
      <p:pic>
        <p:nvPicPr>
          <p:cNvPr id="21" name="Picture Placeholder 13" descr="Photograph of a cattle field.">
            <a:extLst>
              <a:ext uri="{FF2B5EF4-FFF2-40B4-BE49-F238E27FC236}">
                <a16:creationId xmlns:a16="http://schemas.microsoft.com/office/drawing/2014/main" id="{2E6E2729-85E2-804B-87D9-B2FC304ADA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3"/>
            <a:ext cx="692248" cy="7561263"/>
          </a:xfrm>
          <a:prstGeom prst="rect">
            <a:avLst/>
          </a:prstGeom>
        </p:spPr>
      </p:pic>
    </p:spTree>
    <p:extLst>
      <p:ext uri="{BB962C8B-B14F-4D97-AF65-F5344CB8AC3E}">
        <p14:creationId xmlns:p14="http://schemas.microsoft.com/office/powerpoint/2010/main" val="2375082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15D37D94-E723-9640-B45B-E7B15955E27F}"/>
              </a:ext>
            </a:extLst>
          </p:cNvPr>
          <p:cNvSpPr txBox="1">
            <a:spLocks/>
          </p:cNvSpPr>
          <p:nvPr/>
        </p:nvSpPr>
        <p:spPr>
          <a:xfrm>
            <a:off x="1444171" y="1456593"/>
            <a:ext cx="6500421" cy="1921652"/>
          </a:xfrm>
          <a:prstGeom prst="rect">
            <a:avLst/>
          </a:prstGeom>
        </p:spPr>
        <p:txBody>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spcAft>
                <a:spcPts val="1800"/>
              </a:spcAft>
            </a:pPr>
            <a:r>
              <a:rPr lang="en-AU" sz="3600" dirty="0">
                <a:solidFill>
                  <a:schemeClr val="bg1"/>
                </a:solidFill>
                <a:latin typeface="+mj-lt"/>
              </a:rPr>
              <a:t>Farm workers</a:t>
            </a:r>
          </a:p>
          <a:p>
            <a:r>
              <a:rPr lang="en-AU" sz="1800" dirty="0">
                <a:solidFill>
                  <a:schemeClr val="bg1"/>
                </a:solidFill>
              </a:rPr>
              <a:t>Farmers expect that contractors will take responsibility for their own safety, trusting that they have safer equipment and experience. This breaks down with low-skilled labour hire. </a:t>
            </a:r>
          </a:p>
        </p:txBody>
      </p:sp>
      <p:sp>
        <p:nvSpPr>
          <p:cNvPr id="2" name="Title 1" hidden="1"/>
          <p:cNvSpPr>
            <a:spLocks noGrp="1"/>
          </p:cNvSpPr>
          <p:nvPr>
            <p:ph type="title"/>
          </p:nvPr>
        </p:nvSpPr>
        <p:spPr/>
        <p:txBody>
          <a:bodyPr/>
          <a:lstStyle/>
          <a:p>
            <a:r>
              <a:rPr lang="en-AU" dirty="0" smtClean="0"/>
              <a:t>Farm workers</a:t>
            </a:r>
            <a:endParaRPr lang="en-AU" dirty="0"/>
          </a:p>
        </p:txBody>
      </p:sp>
    </p:spTree>
    <p:extLst>
      <p:ext uri="{BB962C8B-B14F-4D97-AF65-F5344CB8AC3E}">
        <p14:creationId xmlns:p14="http://schemas.microsoft.com/office/powerpoint/2010/main" val="741470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0A463-04D4-4CD3-827F-D389A518580F}"/>
              </a:ext>
            </a:extLst>
          </p:cNvPr>
          <p:cNvSpPr txBox="1"/>
          <p:nvPr/>
        </p:nvSpPr>
        <p:spPr>
          <a:xfrm>
            <a:off x="898525" y="1340000"/>
            <a:ext cx="8926793" cy="2439129"/>
          </a:xfrm>
          <a:prstGeom prst="rect">
            <a:avLst/>
          </a:prstGeom>
          <a:noFill/>
        </p:spPr>
        <p:txBody>
          <a:bodyPr wrap="square" lIns="0" tIns="0" rIns="0" bIns="0" rtlCol="0">
            <a:spAutoFit/>
          </a:bodyPr>
          <a:lstStyle/>
          <a:p>
            <a:pPr>
              <a:lnSpc>
                <a:spcPct val="150000"/>
              </a:lnSpc>
              <a:spcAft>
                <a:spcPts val="600"/>
              </a:spcAft>
            </a:pPr>
            <a:r>
              <a:rPr lang="en-US" sz="1100" dirty="0" smtClean="0"/>
              <a:t>In </a:t>
            </a:r>
            <a:r>
              <a:rPr lang="en-US" sz="1100" dirty="0"/>
              <a:t>2018, </a:t>
            </a:r>
            <a:r>
              <a:rPr lang="en-AU" sz="1100" dirty="0"/>
              <a:t>Safe Work Australia engaged </a:t>
            </a:r>
            <a:r>
              <a:rPr lang="en-AU" sz="1100" dirty="0" err="1"/>
              <a:t>ThinkPlace</a:t>
            </a:r>
            <a:r>
              <a:rPr lang="en-AU" sz="1100" dirty="0"/>
              <a:t> Pty Ltd to undertake exploratory research to gain insights into the behavioural and cultural factors and barriers which impact on the work health and safety (</a:t>
            </a:r>
            <a:r>
              <a:rPr lang="en-AU" sz="1100" dirty="0" err="1"/>
              <a:t>WHS</a:t>
            </a:r>
            <a:r>
              <a:rPr lang="en-AU" sz="1100" dirty="0"/>
              <a:t>) practices of farmers. This report presents the approach and findings of the research, which involved in-depth ethnographic study of nine farms in </a:t>
            </a:r>
            <a:r>
              <a:rPr lang="en-AU" sz="1100" dirty="0" smtClean="0"/>
              <a:t>southern New </a:t>
            </a:r>
            <a:r>
              <a:rPr lang="en-AU" sz="1100" dirty="0"/>
              <a:t>South Wales.</a:t>
            </a:r>
            <a:endParaRPr lang="en-US" sz="1100" dirty="0"/>
          </a:p>
          <a:p>
            <a:pPr>
              <a:lnSpc>
                <a:spcPct val="150000"/>
              </a:lnSpc>
              <a:spcAft>
                <a:spcPts val="600"/>
              </a:spcAft>
            </a:pPr>
            <a:r>
              <a:rPr lang="en-AU" sz="1100" dirty="0" smtClean="0"/>
              <a:t>The small scale </a:t>
            </a:r>
            <a:r>
              <a:rPr lang="en-AU" sz="1100" dirty="0"/>
              <a:t>of the study and its focus on a specific sub-sector of the </a:t>
            </a:r>
            <a:r>
              <a:rPr lang="en-AU" sz="1100" dirty="0" smtClean="0"/>
              <a:t>agriculture industry means the key insights outlined in this report may not necessarily be reflective of the broader industry. Nonetheless, the </a:t>
            </a:r>
            <a:r>
              <a:rPr lang="en-AU" sz="1100" dirty="0"/>
              <a:t>research adds to the body of </a:t>
            </a:r>
            <a:r>
              <a:rPr lang="en-AU" sz="1100" dirty="0" err="1"/>
              <a:t>WHS</a:t>
            </a:r>
            <a:r>
              <a:rPr lang="en-AU" sz="1100" dirty="0"/>
              <a:t> evidence </a:t>
            </a:r>
            <a:r>
              <a:rPr lang="en-AU" sz="1100" dirty="0" smtClean="0"/>
              <a:t>in the industry and </a:t>
            </a:r>
            <a:r>
              <a:rPr lang="en-AU" sz="1100" dirty="0"/>
              <a:t>aligns with </a:t>
            </a:r>
            <a:r>
              <a:rPr lang="en-AU" sz="1100" dirty="0" smtClean="0"/>
              <a:t>the findings of other research.</a:t>
            </a:r>
            <a:r>
              <a:rPr lang="en-US" sz="1100" dirty="0" smtClean="0"/>
              <a:t> </a:t>
            </a:r>
            <a:r>
              <a:rPr lang="en-AU" sz="1100" dirty="0" smtClean="0"/>
              <a:t>As </a:t>
            </a:r>
            <a:r>
              <a:rPr lang="en-AU" sz="1100" dirty="0"/>
              <a:t>the research uses an in-depth approach, it offers detailed information about farmer attitudes and behaviours; helping to increase our understanding of the barriers to reducing the high rates of injuries and fatalities in the agriculture industry. </a:t>
            </a:r>
            <a:endParaRPr lang="en-US" sz="1100" dirty="0"/>
          </a:p>
          <a:p>
            <a:pPr>
              <a:lnSpc>
                <a:spcPct val="150000"/>
              </a:lnSpc>
              <a:spcAft>
                <a:spcPts val="600"/>
              </a:spcAft>
            </a:pPr>
            <a:r>
              <a:rPr lang="en-AU" sz="1100" dirty="0"/>
              <a:t>Rather than reporting on a stand-alone research project, this report is intended to inform and stimulate a broader conversation around </a:t>
            </a:r>
            <a:r>
              <a:rPr lang="en-AU" sz="1100" dirty="0" err="1"/>
              <a:t>WHS</a:t>
            </a:r>
            <a:r>
              <a:rPr lang="en-AU" sz="1100" dirty="0"/>
              <a:t> in the agriculture industry and initiate further evidence and policy </a:t>
            </a:r>
            <a:r>
              <a:rPr lang="en-AU" sz="1100" dirty="0" smtClean="0"/>
              <a:t>work to improve </a:t>
            </a:r>
            <a:r>
              <a:rPr lang="en-AU" sz="1100" dirty="0" err="1" smtClean="0"/>
              <a:t>WHS</a:t>
            </a:r>
            <a:r>
              <a:rPr lang="en-AU" sz="1100" dirty="0" smtClean="0"/>
              <a:t> outcomes for the industry.</a:t>
            </a:r>
            <a:endParaRPr lang="en-US" sz="1100" dirty="0"/>
          </a:p>
        </p:txBody>
      </p:sp>
      <p:sp>
        <p:nvSpPr>
          <p:cNvPr id="3" name="Foreward">
            <a:extLst>
              <a:ext uri="{FF2B5EF4-FFF2-40B4-BE49-F238E27FC236}">
                <a16:creationId xmlns:a16="http://schemas.microsoft.com/office/drawing/2014/main" id="{974291D2-A74B-4C47-AB59-11EAE0846769}"/>
              </a:ext>
            </a:extLst>
          </p:cNvPr>
          <p:cNvSpPr txBox="1">
            <a:spLocks/>
          </p:cNvSpPr>
          <p:nvPr/>
        </p:nvSpPr>
        <p:spPr>
          <a:xfrm>
            <a:off x="898526" y="888924"/>
            <a:ext cx="8926792" cy="381611"/>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4000"/>
              </a:lnSpc>
            </a:pPr>
            <a:r>
              <a:rPr lang="en-AU" sz="1800" dirty="0" smtClean="0"/>
              <a:t>Foreword </a:t>
            </a:r>
            <a:endParaRPr lang="en-AU" sz="1800" dirty="0"/>
          </a:p>
        </p:txBody>
      </p:sp>
      <p:sp>
        <p:nvSpPr>
          <p:cNvPr id="4" name="Title 3" hidden="1"/>
          <p:cNvSpPr>
            <a:spLocks noGrp="1"/>
          </p:cNvSpPr>
          <p:nvPr>
            <p:ph type="title"/>
          </p:nvPr>
        </p:nvSpPr>
        <p:spPr/>
        <p:txBody>
          <a:bodyPr/>
          <a:lstStyle/>
          <a:p>
            <a:r>
              <a:rPr lang="en-AU" dirty="0" smtClean="0"/>
              <a:t>Foreword</a:t>
            </a:r>
            <a:endParaRPr lang="en-AU" dirty="0"/>
          </a:p>
        </p:txBody>
      </p:sp>
    </p:spTree>
    <p:extLst>
      <p:ext uri="{BB962C8B-B14F-4D97-AF65-F5344CB8AC3E}">
        <p14:creationId xmlns:p14="http://schemas.microsoft.com/office/powerpoint/2010/main" val="3683822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1319F-6CC4-4347-8D7F-A43F510C7B76}"/>
              </a:ext>
            </a:extLst>
          </p:cNvPr>
          <p:cNvSpPr>
            <a:spLocks noGrp="1"/>
          </p:cNvSpPr>
          <p:nvPr>
            <p:ph sz="quarter" idx="11"/>
          </p:nvPr>
        </p:nvSpPr>
        <p:spPr/>
        <p:txBody>
          <a:bodyPr/>
          <a:lstStyle/>
          <a:p>
            <a:r>
              <a:rPr lang="en-AU" smtClean="0"/>
              <a:t>“This year I decided to get a bloke in to to do some tree lopping because it’s too dangerous. He’s got all the gear, insurance, he looks after his own safety you know, like if it’s windy he doesn’t come in. It’s too much for me now, I would usually have gone up on a rope and done something stupid. Years ago, I would have done something like that myself, but not now that I’m getting older.”</a:t>
            </a:r>
          </a:p>
          <a:p>
            <a:r>
              <a:rPr lang="en-AU" smtClean="0"/>
              <a:t>Farm 7 ‘Set in his ways’</a:t>
            </a:r>
            <a:endParaRPr lang="en-AU" dirty="0"/>
          </a:p>
        </p:txBody>
      </p:sp>
      <p:sp>
        <p:nvSpPr>
          <p:cNvPr id="4" name="Title 3" hidden="1"/>
          <p:cNvSpPr>
            <a:spLocks noGrp="1"/>
          </p:cNvSpPr>
          <p:nvPr>
            <p:ph type="title"/>
          </p:nvPr>
        </p:nvSpPr>
        <p:spPr/>
        <p:txBody>
          <a:bodyPr/>
          <a:lstStyle/>
          <a:p>
            <a:r>
              <a:rPr lang="en-AU" dirty="0" smtClean="0"/>
              <a:t>Quote from farm 7</a:t>
            </a:r>
            <a:endParaRPr lang="en-AU" dirty="0"/>
          </a:p>
        </p:txBody>
      </p:sp>
      <p:pic>
        <p:nvPicPr>
          <p:cNvPr id="6" name="Picture Placeholder 4" descr="Photograph of gum tree plantation.">
            <a:extLst>
              <a:ext uri="{FF2B5EF4-FFF2-40B4-BE49-F238E27FC236}">
                <a16:creationId xmlns:a16="http://schemas.microsoft.com/office/drawing/2014/main" id="{80AD57DF-8B2D-CA48-BCDA-F9B8540BD609}"/>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4330700" y="0"/>
            <a:ext cx="6362700" cy="7561264"/>
          </a:xfrm>
          <a:prstGeom prst="rect">
            <a:avLst/>
          </a:prstGeom>
        </p:spPr>
      </p:pic>
    </p:spTree>
    <p:extLst>
      <p:ext uri="{BB962C8B-B14F-4D97-AF65-F5344CB8AC3E}">
        <p14:creationId xmlns:p14="http://schemas.microsoft.com/office/powerpoint/2010/main" val="91886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20AD18-04AC-42BF-9CA9-9FF888642A8C}"/>
              </a:ext>
            </a:extLst>
          </p:cNvPr>
          <p:cNvSpPr>
            <a:spLocks noGrp="1"/>
          </p:cNvSpPr>
          <p:nvPr>
            <p:ph type="body" sz="quarter" idx="14"/>
          </p:nvPr>
        </p:nvSpPr>
        <p:spPr>
          <a:xfrm>
            <a:off x="7569201" y="4746136"/>
            <a:ext cx="2527300" cy="1396536"/>
          </a:xfrm>
        </p:spPr>
        <p:txBody>
          <a:bodyPr vert="horz" wrap="square" lIns="0" tIns="0" rIns="0" bIns="0" rtlCol="0" anchor="t">
            <a:spAutoFit/>
          </a:bodyPr>
          <a:lstStyle/>
          <a:p>
            <a:r>
              <a:rPr lang="en-AU" sz="1200" dirty="0">
                <a:cs typeface="Arial"/>
              </a:rPr>
              <a:t>There’s litigation and responsibility for employees, so I just do it myself…if I do something stupid, I get killed, that’s bad luck but I don’t want to be responsible for killing someone else. </a:t>
            </a:r>
            <a:r>
              <a:rPr lang="en-AU" sz="1050" dirty="0">
                <a:cs typeface="Arial"/>
              </a:rPr>
              <a:t/>
            </a:r>
            <a:br>
              <a:rPr lang="en-AU" sz="1050" dirty="0">
                <a:cs typeface="Arial"/>
              </a:rPr>
            </a:br>
            <a:r>
              <a:rPr lang="en-AU" sz="1050" dirty="0">
                <a:cs typeface="Arial"/>
              </a:rPr>
              <a:t>– Farm 5 ‘Drought affected’</a:t>
            </a:r>
          </a:p>
        </p:txBody>
      </p:sp>
      <p:sp>
        <p:nvSpPr>
          <p:cNvPr id="19" name="Text Placeholder 2">
            <a:extLst>
              <a:ext uri="{FF2B5EF4-FFF2-40B4-BE49-F238E27FC236}">
                <a16:creationId xmlns:a16="http://schemas.microsoft.com/office/drawing/2014/main" id="{89000051-608C-4F89-9DEC-C59A16B9475D}"/>
              </a:ext>
            </a:extLst>
          </p:cNvPr>
          <p:cNvSpPr txBox="1">
            <a:spLocks/>
          </p:cNvSpPr>
          <p:nvPr/>
        </p:nvSpPr>
        <p:spPr>
          <a:xfrm>
            <a:off x="7202130" y="4491441"/>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3318957"/>
            <a:ext cx="2527300" cy="787139"/>
          </a:xfrm>
        </p:spPr>
        <p:txBody>
          <a:bodyPr vert="horz" wrap="square" lIns="0" tIns="0" rIns="0" bIns="0" rtlCol="0" anchor="t">
            <a:spAutoFit/>
          </a:bodyPr>
          <a:lstStyle/>
          <a:p>
            <a:r>
              <a:rPr lang="en-AU" sz="1200" dirty="0">
                <a:solidFill>
                  <a:srgbClr val="757F6B"/>
                </a:solidFill>
                <a:cs typeface="Arial"/>
              </a:rPr>
              <a:t>For the really dangerous stuff, I found the best way is to get a contractor to do it. </a:t>
            </a:r>
            <a:r>
              <a:rPr lang="en-AU" sz="1050" dirty="0">
                <a:solidFill>
                  <a:srgbClr val="757F6B"/>
                </a:solidFill>
                <a:cs typeface="Arial"/>
              </a:rPr>
              <a:t/>
            </a:r>
            <a:br>
              <a:rPr lang="en-AU" sz="1050" dirty="0">
                <a:solidFill>
                  <a:srgbClr val="757F6B"/>
                </a:solidFill>
                <a:cs typeface="Arial"/>
              </a:rPr>
            </a:br>
            <a:r>
              <a:rPr lang="en-AU" sz="1050" dirty="0">
                <a:solidFill>
                  <a:srgbClr val="757F6B"/>
                </a:solidFill>
                <a:cs typeface="Arial"/>
              </a:rPr>
              <a:t>– Farm 2 ‘Retired wartime farmer’</a:t>
            </a: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202130" y="3053059"/>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7" name="Text Placeholder 6">
            <a:extLst>
              <a:ext uri="{FF2B5EF4-FFF2-40B4-BE49-F238E27FC236}">
                <a16:creationId xmlns:a16="http://schemas.microsoft.com/office/drawing/2014/main" id="{080EFCBF-62B5-42EE-8445-F84B2BCDBDEE}"/>
              </a:ext>
            </a:extLst>
          </p:cNvPr>
          <p:cNvSpPr>
            <a:spLocks noGrp="1"/>
          </p:cNvSpPr>
          <p:nvPr>
            <p:ph type="body" sz="quarter" idx="12"/>
          </p:nvPr>
        </p:nvSpPr>
        <p:spPr>
          <a:xfrm>
            <a:off x="7569201" y="1507997"/>
            <a:ext cx="2527300" cy="1499385"/>
          </a:xfrm>
        </p:spPr>
        <p:txBody>
          <a:bodyPr vert="horz" wrap="square" lIns="0" tIns="0" rIns="0" bIns="0" rtlCol="0" anchor="t">
            <a:spAutoFit/>
          </a:bodyPr>
          <a:lstStyle/>
          <a:p>
            <a:r>
              <a:rPr lang="en-AU" sz="1200" dirty="0">
                <a:cs typeface="Arial"/>
              </a:rPr>
              <a:t>The main thing about safety is to get the right people to do it, people I know and I know their past history. All the dumb ones are gone or gone broke. </a:t>
            </a:r>
            <a:r>
              <a:rPr lang="en-AU" sz="1050" dirty="0">
                <a:cs typeface="Arial"/>
              </a:rPr>
              <a:t/>
            </a:r>
            <a:br>
              <a:rPr lang="en-AU" sz="1050" dirty="0">
                <a:cs typeface="Arial"/>
              </a:rPr>
            </a:br>
            <a:r>
              <a:rPr lang="en-AU" sz="1050" dirty="0">
                <a:cs typeface="Arial"/>
              </a:rPr>
              <a:t>– Farm 7 ‘Set in his ways’</a:t>
            </a:r>
          </a:p>
          <a:p>
            <a:endParaRPr lang="en-AU" sz="1050" dirty="0">
              <a:cs typeface="Arial"/>
            </a:endParaRPr>
          </a:p>
        </p:txBody>
      </p:sp>
      <p:sp>
        <p:nvSpPr>
          <p:cNvPr id="16" name="Text Placeholder 2">
            <a:extLst>
              <a:ext uri="{FF2B5EF4-FFF2-40B4-BE49-F238E27FC236}">
                <a16:creationId xmlns:a16="http://schemas.microsoft.com/office/drawing/2014/main" id="{E08A05B5-791C-408D-AE86-645B3C02FA77}"/>
              </a:ext>
            </a:extLst>
          </p:cNvPr>
          <p:cNvSpPr txBox="1">
            <a:spLocks/>
          </p:cNvSpPr>
          <p:nvPr/>
        </p:nvSpPr>
        <p:spPr>
          <a:xfrm>
            <a:off x="7202130" y="122310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17" name="Text Placeholder 4">
            <a:extLst>
              <a:ext uri="{FF2B5EF4-FFF2-40B4-BE49-F238E27FC236}">
                <a16:creationId xmlns:a16="http://schemas.microsoft.com/office/drawing/2014/main" id="{78D73083-9C1B-423A-950B-2B9D2D840557}"/>
              </a:ext>
            </a:extLst>
          </p:cNvPr>
          <p:cNvSpPr txBox="1">
            <a:spLocks/>
          </p:cNvSpPr>
          <p:nvPr/>
        </p:nvSpPr>
        <p:spPr>
          <a:xfrm>
            <a:off x="4353804"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itchFamily="34" charset="0"/>
              <a:buChar char="•"/>
            </a:pPr>
            <a:r>
              <a:rPr lang="en-US" dirty="0"/>
              <a:t>Farmers and those involved in the administration of the farm business also prefer contractors over employees as there is less associated administration e.g. calculating leave and superannuation entitlements.</a:t>
            </a:r>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74799"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itchFamily="34" charset="0"/>
              <a:buChar char="•"/>
            </a:pPr>
            <a:r>
              <a:rPr lang="en-AU" dirty="0"/>
              <a:t>Because of the specialised nature of the work, famers expected that contractors know what they were doing and would be doing it in a safe way.</a:t>
            </a:r>
          </a:p>
          <a:p>
            <a:pPr marL="171450" indent="-171450">
              <a:buFont typeface="Arial" pitchFamily="34" charset="0"/>
              <a:buChar char="•"/>
            </a:pPr>
            <a:r>
              <a:rPr lang="en-AU" dirty="0"/>
              <a:t>Farmers see the payment of a contractor and the contractor’s higher rate (compared to an employee) as largely discharging the farmer’s duty of care to the contractor.</a:t>
            </a:r>
          </a:p>
          <a:p>
            <a:pPr marL="171450" indent="-171450">
              <a:buFont typeface="Arial" pitchFamily="34" charset="0"/>
              <a:buChar char="•"/>
            </a:pPr>
            <a:endParaRPr lang="en-AU" dirty="0"/>
          </a:p>
          <a:p>
            <a:pPr marL="171450" indent="-171450">
              <a:buChar char="•"/>
            </a:pPr>
            <a:endParaRPr lang="en-AU" dirty="0">
              <a:cs typeface="Arial"/>
            </a:endParaRPr>
          </a:p>
          <a:p>
            <a:pPr marL="171450" indent="-171450">
              <a:buChar char="•"/>
            </a:pPr>
            <a:endParaRPr lang="en-AU" dirty="0">
              <a:cs typeface="Arial"/>
            </a:endParaRPr>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13"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730083"/>
            <a:ext cx="5407003" cy="801369"/>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t>Farmers engage contractors to complete tasks that require specialised equipment, specialised skills or to do work that the primary farmers are not able or comfortable doing from a safety perspective. Contractors are also engaged to do risky work as farmers believe they are responsible for their own safety. </a:t>
            </a:r>
          </a:p>
        </p:txBody>
      </p:sp>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898452"/>
            <a:ext cx="4555545" cy="1921652"/>
          </a:xfrm>
        </p:spPr>
        <p:txBody>
          <a:bodyPr/>
          <a:lstStyle/>
          <a:p>
            <a:r>
              <a:rPr lang="en-AU" sz="2400" dirty="0"/>
              <a:t>When contractors are employed, it is assumed that they also take on the risk involved in the work</a:t>
            </a: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951759"/>
            <a:ext cx="676275" cy="587448"/>
          </a:xfrm>
        </p:spPr>
        <p:txBody>
          <a:bodyPr/>
          <a:lstStyle/>
          <a:p>
            <a:r>
              <a:rPr lang="en-AU" dirty="0"/>
              <a:t>3.1</a:t>
            </a:r>
          </a:p>
        </p:txBody>
      </p:sp>
      <p:pic>
        <p:nvPicPr>
          <p:cNvPr id="21" name="Picture Placeholder 4" descr="Photograph of gum tree plantation.">
            <a:extLst>
              <a:ext uri="{FF2B5EF4-FFF2-40B4-BE49-F238E27FC236}">
                <a16:creationId xmlns:a16="http://schemas.microsoft.com/office/drawing/2014/main" id="{EEE06913-1244-F04E-84E0-EF4BAD558EA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b="-115"/>
          <a:stretch/>
        </p:blipFill>
        <p:spPr>
          <a:xfrm>
            <a:off x="-22436" y="8673"/>
            <a:ext cx="714686" cy="7561264"/>
          </a:xfrm>
          <a:prstGeom prst="rect">
            <a:avLst/>
          </a:prstGeom>
        </p:spPr>
      </p:pic>
    </p:spTree>
    <p:extLst>
      <p:ext uri="{BB962C8B-B14F-4D97-AF65-F5344CB8AC3E}">
        <p14:creationId xmlns:p14="http://schemas.microsoft.com/office/powerpoint/2010/main" val="7403335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A9D0F1E-B21C-4E40-855A-3E57C56A31B1}"/>
              </a:ext>
            </a:extLst>
          </p:cNvPr>
          <p:cNvSpPr>
            <a:spLocks noGrp="1"/>
          </p:cNvSpPr>
          <p:nvPr>
            <p:ph sz="quarter" idx="11"/>
          </p:nvPr>
        </p:nvSpPr>
        <p:spPr/>
        <p:txBody>
          <a:bodyPr/>
          <a:lstStyle/>
          <a:p>
            <a:r>
              <a:rPr lang="en-AU" smtClean="0"/>
              <a:t>“You can lay down all the instructions in the world. It doesn’t matter. Their English may not be terrific. Their ability may not be up there. Everybody thinks they can drive a tractor, but it’s not something they do on a daily basis, and they’re not familiar with your particular equipment.</a:t>
            </a:r>
          </a:p>
          <a:p>
            <a:r>
              <a:rPr lang="en-AU" smtClean="0"/>
              <a:t>I’ve got signs that say ‘10km/h’ and showing a mum holding a child’s hand. People don’t pay attention to them.</a:t>
            </a:r>
          </a:p>
          <a:p>
            <a:r>
              <a:rPr lang="en-AU" smtClean="0"/>
              <a:t>You’re trying to get them to understand that you’re providing a safe work environment. They don’t listen.”</a:t>
            </a:r>
          </a:p>
          <a:p>
            <a:r>
              <a:rPr lang="en-AU" smtClean="0"/>
              <a:t>Farm 3 ‘Passionate about safety’</a:t>
            </a:r>
            <a:endParaRPr lang="en-AU" dirty="0"/>
          </a:p>
        </p:txBody>
      </p:sp>
      <p:sp>
        <p:nvSpPr>
          <p:cNvPr id="3" name="Title 2" hidden="1"/>
          <p:cNvSpPr>
            <a:spLocks noGrp="1"/>
          </p:cNvSpPr>
          <p:nvPr>
            <p:ph type="title"/>
          </p:nvPr>
        </p:nvSpPr>
        <p:spPr/>
        <p:txBody>
          <a:bodyPr/>
          <a:lstStyle/>
          <a:p>
            <a:r>
              <a:rPr lang="en-AU" dirty="0" smtClean="0"/>
              <a:t>Quote from farm 3</a:t>
            </a:r>
            <a:endParaRPr lang="en-AU" dirty="0"/>
          </a:p>
        </p:txBody>
      </p:sp>
      <p:pic>
        <p:nvPicPr>
          <p:cNvPr id="6" name="Picture Placeholder 17" descr="Close-up photograph of cotton being pulled apart.">
            <a:extLst>
              <a:ext uri="{FF2B5EF4-FFF2-40B4-BE49-F238E27FC236}">
                <a16:creationId xmlns:a16="http://schemas.microsoft.com/office/drawing/2014/main" id="{17B184E4-8E75-5242-94F4-4D46509FCAA3}"/>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4330700" y="0"/>
            <a:ext cx="6362700" cy="7561264"/>
          </a:xfrm>
          <a:prstGeom prst="rect">
            <a:avLst/>
          </a:prstGeom>
        </p:spPr>
      </p:pic>
    </p:spTree>
    <p:extLst>
      <p:ext uri="{BB962C8B-B14F-4D97-AF65-F5344CB8AC3E}">
        <p14:creationId xmlns:p14="http://schemas.microsoft.com/office/powerpoint/2010/main" val="2597976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20AD18-04AC-42BF-9CA9-9FF888642A8C}"/>
              </a:ext>
            </a:extLst>
          </p:cNvPr>
          <p:cNvSpPr>
            <a:spLocks noGrp="1"/>
          </p:cNvSpPr>
          <p:nvPr>
            <p:ph type="body" sz="quarter" idx="14"/>
          </p:nvPr>
        </p:nvSpPr>
        <p:spPr>
          <a:xfrm>
            <a:off x="7569201" y="4934271"/>
            <a:ext cx="2527300" cy="584006"/>
          </a:xfrm>
        </p:spPr>
        <p:txBody>
          <a:bodyPr vert="horz" wrap="square" lIns="0" tIns="0" rIns="0" bIns="0" rtlCol="0" anchor="t">
            <a:spAutoFit/>
          </a:bodyPr>
          <a:lstStyle/>
          <a:p>
            <a:r>
              <a:rPr lang="en-AU" sz="1200" dirty="0">
                <a:solidFill>
                  <a:srgbClr val="757F6B"/>
                </a:solidFill>
                <a:cs typeface="Arial"/>
              </a:rPr>
              <a:t>Everyone thinks they can drive a tractor. </a:t>
            </a:r>
            <a:r>
              <a:rPr lang="en-AU" sz="1050" dirty="0">
                <a:solidFill>
                  <a:srgbClr val="757F6B"/>
                </a:solidFill>
                <a:cs typeface="Arial"/>
              </a:rPr>
              <a:t/>
            </a:r>
            <a:br>
              <a:rPr lang="en-AU" sz="1050" dirty="0">
                <a:solidFill>
                  <a:srgbClr val="757F6B"/>
                </a:solidFill>
                <a:cs typeface="Arial"/>
              </a:rPr>
            </a:br>
            <a:r>
              <a:rPr lang="en-AU" sz="1050" dirty="0">
                <a:cs typeface="Arial"/>
              </a:rPr>
              <a:t>– Farm 3 ‘Passionate about safety’</a:t>
            </a:r>
            <a:endParaRPr lang="en-AU" sz="1050" dirty="0">
              <a:solidFill>
                <a:srgbClr val="757F6B"/>
              </a:solidFill>
              <a:cs typeface="Arial"/>
            </a:endParaRPr>
          </a:p>
        </p:txBody>
      </p:sp>
      <p:sp>
        <p:nvSpPr>
          <p:cNvPr id="19" name="Text Placeholder 2">
            <a:extLst>
              <a:ext uri="{FF2B5EF4-FFF2-40B4-BE49-F238E27FC236}">
                <a16:creationId xmlns:a16="http://schemas.microsoft.com/office/drawing/2014/main" id="{89000051-608C-4F89-9DEC-C59A16B9475D}"/>
              </a:ext>
            </a:extLst>
          </p:cNvPr>
          <p:cNvSpPr txBox="1">
            <a:spLocks/>
          </p:cNvSpPr>
          <p:nvPr/>
        </p:nvSpPr>
        <p:spPr>
          <a:xfrm>
            <a:off x="7202130" y="463653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3222464"/>
            <a:ext cx="2527300" cy="1193404"/>
          </a:xfrm>
        </p:spPr>
        <p:txBody>
          <a:bodyPr vert="horz" wrap="square" lIns="0" tIns="0" rIns="0" bIns="0" rtlCol="0" anchor="t">
            <a:spAutoFit/>
          </a:bodyPr>
          <a:lstStyle/>
          <a:p>
            <a:r>
              <a:rPr lang="en-AU" sz="1200" dirty="0">
                <a:cs typeface="Arial"/>
              </a:rPr>
              <a:t>You can lay down all the instructions in the world, it doesn’t matter. You are trying to get them to understand that you are providing a safe work environment. They don’t listen. </a:t>
            </a:r>
            <a:r>
              <a:rPr lang="en-AU" sz="1050" dirty="0">
                <a:cs typeface="Arial"/>
              </a:rPr>
              <a:t/>
            </a:r>
            <a:br>
              <a:rPr lang="en-AU" sz="1050" dirty="0">
                <a:cs typeface="Arial"/>
              </a:rPr>
            </a:br>
            <a:r>
              <a:rPr lang="en-AU" sz="1050" dirty="0">
                <a:cs typeface="Arial"/>
              </a:rPr>
              <a:t>– Farm 3 ‘Passionate about safety’</a:t>
            </a: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202130" y="2956566"/>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7" name="Text Placeholder 6">
            <a:extLst>
              <a:ext uri="{FF2B5EF4-FFF2-40B4-BE49-F238E27FC236}">
                <a16:creationId xmlns:a16="http://schemas.microsoft.com/office/drawing/2014/main" id="{080EFCBF-62B5-42EE-8445-F84B2BCDBDEE}"/>
              </a:ext>
            </a:extLst>
          </p:cNvPr>
          <p:cNvSpPr>
            <a:spLocks noGrp="1"/>
          </p:cNvSpPr>
          <p:nvPr>
            <p:ph type="body" sz="quarter" idx="12"/>
          </p:nvPr>
        </p:nvSpPr>
        <p:spPr>
          <a:xfrm>
            <a:off x="7569201" y="1507997"/>
            <a:ext cx="2527300" cy="1168012"/>
          </a:xfrm>
        </p:spPr>
        <p:txBody>
          <a:bodyPr vert="horz" wrap="square" lIns="0" tIns="0" rIns="0" bIns="0" rtlCol="0" anchor="t">
            <a:spAutoFit/>
          </a:bodyPr>
          <a:lstStyle/>
          <a:p>
            <a:r>
              <a:rPr lang="en-AU" sz="1200" dirty="0">
                <a:cs typeface="Arial"/>
              </a:rPr>
              <a:t>Labour is the problem, young people don’t listen as much, you tell them stuff, but they think they know what they are doing. </a:t>
            </a:r>
            <a:r>
              <a:rPr lang="en-AU" sz="1050" dirty="0">
                <a:cs typeface="Arial"/>
              </a:rPr>
              <a:t/>
            </a:r>
            <a:br>
              <a:rPr lang="en-AU" sz="1050" dirty="0">
                <a:cs typeface="Arial"/>
              </a:rPr>
            </a:br>
            <a:r>
              <a:rPr lang="en-AU" sz="1050" dirty="0">
                <a:cs typeface="Arial"/>
              </a:rPr>
              <a:t>– Farm 6 ‘There’s more to life than farming’</a:t>
            </a:r>
          </a:p>
        </p:txBody>
      </p:sp>
      <p:sp>
        <p:nvSpPr>
          <p:cNvPr id="16" name="Text Placeholder 2">
            <a:extLst>
              <a:ext uri="{FF2B5EF4-FFF2-40B4-BE49-F238E27FC236}">
                <a16:creationId xmlns:a16="http://schemas.microsoft.com/office/drawing/2014/main" id="{E08A05B5-791C-408D-AE86-645B3C02FA77}"/>
              </a:ext>
            </a:extLst>
          </p:cNvPr>
          <p:cNvSpPr txBox="1">
            <a:spLocks/>
          </p:cNvSpPr>
          <p:nvPr/>
        </p:nvSpPr>
        <p:spPr>
          <a:xfrm>
            <a:off x="7202130" y="122310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17" name="Text Placeholder 4">
            <a:extLst>
              <a:ext uri="{FF2B5EF4-FFF2-40B4-BE49-F238E27FC236}">
                <a16:creationId xmlns:a16="http://schemas.microsoft.com/office/drawing/2014/main" id="{78D73083-9C1B-423A-950B-2B9D2D840557}"/>
              </a:ext>
            </a:extLst>
          </p:cNvPr>
          <p:cNvSpPr txBox="1">
            <a:spLocks/>
          </p:cNvSpPr>
          <p:nvPr/>
        </p:nvSpPr>
        <p:spPr>
          <a:xfrm>
            <a:off x="4353804" y="4651735"/>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Farmers can get frustrated when workers assume they know how to operate machinery or equipment in a way that is against the farmer’s wishes and language barriers can exacerbate this problem.</a:t>
            </a:r>
          </a:p>
          <a:p>
            <a:pPr marL="171450" indent="-171450">
              <a:buFont typeface="Arial" panose="020B0604020202020204" pitchFamily="34" charset="0"/>
              <a:buChar char="•"/>
            </a:pPr>
            <a:r>
              <a:rPr lang="en-AU" dirty="0"/>
              <a:t>The role of labour hire companies and lead contractors in providing adequate safety training is unclear, both for the job in general and for a specific farm.</a:t>
            </a:r>
          </a:p>
          <a:p>
            <a:pPr marL="171450" indent="-171450">
              <a:buFont typeface="Arial" panose="020B0604020202020204" pitchFamily="34" charset="0"/>
              <a:buChar char="•"/>
            </a:pPr>
            <a:r>
              <a:rPr lang="en-AU" dirty="0"/>
              <a:t>Language further complicates legal situations as safety induction and training may be given but not understood.</a:t>
            </a:r>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74799" y="4651735"/>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Farmers often rely on the ‘lead contractor’ to transfer safety briefings and expectations to their sub-contractors. </a:t>
            </a:r>
          </a:p>
          <a:p>
            <a:pPr marL="171450" indent="-171450">
              <a:buFont typeface="Arial" panose="020B0604020202020204" pitchFamily="34" charset="0"/>
              <a:buChar char="•"/>
            </a:pPr>
            <a:r>
              <a:rPr lang="en-AU" dirty="0"/>
              <a:t>A translation, e.g. by a co-worker or lead contractor, may not convey all of the nuances of the briefing that the farmer intends which leaves sub-contractors and others around them at risk.</a:t>
            </a:r>
          </a:p>
          <a:p>
            <a:pPr marL="171450" indent="-171450">
              <a:buFont typeface="Arial" panose="020B0604020202020204" pitchFamily="34" charset="0"/>
              <a:buChar char="•"/>
            </a:pPr>
            <a:r>
              <a:rPr lang="en-AU" dirty="0"/>
              <a:t>Farmers stated that the experience and quality of workers varied greatly, with some groups being highly competent and others disengaged and potentially risky.</a:t>
            </a:r>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13"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730083"/>
            <a:ext cx="5407003" cy="801369"/>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t>Where farmers do attempt to provide induction or a safety briefing, there may be language barriers to understanding the briefing. In casual, seasonal and temporary workers (e.g. through labour hire), many do not speak English at all, and some have limited English. The language barrier increases risk associated with hazards of a specific farm or its equipment. </a:t>
            </a:r>
          </a:p>
          <a:p>
            <a:r>
              <a:rPr lang="en-AU" sz="1200" dirty="0"/>
              <a:t>.</a:t>
            </a:r>
          </a:p>
        </p:txBody>
      </p:sp>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898452"/>
            <a:ext cx="4555545" cy="1921652"/>
          </a:xfrm>
        </p:spPr>
        <p:txBody>
          <a:bodyPr/>
          <a:lstStyle/>
          <a:p>
            <a:r>
              <a:rPr lang="en-AU" sz="2400" dirty="0">
                <a:solidFill>
                  <a:schemeClr val="accent1"/>
                </a:solidFill>
              </a:rPr>
              <a:t>Language barriers can impede efforts to provide a safe workplace</a:t>
            </a: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951759"/>
            <a:ext cx="676275" cy="587448"/>
          </a:xfrm>
        </p:spPr>
        <p:txBody>
          <a:bodyPr/>
          <a:lstStyle/>
          <a:p>
            <a:r>
              <a:rPr lang="en-AU" dirty="0"/>
              <a:t>3.2</a:t>
            </a:r>
          </a:p>
        </p:txBody>
      </p:sp>
      <p:pic>
        <p:nvPicPr>
          <p:cNvPr id="22" name="Picture Placeholder 17" descr="Close-up photograph of cotton field.">
            <a:extLst>
              <a:ext uri="{FF2B5EF4-FFF2-40B4-BE49-F238E27FC236}">
                <a16:creationId xmlns:a16="http://schemas.microsoft.com/office/drawing/2014/main" id="{C5EBC95B-4DB8-C54C-ABC1-C46992824BD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22373" y="-795"/>
            <a:ext cx="734045" cy="7561264"/>
          </a:xfrm>
          <a:prstGeom prst="rect">
            <a:avLst/>
          </a:prstGeom>
        </p:spPr>
      </p:pic>
    </p:spTree>
    <p:extLst>
      <p:ext uri="{BB962C8B-B14F-4D97-AF65-F5344CB8AC3E}">
        <p14:creationId xmlns:p14="http://schemas.microsoft.com/office/powerpoint/2010/main" val="2008387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20AD18-04AC-42BF-9CA9-9FF888642A8C}"/>
              </a:ext>
            </a:extLst>
          </p:cNvPr>
          <p:cNvSpPr>
            <a:spLocks noGrp="1"/>
          </p:cNvSpPr>
          <p:nvPr>
            <p:ph type="body" sz="quarter" idx="14"/>
          </p:nvPr>
        </p:nvSpPr>
        <p:spPr>
          <a:xfrm>
            <a:off x="7569201" y="5281536"/>
            <a:ext cx="2527300" cy="1677126"/>
          </a:xfrm>
        </p:spPr>
        <p:txBody>
          <a:bodyPr vert="horz" wrap="square" lIns="0" tIns="0" rIns="0" bIns="0" rtlCol="0" anchor="t">
            <a:spAutoFit/>
          </a:bodyPr>
          <a:lstStyle/>
          <a:p>
            <a:r>
              <a:rPr lang="en-AU" sz="1200" dirty="0">
                <a:cs typeface="Arial"/>
              </a:rPr>
              <a:t>It’s up to them to maintain machinery, they have the latest and greatest header, so it isn’t going to catch on fire. I pay a fortune for it so they need to be efficient. </a:t>
            </a:r>
            <a:r>
              <a:rPr lang="en-AU" sz="1050" dirty="0">
                <a:cs typeface="Arial"/>
              </a:rPr>
              <a:t/>
            </a:r>
            <a:br>
              <a:rPr lang="en-AU" sz="1050" dirty="0">
                <a:cs typeface="Arial"/>
              </a:rPr>
            </a:br>
            <a:r>
              <a:rPr lang="en-AU" sz="1050" dirty="0">
                <a:cs typeface="Arial"/>
              </a:rPr>
              <a:t>– Farm 6 ‘There’s more to life than farming’</a:t>
            </a:r>
          </a:p>
          <a:p>
            <a:endParaRPr lang="en-AU" sz="1050" dirty="0">
              <a:solidFill>
                <a:srgbClr val="757F6B"/>
              </a:solidFill>
              <a:cs typeface="Arial"/>
            </a:endParaRPr>
          </a:p>
        </p:txBody>
      </p:sp>
      <p:sp>
        <p:nvSpPr>
          <p:cNvPr id="19" name="Text Placeholder 2">
            <a:extLst>
              <a:ext uri="{FF2B5EF4-FFF2-40B4-BE49-F238E27FC236}">
                <a16:creationId xmlns:a16="http://schemas.microsoft.com/office/drawing/2014/main" id="{89000051-608C-4F89-9DEC-C59A16B9475D}"/>
              </a:ext>
            </a:extLst>
          </p:cNvPr>
          <p:cNvSpPr txBox="1">
            <a:spLocks/>
          </p:cNvSpPr>
          <p:nvPr/>
        </p:nvSpPr>
        <p:spPr>
          <a:xfrm>
            <a:off x="7202130" y="4983800"/>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3985284"/>
            <a:ext cx="2527300" cy="1296252"/>
          </a:xfrm>
        </p:spPr>
        <p:txBody>
          <a:bodyPr vert="horz" wrap="square" lIns="0" tIns="0" rIns="0" bIns="0" rtlCol="0" anchor="t">
            <a:spAutoFit/>
          </a:bodyPr>
          <a:lstStyle/>
          <a:p>
            <a:r>
              <a:rPr lang="en-AU" sz="1200" dirty="0">
                <a:cs typeface="Arial"/>
              </a:rPr>
              <a:t>I wouldn’t feel comfortable putting [safety] signage up or telling them to wear PPE, I don’t want to offend them, they know what they are doing. </a:t>
            </a:r>
            <a:r>
              <a:rPr lang="en-AU" sz="1050" dirty="0">
                <a:cs typeface="Arial"/>
              </a:rPr>
              <a:t/>
            </a:r>
            <a:br>
              <a:rPr lang="en-AU" sz="1050" dirty="0">
                <a:cs typeface="Arial"/>
              </a:rPr>
            </a:br>
            <a:r>
              <a:rPr lang="en-AU" sz="1050" dirty="0">
                <a:cs typeface="Arial"/>
              </a:rPr>
              <a:t>– Farm 8 ‘Returned to farming’</a:t>
            </a:r>
          </a:p>
          <a:p>
            <a:endParaRPr lang="en-AU" sz="1050" dirty="0">
              <a:cs typeface="Arial"/>
            </a:endParaRP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202130" y="3719386"/>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7" name="Text Placeholder 6">
            <a:extLst>
              <a:ext uri="{FF2B5EF4-FFF2-40B4-BE49-F238E27FC236}">
                <a16:creationId xmlns:a16="http://schemas.microsoft.com/office/drawing/2014/main" id="{080EFCBF-62B5-42EE-8445-F84B2BCDBDEE}"/>
              </a:ext>
            </a:extLst>
          </p:cNvPr>
          <p:cNvSpPr>
            <a:spLocks noGrp="1"/>
          </p:cNvSpPr>
          <p:nvPr>
            <p:ph type="body" sz="quarter" idx="12"/>
          </p:nvPr>
        </p:nvSpPr>
        <p:spPr>
          <a:xfrm>
            <a:off x="7569201" y="1507997"/>
            <a:ext cx="2527300" cy="2515047"/>
          </a:xfrm>
        </p:spPr>
        <p:txBody>
          <a:bodyPr vert="horz" wrap="square" lIns="0" tIns="0" rIns="0" bIns="0" rtlCol="0" anchor="t">
            <a:spAutoFit/>
          </a:bodyPr>
          <a:lstStyle/>
          <a:p>
            <a:r>
              <a:rPr lang="en-AU" sz="1200" dirty="0">
                <a:solidFill>
                  <a:srgbClr val="757F6B"/>
                </a:solidFill>
                <a:cs typeface="Arial"/>
              </a:rPr>
              <a:t>You assume they know what they are doing, you are mindful of what they are doing, but you can’t send someone back once they are here, it’s a waste of time. We don’t have enough time to check if a contractor is doing the job right, just hope they know...we can’t be there saying you need to do it this way, each has their own way of doing it. </a:t>
            </a:r>
            <a:r>
              <a:rPr lang="en-AU" sz="1050" dirty="0">
                <a:solidFill>
                  <a:srgbClr val="757F6B"/>
                </a:solidFill>
                <a:cs typeface="Arial"/>
              </a:rPr>
              <a:t/>
            </a:r>
            <a:br>
              <a:rPr lang="en-AU" sz="1050" dirty="0">
                <a:solidFill>
                  <a:srgbClr val="757F6B"/>
                </a:solidFill>
                <a:cs typeface="Arial"/>
              </a:rPr>
            </a:br>
            <a:r>
              <a:rPr lang="en-AU" sz="1050" dirty="0">
                <a:solidFill>
                  <a:srgbClr val="757F6B"/>
                </a:solidFill>
                <a:cs typeface="Arial"/>
              </a:rPr>
              <a:t>– Farm 4 ‘Father and son family farm’</a:t>
            </a:r>
          </a:p>
          <a:p>
            <a:endParaRPr lang="en-AU" sz="1050" dirty="0">
              <a:cs typeface="Arial"/>
            </a:endParaRPr>
          </a:p>
        </p:txBody>
      </p:sp>
      <p:sp>
        <p:nvSpPr>
          <p:cNvPr id="16" name="Text Placeholder 2">
            <a:extLst>
              <a:ext uri="{FF2B5EF4-FFF2-40B4-BE49-F238E27FC236}">
                <a16:creationId xmlns:a16="http://schemas.microsoft.com/office/drawing/2014/main" id="{E08A05B5-791C-408D-AE86-645B3C02FA77}"/>
              </a:ext>
            </a:extLst>
          </p:cNvPr>
          <p:cNvSpPr txBox="1">
            <a:spLocks/>
          </p:cNvSpPr>
          <p:nvPr/>
        </p:nvSpPr>
        <p:spPr>
          <a:xfrm>
            <a:off x="7202130" y="122310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17" name="Text Placeholder 4">
            <a:extLst>
              <a:ext uri="{FF2B5EF4-FFF2-40B4-BE49-F238E27FC236}">
                <a16:creationId xmlns:a16="http://schemas.microsoft.com/office/drawing/2014/main" id="{78D73083-9C1B-423A-950B-2B9D2D840557}"/>
              </a:ext>
            </a:extLst>
          </p:cNvPr>
          <p:cNvSpPr txBox="1">
            <a:spLocks/>
          </p:cNvSpPr>
          <p:nvPr/>
        </p:nvSpPr>
        <p:spPr>
          <a:xfrm>
            <a:off x="4353804"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Contractors believe they are paid to do a job and to do it safely. </a:t>
            </a:r>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74799"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The farmers we talked </a:t>
            </a:r>
            <a:r>
              <a:rPr lang="en-AU" dirty="0" smtClean="0"/>
              <a:t>to </a:t>
            </a:r>
            <a:r>
              <a:rPr lang="en-AU" dirty="0"/>
              <a:t>had only told a contractor to change their practices or to leave their property due to bad practices when it had involved the mistreatment of animals.</a:t>
            </a:r>
          </a:p>
          <a:p>
            <a:pPr marL="171450" indent="-171450">
              <a:buFont typeface="Arial" panose="020B0604020202020204" pitchFamily="34" charset="0"/>
              <a:buChar char="•"/>
            </a:pPr>
            <a:r>
              <a:rPr lang="en-AU" dirty="0"/>
              <a:t>Only one farmer noted a time that a contractor had required changes to be made to make the workplace safer for the contractor and their sub-contractors to work at.</a:t>
            </a:r>
          </a:p>
          <a:p>
            <a:r>
              <a:rPr lang="en-AU" dirty="0"/>
              <a:t> </a:t>
            </a:r>
          </a:p>
          <a:p>
            <a:pPr marL="171450" indent="-171450">
              <a:buFont typeface="Arial" panose="020B0604020202020204" pitchFamily="34" charset="0"/>
              <a:buChar char="•"/>
            </a:pPr>
            <a:endParaRPr lang="en-AU" dirty="0"/>
          </a:p>
        </p:txBody>
      </p:sp>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730083"/>
            <a:ext cx="5407003" cy="801369"/>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t>The expectation that contractors are technical experts and “know what they are doing” limits farmers’ willingness to inform and/or critique contractors’ behaviour, especially in relation to safety on-farm. The view that a farmer has his own way of managing his farm creates reticence to impede on their domain and comment about a hazardous environment or risky practice.</a:t>
            </a:r>
          </a:p>
          <a:p>
            <a:r>
              <a:rPr lang="en-AU" sz="1200" dirty="0"/>
              <a:t>.</a:t>
            </a:r>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13"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898452"/>
            <a:ext cx="4555545" cy="1921652"/>
          </a:xfrm>
        </p:spPr>
        <p:txBody>
          <a:bodyPr/>
          <a:lstStyle/>
          <a:p>
            <a:r>
              <a:rPr lang="en-AU" sz="2400" dirty="0">
                <a:solidFill>
                  <a:schemeClr val="accent1"/>
                </a:solidFill>
              </a:rPr>
              <a:t>Farmers and contractors are unwilling to make demands of the other when it comes to safety</a:t>
            </a: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951759"/>
            <a:ext cx="676275" cy="587448"/>
          </a:xfrm>
        </p:spPr>
        <p:txBody>
          <a:bodyPr/>
          <a:lstStyle/>
          <a:p>
            <a:r>
              <a:rPr lang="en-AU" dirty="0"/>
              <a:t>3.3</a:t>
            </a:r>
          </a:p>
        </p:txBody>
      </p:sp>
      <p:pic>
        <p:nvPicPr>
          <p:cNvPr id="21" name="Picture Placeholder 17" descr="Close-up photograph of cotton field.">
            <a:extLst>
              <a:ext uri="{FF2B5EF4-FFF2-40B4-BE49-F238E27FC236}">
                <a16:creationId xmlns:a16="http://schemas.microsoft.com/office/drawing/2014/main" id="{8ECED084-A92E-E847-AF08-57B86D04791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22373" y="-795"/>
            <a:ext cx="734045" cy="7561264"/>
          </a:xfrm>
          <a:prstGeom prst="rect">
            <a:avLst/>
          </a:prstGeom>
        </p:spPr>
      </p:pic>
    </p:spTree>
    <p:extLst>
      <p:ext uri="{BB962C8B-B14F-4D97-AF65-F5344CB8AC3E}">
        <p14:creationId xmlns:p14="http://schemas.microsoft.com/office/powerpoint/2010/main" val="6351246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15D37D94-E723-9640-B45B-E7B15955E27F}"/>
              </a:ext>
            </a:extLst>
          </p:cNvPr>
          <p:cNvSpPr txBox="1">
            <a:spLocks/>
          </p:cNvSpPr>
          <p:nvPr/>
        </p:nvSpPr>
        <p:spPr>
          <a:xfrm>
            <a:off x="1444171" y="1456593"/>
            <a:ext cx="6500421" cy="1921652"/>
          </a:xfrm>
          <a:prstGeom prst="rect">
            <a:avLst/>
          </a:prstGeom>
        </p:spPr>
        <p:txBody>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spcAft>
                <a:spcPts val="1800"/>
              </a:spcAft>
            </a:pPr>
            <a:r>
              <a:rPr lang="en-AU" sz="3600" dirty="0">
                <a:solidFill>
                  <a:schemeClr val="bg1"/>
                </a:solidFill>
                <a:latin typeface="+mj-lt"/>
              </a:rPr>
              <a:t>Intergenerational learning</a:t>
            </a:r>
          </a:p>
          <a:p>
            <a:r>
              <a:rPr lang="en-AU" sz="1800" dirty="0">
                <a:solidFill>
                  <a:schemeClr val="bg1"/>
                </a:solidFill>
              </a:rPr>
              <a:t>The appropriate level of risk on farms is learned from a young age. Farms are built around existing layouts and achieving efficiency, with incremental change that makes safety difficult to retrofit.</a:t>
            </a:r>
          </a:p>
        </p:txBody>
      </p:sp>
      <p:sp>
        <p:nvSpPr>
          <p:cNvPr id="3" name="Title 2" hidden="1"/>
          <p:cNvSpPr>
            <a:spLocks noGrp="1"/>
          </p:cNvSpPr>
          <p:nvPr>
            <p:ph type="title"/>
          </p:nvPr>
        </p:nvSpPr>
        <p:spPr/>
        <p:txBody>
          <a:bodyPr/>
          <a:lstStyle/>
          <a:p>
            <a:r>
              <a:rPr lang="en-AU" dirty="0" smtClean="0"/>
              <a:t>Intergenerational learning</a:t>
            </a:r>
            <a:endParaRPr lang="en-AU" dirty="0"/>
          </a:p>
        </p:txBody>
      </p:sp>
    </p:spTree>
    <p:extLst>
      <p:ext uri="{BB962C8B-B14F-4D97-AF65-F5344CB8AC3E}">
        <p14:creationId xmlns:p14="http://schemas.microsoft.com/office/powerpoint/2010/main" val="17533488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37FA432-C13D-9542-8D80-57A7E8D1EAA9}"/>
              </a:ext>
            </a:extLst>
          </p:cNvPr>
          <p:cNvSpPr>
            <a:spLocks noGrp="1"/>
          </p:cNvSpPr>
          <p:nvPr>
            <p:ph sz="quarter" idx="11"/>
          </p:nvPr>
        </p:nvSpPr>
        <p:spPr/>
        <p:txBody>
          <a:bodyPr/>
          <a:lstStyle/>
          <a:p>
            <a:r>
              <a:rPr lang="en-AU" smtClean="0"/>
              <a:t>“I remember getting really annoyed with my father once. I was felling a tree and just as it was falling I noticed he was standing right where it was coming down. I yelled at him to get out of the way and luckily it missed him. We had a thing or two to say to each other. He didn’t have his eyes open.”</a:t>
            </a:r>
          </a:p>
          <a:p>
            <a:r>
              <a:rPr lang="en-AU" smtClean="0"/>
              <a:t>Farm 1 ‘Retiring entrepreneur’</a:t>
            </a:r>
            <a:endParaRPr lang="en-AU" dirty="0"/>
          </a:p>
        </p:txBody>
      </p:sp>
      <p:sp>
        <p:nvSpPr>
          <p:cNvPr id="3" name="Title 2" hidden="1"/>
          <p:cNvSpPr>
            <a:spLocks noGrp="1"/>
          </p:cNvSpPr>
          <p:nvPr>
            <p:ph type="title"/>
          </p:nvPr>
        </p:nvSpPr>
        <p:spPr/>
        <p:txBody>
          <a:bodyPr/>
          <a:lstStyle/>
          <a:p>
            <a:r>
              <a:rPr lang="en-AU" dirty="0" smtClean="0"/>
              <a:t>Quote from farm 1</a:t>
            </a:r>
            <a:endParaRPr lang="en-AU" dirty="0"/>
          </a:p>
        </p:txBody>
      </p:sp>
      <p:pic>
        <p:nvPicPr>
          <p:cNvPr id="10" name="Picture Placeholder 13" descr="Photograph of cattle field and barbered wire fence.">
            <a:extLst>
              <a:ext uri="{FF2B5EF4-FFF2-40B4-BE49-F238E27FC236}">
                <a16:creationId xmlns:a16="http://schemas.microsoft.com/office/drawing/2014/main" id="{A89F75D5-C66C-4D49-916D-F883176742D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0800000">
            <a:off x="4330700" y="0"/>
            <a:ext cx="6362700" cy="7561263"/>
          </a:xfrm>
          <a:prstGeom prst="rect">
            <a:avLst/>
          </a:prstGeom>
        </p:spPr>
      </p:pic>
    </p:spTree>
    <p:extLst>
      <p:ext uri="{BB962C8B-B14F-4D97-AF65-F5344CB8AC3E}">
        <p14:creationId xmlns:p14="http://schemas.microsoft.com/office/powerpoint/2010/main" val="16182012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20AD18-04AC-42BF-9CA9-9FF888642A8C}"/>
              </a:ext>
            </a:extLst>
          </p:cNvPr>
          <p:cNvSpPr>
            <a:spLocks noGrp="1"/>
          </p:cNvSpPr>
          <p:nvPr>
            <p:ph type="body" sz="quarter" idx="14"/>
          </p:nvPr>
        </p:nvSpPr>
        <p:spPr>
          <a:xfrm>
            <a:off x="7569201" y="4742958"/>
            <a:ext cx="2527300" cy="1396536"/>
          </a:xfrm>
        </p:spPr>
        <p:txBody>
          <a:bodyPr vert="horz" wrap="square" lIns="0" tIns="0" rIns="0" bIns="0" rtlCol="0" anchor="t">
            <a:spAutoFit/>
          </a:bodyPr>
          <a:lstStyle/>
          <a:p>
            <a:r>
              <a:rPr lang="en-AU" sz="1200" dirty="0">
                <a:solidFill>
                  <a:srgbClr val="757F6B"/>
                </a:solidFill>
                <a:cs typeface="Arial"/>
              </a:rPr>
              <a:t>We bought a bandsaw because we needed one for the workshop. None of us had ever used one so I just looked through the manual and gave it a go and then a taught the rest of the guys how to use it. </a:t>
            </a:r>
            <a:r>
              <a:rPr lang="en-AU" sz="1050" dirty="0">
                <a:solidFill>
                  <a:srgbClr val="757F6B"/>
                </a:solidFill>
                <a:cs typeface="Arial"/>
              </a:rPr>
              <a:t/>
            </a:r>
            <a:br>
              <a:rPr lang="en-AU" sz="1050" dirty="0">
                <a:solidFill>
                  <a:srgbClr val="757F6B"/>
                </a:solidFill>
                <a:cs typeface="Arial"/>
              </a:rPr>
            </a:br>
            <a:r>
              <a:rPr lang="en-AU" sz="1050" dirty="0">
                <a:solidFill>
                  <a:srgbClr val="757F6B"/>
                </a:solidFill>
                <a:cs typeface="Arial"/>
              </a:rPr>
              <a:t>– Farm 4 ‘Father and son family farm’</a:t>
            </a:r>
          </a:p>
        </p:txBody>
      </p:sp>
      <p:sp>
        <p:nvSpPr>
          <p:cNvPr id="19" name="Text Placeholder 2">
            <a:extLst>
              <a:ext uri="{FF2B5EF4-FFF2-40B4-BE49-F238E27FC236}">
                <a16:creationId xmlns:a16="http://schemas.microsoft.com/office/drawing/2014/main" id="{89000051-608C-4F89-9DEC-C59A16B9475D}"/>
              </a:ext>
            </a:extLst>
          </p:cNvPr>
          <p:cNvSpPr txBox="1">
            <a:spLocks/>
          </p:cNvSpPr>
          <p:nvPr/>
        </p:nvSpPr>
        <p:spPr>
          <a:xfrm>
            <a:off x="7202130" y="4445222"/>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3308191"/>
            <a:ext cx="2527300" cy="787139"/>
          </a:xfrm>
        </p:spPr>
        <p:txBody>
          <a:bodyPr vert="horz" wrap="square" lIns="0" tIns="0" rIns="0" bIns="0" rtlCol="0" anchor="t">
            <a:spAutoFit/>
          </a:bodyPr>
          <a:lstStyle/>
          <a:p>
            <a:r>
              <a:rPr lang="en-AU" sz="1200" dirty="0">
                <a:cs typeface="Arial"/>
              </a:rPr>
              <a:t>I have a forklift licence, that helped me operate a tractor, most of the equipment is pretty similar.</a:t>
            </a:r>
            <a:r>
              <a:rPr lang="en-AU" sz="1050" dirty="0">
                <a:cs typeface="Arial"/>
              </a:rPr>
              <a:t/>
            </a:r>
            <a:br>
              <a:rPr lang="en-AU" sz="1050" dirty="0">
                <a:cs typeface="Arial"/>
              </a:rPr>
            </a:br>
            <a:r>
              <a:rPr lang="en-AU" sz="1050" dirty="0">
                <a:cs typeface="Arial"/>
              </a:rPr>
              <a:t>– Farm 9 ‘My farm is a workplace’</a:t>
            </a: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202130" y="3042293"/>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7" name="Text Placeholder 6">
            <a:extLst>
              <a:ext uri="{FF2B5EF4-FFF2-40B4-BE49-F238E27FC236}">
                <a16:creationId xmlns:a16="http://schemas.microsoft.com/office/drawing/2014/main" id="{080EFCBF-62B5-42EE-8445-F84B2BCDBDEE}"/>
              </a:ext>
            </a:extLst>
          </p:cNvPr>
          <p:cNvSpPr>
            <a:spLocks noGrp="1"/>
          </p:cNvSpPr>
          <p:nvPr>
            <p:ph type="body" sz="quarter" idx="12"/>
          </p:nvPr>
        </p:nvSpPr>
        <p:spPr>
          <a:xfrm>
            <a:off x="7569201" y="1507997"/>
            <a:ext cx="2527300" cy="1193404"/>
          </a:xfrm>
        </p:spPr>
        <p:txBody>
          <a:bodyPr vert="horz" wrap="square" lIns="0" tIns="0" rIns="0" bIns="0" rtlCol="0" anchor="t">
            <a:spAutoFit/>
          </a:bodyPr>
          <a:lstStyle/>
          <a:p>
            <a:r>
              <a:rPr lang="en-AU" sz="1200" dirty="0">
                <a:cs typeface="Arial"/>
              </a:rPr>
              <a:t>They [their children] have grown up sitting up there beside you so they are probably safer than other people who are meant to know what they are doing.</a:t>
            </a:r>
            <a:r>
              <a:rPr lang="en-AU" sz="1050" dirty="0">
                <a:cs typeface="Arial"/>
              </a:rPr>
              <a:t/>
            </a:r>
            <a:br>
              <a:rPr lang="en-AU" sz="1050" dirty="0">
                <a:cs typeface="Arial"/>
              </a:rPr>
            </a:br>
            <a:r>
              <a:rPr lang="en-AU" sz="1050" dirty="0">
                <a:cs typeface="Arial"/>
              </a:rPr>
              <a:t>– Farm 8 ‘Returned to farming’</a:t>
            </a:r>
          </a:p>
        </p:txBody>
      </p:sp>
      <p:sp>
        <p:nvSpPr>
          <p:cNvPr id="16" name="Text Placeholder 2">
            <a:extLst>
              <a:ext uri="{FF2B5EF4-FFF2-40B4-BE49-F238E27FC236}">
                <a16:creationId xmlns:a16="http://schemas.microsoft.com/office/drawing/2014/main" id="{E08A05B5-791C-408D-AE86-645B3C02FA77}"/>
              </a:ext>
            </a:extLst>
          </p:cNvPr>
          <p:cNvSpPr txBox="1">
            <a:spLocks/>
          </p:cNvSpPr>
          <p:nvPr/>
        </p:nvSpPr>
        <p:spPr>
          <a:xfrm>
            <a:off x="7202130" y="122310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17" name="Text Placeholder 4">
            <a:extLst>
              <a:ext uri="{FF2B5EF4-FFF2-40B4-BE49-F238E27FC236}">
                <a16:creationId xmlns:a16="http://schemas.microsoft.com/office/drawing/2014/main" id="{78D73083-9C1B-423A-950B-2B9D2D840557}"/>
              </a:ext>
            </a:extLst>
          </p:cNvPr>
          <p:cNvSpPr txBox="1">
            <a:spLocks/>
          </p:cNvSpPr>
          <p:nvPr/>
        </p:nvSpPr>
        <p:spPr>
          <a:xfrm>
            <a:off x="4353804"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itchFamily="34" charset="0"/>
              <a:buChar char="•"/>
            </a:pPr>
            <a:r>
              <a:rPr lang="en-US" dirty="0"/>
              <a:t>The newer generation of farmers are receiving external training and qualifications, yet still place the highest value on experiential knowledge.</a:t>
            </a:r>
          </a:p>
          <a:p>
            <a:pPr marL="171450" indent="-171450">
              <a:buFont typeface="Arial" pitchFamily="34" charset="0"/>
              <a:buChar char="•"/>
            </a:pPr>
            <a:r>
              <a:rPr lang="en-US" dirty="0"/>
              <a:t>The new generation are critically evaluating previous ways of doing things and seeking out information or advice on how to operate equipment correctly. </a:t>
            </a:r>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74799"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itchFamily="34" charset="0"/>
              <a:buChar char="•"/>
            </a:pPr>
            <a:r>
              <a:rPr lang="en-AU" dirty="0"/>
              <a:t>Farmers often acquired new equipment without prior understanding of, or training in, how to operate it. </a:t>
            </a:r>
          </a:p>
          <a:p>
            <a:pPr marL="171450" indent="-171450">
              <a:buFont typeface="Arial" pitchFamily="34" charset="0"/>
              <a:buChar char="•"/>
            </a:pPr>
            <a:r>
              <a:rPr lang="en-AU" dirty="0"/>
              <a:t>The generational transfer often results in the incorrect or unsafe operation of equipment being passed from generation to generation and from owner to employee. </a:t>
            </a:r>
          </a:p>
          <a:p>
            <a:pPr marL="171450" indent="-171450">
              <a:buFont typeface="Arial" pitchFamily="34" charset="0"/>
              <a:buChar char="•"/>
            </a:pPr>
            <a:r>
              <a:rPr lang="en-AU" dirty="0"/>
              <a:t>Understanding the consequences of hazards is important in adjusting behaviour. </a:t>
            </a:r>
          </a:p>
          <a:p>
            <a:pPr marL="171450" indent="-171450">
              <a:buFont typeface="Arial" pitchFamily="34" charset="0"/>
              <a:buChar char="•"/>
            </a:pPr>
            <a:endParaRPr lang="en-AU" dirty="0"/>
          </a:p>
          <a:p>
            <a:pPr marL="171450" indent="-171450">
              <a:buChar char="•"/>
            </a:pPr>
            <a:endParaRPr lang="en-US" dirty="0">
              <a:cs typeface="Arial"/>
            </a:endParaRPr>
          </a:p>
          <a:p>
            <a:pPr marL="171450" indent="-171450">
              <a:buChar char="•"/>
            </a:pPr>
            <a:endParaRPr lang="en-AU" dirty="0">
              <a:cs typeface="Arial"/>
            </a:endParaRPr>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20"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730083"/>
            <a:ext cx="5407003" cy="801369"/>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t>Farmers, especially the older generations, and those who have worked on the same property for their entire work life, have acquired most of their on-farm knowledge and skills directly from the previous generation rather than other external sources of training and education. Other skills are gained on the job and often through trial-and-error.</a:t>
            </a:r>
            <a:endParaRPr lang="en-US" dirty="0">
              <a:cs typeface="Arial"/>
            </a:endParaRPr>
          </a:p>
        </p:txBody>
      </p:sp>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898452"/>
            <a:ext cx="4555545" cy="1921652"/>
          </a:xfrm>
        </p:spPr>
        <p:txBody>
          <a:bodyPr/>
          <a:lstStyle/>
          <a:p>
            <a:r>
              <a:rPr lang="en-AU" sz="2400" dirty="0"/>
              <a:t>Farmers learn first from their parents and primarily learn through trying and doing, with little consideration of risk</a:t>
            </a: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951759"/>
            <a:ext cx="676275" cy="587448"/>
          </a:xfrm>
        </p:spPr>
        <p:txBody>
          <a:bodyPr/>
          <a:lstStyle/>
          <a:p>
            <a:r>
              <a:rPr lang="en-AU" dirty="0"/>
              <a:t>4.1</a:t>
            </a:r>
          </a:p>
        </p:txBody>
      </p:sp>
      <p:pic>
        <p:nvPicPr>
          <p:cNvPr id="22" name="Picture Placeholder 13" descr="Photograph of cattle field.">
            <a:extLst>
              <a:ext uri="{FF2B5EF4-FFF2-40B4-BE49-F238E27FC236}">
                <a16:creationId xmlns:a16="http://schemas.microsoft.com/office/drawing/2014/main" id="{55544A44-83E8-004A-ABED-13579F3DBE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3"/>
            <a:ext cx="692248" cy="7561263"/>
          </a:xfrm>
          <a:prstGeom prst="rect">
            <a:avLst/>
          </a:prstGeom>
        </p:spPr>
      </p:pic>
    </p:spTree>
    <p:extLst>
      <p:ext uri="{BB962C8B-B14F-4D97-AF65-F5344CB8AC3E}">
        <p14:creationId xmlns:p14="http://schemas.microsoft.com/office/powerpoint/2010/main" val="1875518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A75747D8-416B-884C-871B-CD8D7881A044}"/>
              </a:ext>
            </a:extLst>
          </p:cNvPr>
          <p:cNvSpPr>
            <a:spLocks noGrp="1"/>
          </p:cNvSpPr>
          <p:nvPr>
            <p:ph sz="quarter" idx="11"/>
          </p:nvPr>
        </p:nvSpPr>
        <p:spPr/>
        <p:txBody>
          <a:bodyPr/>
          <a:lstStyle/>
          <a:p>
            <a:r>
              <a:rPr lang="en-AU" smtClean="0"/>
              <a:t>“The shearing shed is probably fifty years old, it’s got some problems but it still works, its pretty basic and I think there is asbestos in the roof. These days you can get shearing sheds with raised floors so the shearer doesn’t have to bend as far, front fill pens to make it easier to get the sheep in. That would all be great but I can’t afford to make that investment right now.”</a:t>
            </a:r>
          </a:p>
          <a:p>
            <a:r>
              <a:rPr lang="en-AU" smtClean="0"/>
              <a:t>Farm 6 ‘There’s more to life than farming’</a:t>
            </a:r>
            <a:endParaRPr lang="en-AU" dirty="0"/>
          </a:p>
        </p:txBody>
      </p:sp>
      <p:sp>
        <p:nvSpPr>
          <p:cNvPr id="3" name="Title 2" hidden="1"/>
          <p:cNvSpPr>
            <a:spLocks noGrp="1"/>
          </p:cNvSpPr>
          <p:nvPr>
            <p:ph type="title"/>
          </p:nvPr>
        </p:nvSpPr>
        <p:spPr/>
        <p:txBody>
          <a:bodyPr/>
          <a:lstStyle/>
          <a:p>
            <a:r>
              <a:rPr lang="en-AU" dirty="0" smtClean="0"/>
              <a:t>Quote from farm 6</a:t>
            </a:r>
            <a:endParaRPr lang="en-AU" dirty="0"/>
          </a:p>
        </p:txBody>
      </p:sp>
      <p:pic>
        <p:nvPicPr>
          <p:cNvPr id="6" name="Picture Placeholder 17" descr="Photograph of a field, fencing and a shed.">
            <a:extLst>
              <a:ext uri="{FF2B5EF4-FFF2-40B4-BE49-F238E27FC236}">
                <a16:creationId xmlns:a16="http://schemas.microsoft.com/office/drawing/2014/main" id="{C9D72B3A-D9BF-7B4E-81F5-FAF73D241F7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10800000">
            <a:off x="4330700" y="0"/>
            <a:ext cx="6362700" cy="7561263"/>
          </a:xfrm>
          <a:prstGeom prst="rect">
            <a:avLst/>
          </a:prstGeom>
        </p:spPr>
      </p:pic>
    </p:spTree>
    <p:extLst>
      <p:ext uri="{BB962C8B-B14F-4D97-AF65-F5344CB8AC3E}">
        <p14:creationId xmlns:p14="http://schemas.microsoft.com/office/powerpoint/2010/main" val="1070292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3642253"/>
            <a:ext cx="2527300" cy="1093120"/>
          </a:xfrm>
        </p:spPr>
        <p:txBody>
          <a:bodyPr vert="horz" wrap="square" lIns="0" tIns="0" rIns="0" bIns="0" rtlCol="0" anchor="t">
            <a:spAutoFit/>
          </a:bodyPr>
          <a:lstStyle/>
          <a:p>
            <a:r>
              <a:rPr lang="en-AU" sz="1200" dirty="0">
                <a:cs typeface="Arial"/>
              </a:rPr>
              <a:t>Some of the infrastructure on the property is 60-70 years old...They don’t fit new equipment. </a:t>
            </a:r>
            <a:r>
              <a:rPr lang="en-AU" sz="1050" dirty="0">
                <a:cs typeface="Arial"/>
              </a:rPr>
              <a:t/>
            </a:r>
            <a:br>
              <a:rPr lang="en-AU" sz="1050" dirty="0">
                <a:cs typeface="Arial"/>
              </a:rPr>
            </a:br>
            <a:r>
              <a:rPr lang="en-AU" sz="1050" dirty="0">
                <a:cs typeface="Arial"/>
              </a:rPr>
              <a:t>– Farm 8 ‘Returned to farming’</a:t>
            </a:r>
          </a:p>
          <a:p>
            <a:endParaRPr lang="en-AU" sz="1050" dirty="0">
              <a:cs typeface="Arial"/>
            </a:endParaRP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202130" y="337635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7" name="Text Placeholder 6">
            <a:extLst>
              <a:ext uri="{FF2B5EF4-FFF2-40B4-BE49-F238E27FC236}">
                <a16:creationId xmlns:a16="http://schemas.microsoft.com/office/drawing/2014/main" id="{080EFCBF-62B5-42EE-8445-F84B2BCDBDEE}"/>
              </a:ext>
            </a:extLst>
          </p:cNvPr>
          <p:cNvSpPr>
            <a:spLocks noGrp="1"/>
          </p:cNvSpPr>
          <p:nvPr>
            <p:ph type="body" sz="quarter" idx="12"/>
          </p:nvPr>
        </p:nvSpPr>
        <p:spPr>
          <a:xfrm>
            <a:off x="7569201" y="1507997"/>
            <a:ext cx="2527300" cy="1677126"/>
          </a:xfrm>
        </p:spPr>
        <p:txBody>
          <a:bodyPr vert="horz" wrap="square" lIns="0" tIns="0" rIns="0" bIns="0" rtlCol="0" anchor="t">
            <a:spAutoFit/>
          </a:bodyPr>
          <a:lstStyle/>
          <a:p>
            <a:r>
              <a:rPr lang="en-AU" sz="1200" dirty="0">
                <a:cs typeface="Arial"/>
              </a:rPr>
              <a:t>[When asked about ventilation in the shearing shed] there’s no ventilation and in winter it gets freezing in here so we close it all up to stop us from freezing. </a:t>
            </a:r>
            <a:r>
              <a:rPr lang="en-AU" sz="1050" dirty="0">
                <a:cs typeface="Arial"/>
              </a:rPr>
              <a:t/>
            </a:r>
            <a:br>
              <a:rPr lang="en-AU" sz="1050" dirty="0">
                <a:cs typeface="Arial"/>
              </a:rPr>
            </a:br>
            <a:r>
              <a:rPr lang="en-AU" sz="1050" dirty="0">
                <a:cs typeface="Arial"/>
              </a:rPr>
              <a:t>– Farm 6 ‘There’s more to life than farming’</a:t>
            </a:r>
          </a:p>
          <a:p>
            <a:endParaRPr lang="en-AU" sz="1050" dirty="0">
              <a:cs typeface="Arial"/>
            </a:endParaRPr>
          </a:p>
        </p:txBody>
      </p:sp>
      <p:sp>
        <p:nvSpPr>
          <p:cNvPr id="16" name="Text Placeholder 2">
            <a:extLst>
              <a:ext uri="{FF2B5EF4-FFF2-40B4-BE49-F238E27FC236}">
                <a16:creationId xmlns:a16="http://schemas.microsoft.com/office/drawing/2014/main" id="{E08A05B5-791C-408D-AE86-645B3C02FA77}"/>
              </a:ext>
            </a:extLst>
          </p:cNvPr>
          <p:cNvSpPr txBox="1">
            <a:spLocks/>
          </p:cNvSpPr>
          <p:nvPr/>
        </p:nvSpPr>
        <p:spPr>
          <a:xfrm>
            <a:off x="7202130" y="1223105"/>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730083"/>
            <a:ext cx="5407003" cy="801369"/>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t>On-farm processes and systems e.g. the use of and storage chemicals, are often inherited from the previous generation as equipment and infrastructure is often also transferred at time of inheritance. This transfer can result in poor practices being continued by the next generation or legacy farm layout contributing to higher risk of </a:t>
            </a:r>
            <a:r>
              <a:rPr lang="en-AU" sz="1200" dirty="0" smtClean="0"/>
              <a:t>an incident.</a:t>
            </a:r>
            <a:endParaRPr lang="en-AU" sz="1200" dirty="0"/>
          </a:p>
          <a:p>
            <a:r>
              <a:rPr lang="en-US" sz="1200" dirty="0"/>
              <a:t>.</a:t>
            </a:r>
          </a:p>
        </p:txBody>
      </p:sp>
      <p:sp>
        <p:nvSpPr>
          <p:cNvPr id="14" name="Text Placeholder 4">
            <a:extLst>
              <a:ext uri="{FF2B5EF4-FFF2-40B4-BE49-F238E27FC236}">
                <a16:creationId xmlns:a16="http://schemas.microsoft.com/office/drawing/2014/main" id="{78B1CA22-A421-465D-9AF1-29522B4D1215}"/>
              </a:ext>
            </a:extLst>
          </p:cNvPr>
          <p:cNvSpPr txBox="1">
            <a:spLocks/>
          </p:cNvSpPr>
          <p:nvPr/>
        </p:nvSpPr>
        <p:spPr>
          <a:xfrm>
            <a:off x="4353804"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Economic pressures and the financial position of farms can make it difficult for farms to replace systems, equipment and infrastructure, or change processes.</a:t>
            </a:r>
          </a:p>
          <a:p>
            <a:r>
              <a:rPr lang="en-AU" dirty="0"/>
              <a:t> </a:t>
            </a:r>
          </a:p>
          <a:p>
            <a:pPr marL="171450" indent="-171450">
              <a:buFont typeface="Arial" panose="020B0604020202020204" pitchFamily="34" charset="0"/>
              <a:buChar char="•"/>
            </a:pPr>
            <a:endParaRPr lang="en-AU" dirty="0"/>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74799"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Farmers who had not inherited their farm business were provided with a distinct opportunity to critically assess the hazards and consider best practice ways of operating when designing on-farm systems and processes and using existing infrastructure.</a:t>
            </a:r>
          </a:p>
          <a:p>
            <a:r>
              <a:rPr lang="en-AU" dirty="0"/>
              <a:t> </a:t>
            </a:r>
          </a:p>
          <a:p>
            <a:pPr marL="171450" indent="-171450">
              <a:buFont typeface="Arial" panose="020B0604020202020204" pitchFamily="34" charset="0"/>
              <a:buChar char="•"/>
            </a:pPr>
            <a:endParaRPr lang="en-AU" dirty="0"/>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13"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898452"/>
            <a:ext cx="4555545" cy="1921652"/>
          </a:xfrm>
        </p:spPr>
        <p:txBody>
          <a:bodyPr/>
          <a:lstStyle/>
          <a:p>
            <a:r>
              <a:rPr lang="en-US" sz="2400" dirty="0"/>
              <a:t>Hazards and risks are inherited with the generational transfer of a farm business     </a:t>
            </a:r>
            <a:endParaRPr lang="en-AU" sz="1800" dirty="0">
              <a:solidFill>
                <a:schemeClr val="tx1"/>
              </a:solidFill>
            </a:endParaRP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951759"/>
            <a:ext cx="676275" cy="587448"/>
          </a:xfrm>
        </p:spPr>
        <p:txBody>
          <a:bodyPr/>
          <a:lstStyle/>
          <a:p>
            <a:r>
              <a:rPr lang="en-AU" dirty="0"/>
              <a:t>4.2</a:t>
            </a:r>
          </a:p>
        </p:txBody>
      </p:sp>
      <p:pic>
        <p:nvPicPr>
          <p:cNvPr id="19" name="Picture Placeholder 17" descr="Photograph of field and shed.">
            <a:extLst>
              <a:ext uri="{FF2B5EF4-FFF2-40B4-BE49-F238E27FC236}">
                <a16:creationId xmlns:a16="http://schemas.microsoft.com/office/drawing/2014/main" id="{3EA9AA90-053F-0242-A02B-90D80F44158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b="-11"/>
          <a:stretch/>
        </p:blipFill>
        <p:spPr>
          <a:xfrm rot="10800000">
            <a:off x="-22436" y="-797"/>
            <a:ext cx="714686" cy="7561263"/>
          </a:xfrm>
          <a:prstGeom prst="rect">
            <a:avLst/>
          </a:prstGeom>
        </p:spPr>
      </p:pic>
    </p:spTree>
    <p:extLst>
      <p:ext uri="{BB962C8B-B14F-4D97-AF65-F5344CB8AC3E}">
        <p14:creationId xmlns:p14="http://schemas.microsoft.com/office/powerpoint/2010/main" val="3298543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troduction">
            <a:extLst>
              <a:ext uri="{FF2B5EF4-FFF2-40B4-BE49-F238E27FC236}">
                <a16:creationId xmlns:a16="http://schemas.microsoft.com/office/drawing/2014/main" id="{E30C06E7-FC20-4036-AC60-7D95442669ED}"/>
              </a:ext>
            </a:extLst>
          </p:cNvPr>
          <p:cNvSpPr>
            <a:spLocks noGrp="1"/>
          </p:cNvSpPr>
          <p:nvPr>
            <p:ph type="title"/>
          </p:nvPr>
        </p:nvSpPr>
        <p:spPr>
          <a:xfrm>
            <a:off x="898524" y="181303"/>
            <a:ext cx="5344621" cy="7204842"/>
          </a:xfrm>
        </p:spPr>
        <p:txBody>
          <a:bodyPr anchor="ctr"/>
          <a:lstStyle/>
          <a:p>
            <a:pPr>
              <a:lnSpc>
                <a:spcPct val="114000"/>
              </a:lnSpc>
              <a:spcBef>
                <a:spcPts val="1200"/>
              </a:spcBef>
              <a:spcAft>
                <a:spcPts val="1200"/>
              </a:spcAft>
            </a:pPr>
            <a:r>
              <a:rPr lang="en-AU" sz="2400" dirty="0">
                <a:latin typeface="+mn-lt"/>
              </a:rPr>
              <a:t>Despite massive change, </a:t>
            </a:r>
            <a:r>
              <a:rPr lang="en-AU" sz="2400" dirty="0" smtClean="0">
                <a:latin typeface="+mn-lt"/>
              </a:rPr>
              <a:t>there has not been substantial safety improvements </a:t>
            </a:r>
            <a:r>
              <a:rPr lang="en-AU" sz="2400" dirty="0">
                <a:latin typeface="+mn-lt"/>
              </a:rPr>
              <a:t>on family farms.</a:t>
            </a:r>
            <a:br>
              <a:rPr lang="en-AU" sz="2400" dirty="0">
                <a:latin typeface="+mn-lt"/>
              </a:rPr>
            </a:br>
            <a:r>
              <a:rPr lang="en-AU" sz="2400" dirty="0">
                <a:latin typeface="+mn-lt"/>
              </a:rPr>
              <a:t/>
            </a:r>
            <a:br>
              <a:rPr lang="en-AU" sz="2400" dirty="0">
                <a:latin typeface="+mn-lt"/>
              </a:rPr>
            </a:br>
            <a:r>
              <a:rPr lang="en-AU" sz="2400" dirty="0">
                <a:latin typeface="+mn-lt"/>
              </a:rPr>
              <a:t>Australian family farmers’ strong work ethic and ‘have-a-go’ culture makes our farmers uniquely entrepreneurial and productive while simultaneously putting them at high risk of injury and death.</a:t>
            </a:r>
            <a:br>
              <a:rPr lang="en-AU" sz="2400" dirty="0">
                <a:latin typeface="+mn-lt"/>
              </a:rPr>
            </a:br>
            <a:r>
              <a:rPr lang="en-AU" sz="2400" dirty="0">
                <a:latin typeface="+mn-lt"/>
              </a:rPr>
              <a:t/>
            </a:r>
            <a:br>
              <a:rPr lang="en-AU" sz="2400" dirty="0">
                <a:latin typeface="+mn-lt"/>
              </a:rPr>
            </a:br>
            <a:r>
              <a:rPr lang="en-AU" sz="2400" dirty="0">
                <a:latin typeface="+mn-lt"/>
              </a:rPr>
              <a:t>Solving this means understanding the roots of farm culture and behaviour and designing different interventions that work to save lives.</a:t>
            </a:r>
          </a:p>
        </p:txBody>
      </p:sp>
    </p:spTree>
    <p:extLst>
      <p:ext uri="{BB962C8B-B14F-4D97-AF65-F5344CB8AC3E}">
        <p14:creationId xmlns:p14="http://schemas.microsoft.com/office/powerpoint/2010/main" val="36271524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Photograph of dogs.">
            <a:extLst>
              <a:ext uri="{FF2B5EF4-FFF2-40B4-BE49-F238E27FC236}">
                <a16:creationId xmlns:a16="http://schemas.microsoft.com/office/drawing/2014/main" id="{5F855564-2E5C-B842-A1E9-8687EF9697D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4576" r="14576"/>
          <a:stretch/>
        </p:blipFill>
        <p:spPr/>
      </p:pic>
      <p:sp>
        <p:nvSpPr>
          <p:cNvPr id="12" name="Content Placeholder 11">
            <a:extLst>
              <a:ext uri="{FF2B5EF4-FFF2-40B4-BE49-F238E27FC236}">
                <a16:creationId xmlns:a16="http://schemas.microsoft.com/office/drawing/2014/main" id="{EB760BF9-84DC-6043-B667-1171E150ACDA}"/>
              </a:ext>
            </a:extLst>
          </p:cNvPr>
          <p:cNvSpPr>
            <a:spLocks noGrp="1"/>
          </p:cNvSpPr>
          <p:nvPr>
            <p:ph sz="quarter" idx="11"/>
          </p:nvPr>
        </p:nvSpPr>
        <p:spPr/>
        <p:txBody>
          <a:bodyPr/>
          <a:lstStyle/>
          <a:p>
            <a:r>
              <a:rPr lang="en-AU" smtClean="0"/>
              <a:t>“Life is busy now. We’re trying to get him to slow down. He has no work-life balance. He’s a workaholic. He lives and breathes it. We try and plan holidays and get him off the farm, but it’s hard.”</a:t>
            </a:r>
          </a:p>
          <a:p>
            <a:r>
              <a:rPr lang="en-AU" smtClean="0"/>
              <a:t>Farm 4 ‘Father and son family farm’</a:t>
            </a:r>
            <a:endParaRPr lang="en-AU" dirty="0"/>
          </a:p>
        </p:txBody>
      </p:sp>
      <p:sp>
        <p:nvSpPr>
          <p:cNvPr id="4" name="Title 3" hidden="1"/>
          <p:cNvSpPr>
            <a:spLocks noGrp="1"/>
          </p:cNvSpPr>
          <p:nvPr>
            <p:ph type="title"/>
          </p:nvPr>
        </p:nvSpPr>
        <p:spPr/>
        <p:txBody>
          <a:bodyPr/>
          <a:lstStyle/>
          <a:p>
            <a:r>
              <a:rPr lang="en-AU" dirty="0" smtClean="0"/>
              <a:t>Quote from farm 4</a:t>
            </a:r>
            <a:endParaRPr lang="en-AU" dirty="0"/>
          </a:p>
        </p:txBody>
      </p:sp>
    </p:spTree>
    <p:extLst>
      <p:ext uri="{BB962C8B-B14F-4D97-AF65-F5344CB8AC3E}">
        <p14:creationId xmlns:p14="http://schemas.microsoft.com/office/powerpoint/2010/main" val="27013377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7">
            <a:extLst>
              <a:ext uri="{FF2B5EF4-FFF2-40B4-BE49-F238E27FC236}">
                <a16:creationId xmlns:a16="http://schemas.microsoft.com/office/drawing/2014/main" id="{57326645-5A45-4872-B958-A2CD672B12AF}"/>
              </a:ext>
            </a:extLst>
          </p:cNvPr>
          <p:cNvSpPr txBox="1">
            <a:spLocks/>
          </p:cNvSpPr>
          <p:nvPr/>
        </p:nvSpPr>
        <p:spPr>
          <a:xfrm>
            <a:off x="7569201" y="4469897"/>
            <a:ext cx="2527300" cy="1193404"/>
          </a:xfrm>
          <a:prstGeom prst="rect">
            <a:avLst/>
          </a:prstGeom>
          <a:noFill/>
        </p:spPr>
        <p:txBody>
          <a:bodyPr vert="horz" wrap="square" lIns="0" tIns="0" rIns="0" bIns="0" rtlCol="0" anchor="t">
            <a:spAutoFit/>
          </a:bodyPr>
          <a:lstStyle>
            <a:lvl1pPr marL="0" indent="0" algn="l" defTabSz="1043056" rtl="0" eaLnBrk="1" latinLnBrk="0" hangingPunct="1">
              <a:lnSpc>
                <a:spcPct val="110000"/>
              </a:lnSpc>
              <a:spcBef>
                <a:spcPts val="1000"/>
              </a:spcBef>
              <a:buFont typeface="Arial" pitchFamily="34" charset="0"/>
              <a:buNone/>
              <a:defRPr lang="en-US" sz="1400" i="1" kern="1200" dirty="0" smtClean="0">
                <a:solidFill>
                  <a:schemeClr val="accent5">
                    <a:lumMod val="75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cs typeface="Arial"/>
              </a:rPr>
              <a:t>I’m glad we didn’t go to WorkCover, they would have said my husband had to take a break … if that happened the farm work would’ve stopped, we might’ve lost it</a:t>
            </a:r>
            <a:r>
              <a:rPr lang="en-AU" sz="1050" dirty="0">
                <a:cs typeface="Arial"/>
              </a:rPr>
              <a:t/>
            </a:r>
            <a:br>
              <a:rPr lang="en-AU" sz="1050" dirty="0">
                <a:cs typeface="Arial"/>
              </a:rPr>
            </a:br>
            <a:r>
              <a:rPr lang="en-AU" sz="1050" dirty="0">
                <a:cs typeface="Arial"/>
              </a:rPr>
              <a:t>– Farm 5 ‘Drought affected’</a:t>
            </a:r>
          </a:p>
        </p:txBody>
      </p:sp>
      <p:sp>
        <p:nvSpPr>
          <p:cNvPr id="23" name="Text Placeholder 2">
            <a:extLst>
              <a:ext uri="{FF2B5EF4-FFF2-40B4-BE49-F238E27FC236}">
                <a16:creationId xmlns:a16="http://schemas.microsoft.com/office/drawing/2014/main" id="{3D1D4202-2506-4804-AB08-ACA27FB701AB}"/>
              </a:ext>
            </a:extLst>
          </p:cNvPr>
          <p:cNvSpPr txBox="1">
            <a:spLocks/>
          </p:cNvSpPr>
          <p:nvPr/>
        </p:nvSpPr>
        <p:spPr>
          <a:xfrm>
            <a:off x="7198116" y="4194999"/>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14" name="Text Placeholder 7">
            <a:extLst>
              <a:ext uri="{FF2B5EF4-FFF2-40B4-BE49-F238E27FC236}">
                <a16:creationId xmlns:a16="http://schemas.microsoft.com/office/drawing/2014/main" id="{4494120C-C3E4-4AFA-A209-E9DFE1B8A4CF}"/>
              </a:ext>
            </a:extLst>
          </p:cNvPr>
          <p:cNvSpPr txBox="1">
            <a:spLocks/>
          </p:cNvSpPr>
          <p:nvPr/>
        </p:nvSpPr>
        <p:spPr>
          <a:xfrm>
            <a:off x="7569201" y="3307987"/>
            <a:ext cx="2527300" cy="584006"/>
          </a:xfrm>
          <a:prstGeom prst="rect">
            <a:avLst/>
          </a:prstGeom>
          <a:noFill/>
        </p:spPr>
        <p:txBody>
          <a:bodyPr vert="horz" wrap="square" lIns="0" tIns="0" rIns="0" bIns="0" rtlCol="0" anchor="t">
            <a:spAutoFit/>
          </a:bodyPr>
          <a:lstStyle>
            <a:lvl1pPr marL="0" indent="0" algn="l" defTabSz="1043056" rtl="0" eaLnBrk="1" latinLnBrk="0" hangingPunct="1">
              <a:lnSpc>
                <a:spcPct val="110000"/>
              </a:lnSpc>
              <a:spcBef>
                <a:spcPts val="1000"/>
              </a:spcBef>
              <a:buFont typeface="Arial" pitchFamily="34" charset="0"/>
              <a:buNone/>
              <a:defRPr lang="en-US" sz="1400" i="1" kern="1200" dirty="0" smtClean="0">
                <a:solidFill>
                  <a:schemeClr val="accent5">
                    <a:lumMod val="75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cs typeface="Arial"/>
              </a:rPr>
              <a:t>You see some bad set-ups, but you can’t say anything, it’s his farm</a:t>
            </a:r>
            <a:r>
              <a:rPr lang="en-AU" sz="1050" dirty="0">
                <a:cs typeface="Arial"/>
              </a:rPr>
              <a:t/>
            </a:r>
            <a:br>
              <a:rPr lang="en-AU" sz="1050" dirty="0">
                <a:cs typeface="Arial"/>
              </a:rPr>
            </a:br>
            <a:r>
              <a:rPr lang="en-AU" sz="1050" dirty="0">
                <a:cs typeface="Arial"/>
              </a:rPr>
              <a:t>– Farm 7 ‘Set in his ways’</a:t>
            </a:r>
          </a:p>
        </p:txBody>
      </p:sp>
      <p:sp>
        <p:nvSpPr>
          <p:cNvPr id="16" name="Text Placeholder 2">
            <a:extLst>
              <a:ext uri="{FF2B5EF4-FFF2-40B4-BE49-F238E27FC236}">
                <a16:creationId xmlns:a16="http://schemas.microsoft.com/office/drawing/2014/main" id="{33E8ED9C-3816-482E-84A4-2B2D69172543}"/>
              </a:ext>
            </a:extLst>
          </p:cNvPr>
          <p:cNvSpPr txBox="1">
            <a:spLocks/>
          </p:cNvSpPr>
          <p:nvPr/>
        </p:nvSpPr>
        <p:spPr>
          <a:xfrm>
            <a:off x="7198116" y="3033089"/>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8" name="Text Placeholder 7">
            <a:extLst>
              <a:ext uri="{FF2B5EF4-FFF2-40B4-BE49-F238E27FC236}">
                <a16:creationId xmlns:a16="http://schemas.microsoft.com/office/drawing/2014/main" id="{26429ABC-83C7-4F9C-A668-2D5A1C62CA02}"/>
              </a:ext>
            </a:extLst>
          </p:cNvPr>
          <p:cNvSpPr>
            <a:spLocks noGrp="1"/>
          </p:cNvSpPr>
          <p:nvPr>
            <p:ph type="body" sz="quarter" idx="13"/>
          </p:nvPr>
        </p:nvSpPr>
        <p:spPr>
          <a:xfrm>
            <a:off x="7569201" y="1942944"/>
            <a:ext cx="2527300" cy="787139"/>
          </a:xfrm>
        </p:spPr>
        <p:txBody>
          <a:bodyPr vert="horz" wrap="square" lIns="0" tIns="0" rIns="0" bIns="0" rtlCol="0" anchor="t">
            <a:spAutoFit/>
          </a:bodyPr>
          <a:lstStyle/>
          <a:p>
            <a:r>
              <a:rPr lang="en-AU" sz="1200" dirty="0">
                <a:cs typeface="Arial"/>
              </a:rPr>
              <a:t>I probably shouldn’t tell you this, but I have been driving the ute since I was 7 years old. </a:t>
            </a:r>
            <a:r>
              <a:rPr lang="en-AU" sz="1050" dirty="0">
                <a:cs typeface="Arial"/>
              </a:rPr>
              <a:t/>
            </a:r>
            <a:br>
              <a:rPr lang="en-AU" sz="1050" dirty="0">
                <a:cs typeface="Arial"/>
              </a:rPr>
            </a:br>
            <a:r>
              <a:rPr lang="en-AU" sz="1050" dirty="0">
                <a:cs typeface="Arial"/>
              </a:rPr>
              <a:t>– Farm 4 ‘Father and son family farm’</a:t>
            </a:r>
          </a:p>
        </p:txBody>
      </p:sp>
      <p:sp>
        <p:nvSpPr>
          <p:cNvPr id="18" name="Text Placeholder 2">
            <a:extLst>
              <a:ext uri="{FF2B5EF4-FFF2-40B4-BE49-F238E27FC236}">
                <a16:creationId xmlns:a16="http://schemas.microsoft.com/office/drawing/2014/main" id="{DCE60C60-FE15-4835-84D6-F709B69841FB}"/>
              </a:ext>
            </a:extLst>
          </p:cNvPr>
          <p:cNvSpPr txBox="1">
            <a:spLocks/>
          </p:cNvSpPr>
          <p:nvPr/>
        </p:nvSpPr>
        <p:spPr>
          <a:xfrm>
            <a:off x="7198116" y="1668046"/>
            <a:ext cx="682625" cy="1062037"/>
          </a:xfrm>
          <a:prstGeom prst="rect">
            <a:avLst/>
          </a:prstGeom>
        </p:spPr>
        <p:txBody>
          <a:bodyPr vert="horz" lIns="0" tIns="0" rIns="0" bIns="0" rtlCol="0">
            <a:noAutofit/>
          </a:bodyPr>
          <a:lstStyle>
            <a:lvl1pPr marL="0" indent="0" algn="l" defTabSz="1043056" rtl="0" eaLnBrk="1" latinLnBrk="0" hangingPunct="1">
              <a:lnSpc>
                <a:spcPct val="110000"/>
              </a:lnSpc>
              <a:spcBef>
                <a:spcPts val="1000"/>
              </a:spcBef>
              <a:buFont typeface="Arial" pitchFamily="34" charset="0"/>
              <a:buNone/>
              <a:defRPr sz="8800" kern="1200">
                <a:solidFill>
                  <a:schemeClr val="accent5">
                    <a:lumMod val="60000"/>
                    <a:lumOff val="40000"/>
                  </a:schemeClr>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US" dirty="0">
                <a:solidFill>
                  <a:schemeClr val="tx2">
                    <a:lumMod val="40000"/>
                    <a:lumOff val="60000"/>
                  </a:schemeClr>
                </a:solidFill>
              </a:rPr>
              <a:t>“ </a:t>
            </a:r>
          </a:p>
        </p:txBody>
      </p:sp>
      <p:sp>
        <p:nvSpPr>
          <p:cNvPr id="17" name="Text Placeholder 4">
            <a:extLst>
              <a:ext uri="{FF2B5EF4-FFF2-40B4-BE49-F238E27FC236}">
                <a16:creationId xmlns:a16="http://schemas.microsoft.com/office/drawing/2014/main" id="{78D73083-9C1B-423A-950B-2B9D2D840557}"/>
              </a:ext>
            </a:extLst>
          </p:cNvPr>
          <p:cNvSpPr txBox="1">
            <a:spLocks/>
          </p:cNvSpPr>
          <p:nvPr/>
        </p:nvSpPr>
        <p:spPr>
          <a:xfrm>
            <a:off x="4353804"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itchFamily="34" charset="0"/>
              <a:buChar char="•"/>
            </a:pPr>
            <a:r>
              <a:rPr lang="en-AU" dirty="0"/>
              <a:t>Farmers that have had a point of separation from the farm e.g. external study, off-farm employment, appear to be more aware of the need to distinguish between the farm as a business and as their home and their identity and their occupation resulting in a higher regard for workplace health and safety etc. </a:t>
            </a:r>
          </a:p>
          <a:p>
            <a:pPr marL="171450" indent="-171450">
              <a:buFont typeface="Arial" pitchFamily="34" charset="0"/>
              <a:buChar char="•"/>
            </a:pPr>
            <a:r>
              <a:rPr lang="en-AU" dirty="0"/>
              <a:t>Safety messages may risk becoming personal, as they risk speaking to how the farmer should behave in their own home.</a:t>
            </a:r>
          </a:p>
        </p:txBody>
      </p:sp>
      <p:sp>
        <p:nvSpPr>
          <p:cNvPr id="15" name="Text Placeholder 4">
            <a:extLst>
              <a:ext uri="{FF2B5EF4-FFF2-40B4-BE49-F238E27FC236}">
                <a16:creationId xmlns:a16="http://schemas.microsoft.com/office/drawing/2014/main" id="{6A7F732B-5A61-48C1-A284-CB50AC5A2290}"/>
              </a:ext>
            </a:extLst>
          </p:cNvPr>
          <p:cNvSpPr txBox="1">
            <a:spLocks/>
          </p:cNvSpPr>
          <p:nvPr/>
        </p:nvSpPr>
        <p:spPr>
          <a:xfrm>
            <a:off x="1574799" y="4692612"/>
            <a:ext cx="2628000" cy="1857172"/>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171450" indent="-171450">
              <a:buFont typeface="Arial" panose="020B0604020202020204" pitchFamily="34" charset="0"/>
              <a:buChar char="•"/>
            </a:pPr>
            <a:r>
              <a:rPr lang="en-AU" dirty="0"/>
              <a:t>This lack of clear delineation between work and home and personal identity and occupation appears to result in behaviours which may be appropriate or acceptable outside of a workplace being applied while working on the property. </a:t>
            </a:r>
          </a:p>
          <a:p>
            <a:pPr marL="171450" indent="-171450">
              <a:buFont typeface="Arial" panose="020B0604020202020204" pitchFamily="34" charset="0"/>
              <a:buChar char="•"/>
            </a:pPr>
            <a:r>
              <a:rPr lang="en-AU" dirty="0"/>
              <a:t>Farmers often see things that may be optional on a private property as also optional on the farm businesses property. </a:t>
            </a:r>
          </a:p>
          <a:p>
            <a:pPr marL="171450" indent="-171450">
              <a:buFont typeface="Arial" panose="020B0604020202020204" pitchFamily="34" charset="0"/>
              <a:buChar char="•"/>
            </a:pPr>
            <a:endParaRPr lang="en-AU" dirty="0"/>
          </a:p>
          <a:p>
            <a:pPr marL="171450" indent="-171450">
              <a:buChar char="•"/>
            </a:pPr>
            <a:endParaRPr lang="en-US" dirty="0">
              <a:cs typeface="Arial"/>
            </a:endParaRPr>
          </a:p>
          <a:p>
            <a:pPr marL="171450" indent="-171450">
              <a:buChar char="•"/>
            </a:pPr>
            <a:endParaRPr lang="en-AU" dirty="0">
              <a:cs typeface="Arial"/>
            </a:endParaRPr>
          </a:p>
        </p:txBody>
      </p:sp>
      <p:sp>
        <p:nvSpPr>
          <p:cNvPr id="3" name="Text Placeholder 4">
            <a:extLst>
              <a:ext uri="{FF2B5EF4-FFF2-40B4-BE49-F238E27FC236}">
                <a16:creationId xmlns:a16="http://schemas.microsoft.com/office/drawing/2014/main" id="{9F326887-C8EA-4305-8EEE-8F1E3944CA18}"/>
              </a:ext>
            </a:extLst>
          </p:cNvPr>
          <p:cNvSpPr txBox="1">
            <a:spLocks/>
          </p:cNvSpPr>
          <p:nvPr/>
        </p:nvSpPr>
        <p:spPr>
          <a:xfrm>
            <a:off x="2377162" y="4095330"/>
            <a:ext cx="1157684" cy="396111"/>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b="1" dirty="0">
                <a:cs typeface="Arial"/>
              </a:rPr>
              <a:t>Key insights</a:t>
            </a:r>
            <a:endParaRPr lang="en-US" sz="1200" b="1" dirty="0"/>
          </a:p>
        </p:txBody>
      </p:sp>
      <p:pic>
        <p:nvPicPr>
          <p:cNvPr id="13" name="Picture 9" descr="Image of an eye.">
            <a:extLst>
              <a:ext uri="{FF2B5EF4-FFF2-40B4-BE49-F238E27FC236}">
                <a16:creationId xmlns:a16="http://schemas.microsoft.com/office/drawing/2014/main" id="{09B835E9-CFA9-4FE8-89F6-9EAF8F567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4" y="3891993"/>
            <a:ext cx="657679" cy="523875"/>
          </a:xfrm>
          <a:prstGeom prst="rect">
            <a:avLst/>
          </a:prstGeom>
        </p:spPr>
      </p:pic>
      <p:sp>
        <p:nvSpPr>
          <p:cNvPr id="2" name="Text Placeholder 4">
            <a:extLst>
              <a:ext uri="{FF2B5EF4-FFF2-40B4-BE49-F238E27FC236}">
                <a16:creationId xmlns:a16="http://schemas.microsoft.com/office/drawing/2014/main" id="{C3160CD0-E7F2-4FE8-B41B-99DEEB1F48F1}"/>
              </a:ext>
            </a:extLst>
          </p:cNvPr>
          <p:cNvSpPr txBox="1">
            <a:spLocks/>
          </p:cNvSpPr>
          <p:nvPr/>
        </p:nvSpPr>
        <p:spPr>
          <a:xfrm>
            <a:off x="1574800" y="2730083"/>
            <a:ext cx="5407003" cy="801369"/>
          </a:xfrm>
          <a:prstGeom prst="rect">
            <a:avLst/>
          </a:prstGeom>
          <a:noFill/>
        </p:spPr>
        <p:txBody>
          <a:bodyPr vert="horz" lIns="0" tIns="0" rIns="0" bIns="0" rtlCol="0" anchor="t">
            <a:noAutofit/>
          </a:bodyPr>
          <a:lstStyle>
            <a:lvl1pPr marL="0" indent="0" algn="l" defTabSz="1043056" rtl="0" eaLnBrk="1" latinLnBrk="0" hangingPunct="1">
              <a:lnSpc>
                <a:spcPct val="110000"/>
              </a:lnSpc>
              <a:spcBef>
                <a:spcPts val="1000"/>
              </a:spcBef>
              <a:buFont typeface="Arial" pitchFamily="34" charset="0"/>
              <a:buNone/>
              <a:defRPr sz="1000" kern="1200">
                <a:solidFill>
                  <a:schemeClr val="tx1"/>
                </a:solidFill>
                <a:latin typeface="+mn-lt"/>
                <a:ea typeface="+mn-ea"/>
                <a:cs typeface="+mn-cs"/>
              </a:defRPr>
            </a:lvl1pPr>
            <a:lvl2pPr marL="144000" indent="-144000"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2pPr>
            <a:lvl3pPr marL="288000" indent="-142875" algn="l" defTabSz="1043056" rtl="0" eaLnBrk="1" latinLnBrk="0" hangingPunct="1">
              <a:lnSpc>
                <a:spcPct val="110000"/>
              </a:lnSpc>
              <a:spcBef>
                <a:spcPts val="600"/>
              </a:spcBef>
              <a:buFont typeface="Arial" pitchFamily="34" charset="0"/>
              <a:buChar char="–"/>
              <a:defRPr sz="1000" kern="1200">
                <a:solidFill>
                  <a:schemeClr val="tx1"/>
                </a:solidFill>
                <a:latin typeface="+mn-lt"/>
                <a:ea typeface="+mn-ea"/>
                <a:cs typeface="+mn-cs"/>
              </a:defRPr>
            </a:lvl3pPr>
            <a:lvl4pPr marL="144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4pPr>
            <a:lvl5pPr marL="288000" indent="0" algn="l" defTabSz="1043056" rtl="0" eaLnBrk="1" latinLnBrk="0" hangingPunct="1">
              <a:lnSpc>
                <a:spcPct val="110000"/>
              </a:lnSpc>
              <a:spcBef>
                <a:spcPts val="600"/>
              </a:spcBef>
              <a:buFont typeface="Arial" pitchFamily="34" charset="0"/>
              <a:buNone/>
              <a:defRPr sz="10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1200" dirty="0"/>
              <a:t>The cliché of “farming is in their blood” is an idea </a:t>
            </a:r>
            <a:r>
              <a:rPr lang="en-AU" sz="1200" dirty="0" smtClean="0"/>
              <a:t>that </a:t>
            </a:r>
            <a:r>
              <a:rPr lang="en-AU" sz="1200" dirty="0"/>
              <a:t>many farmers, especially older farmers, identify with. The strength of this identity and the associated connection to land appears to stop farmers from distinguishing between their responsibilities and duties to others when working on their farm, versus when in their home. </a:t>
            </a:r>
          </a:p>
        </p:txBody>
      </p:sp>
      <p:sp>
        <p:nvSpPr>
          <p:cNvPr id="6" name="Text Placeholder 5">
            <a:extLst>
              <a:ext uri="{FF2B5EF4-FFF2-40B4-BE49-F238E27FC236}">
                <a16:creationId xmlns:a16="http://schemas.microsoft.com/office/drawing/2014/main" id="{954F06B4-84C5-474B-BE1D-281E79FC2AB1}"/>
              </a:ext>
            </a:extLst>
          </p:cNvPr>
          <p:cNvSpPr>
            <a:spLocks noGrp="1"/>
          </p:cNvSpPr>
          <p:nvPr>
            <p:ph type="body" sz="quarter" idx="11"/>
          </p:nvPr>
        </p:nvSpPr>
        <p:spPr>
          <a:xfrm>
            <a:off x="1574799" y="898452"/>
            <a:ext cx="4555545" cy="1921652"/>
          </a:xfrm>
        </p:spPr>
        <p:txBody>
          <a:bodyPr/>
          <a:lstStyle/>
          <a:p>
            <a:r>
              <a:rPr lang="en-AU" sz="2400" dirty="0"/>
              <a:t>Family farms do not have a clear line between home and workplace</a:t>
            </a:r>
          </a:p>
        </p:txBody>
      </p:sp>
      <p:sp>
        <p:nvSpPr>
          <p:cNvPr id="4" name="Title 3">
            <a:extLst>
              <a:ext uri="{FF2B5EF4-FFF2-40B4-BE49-F238E27FC236}">
                <a16:creationId xmlns:a16="http://schemas.microsoft.com/office/drawing/2014/main" id="{1C58D053-E524-4FB3-8CFF-19108CED5A67}"/>
              </a:ext>
            </a:extLst>
          </p:cNvPr>
          <p:cNvSpPr>
            <a:spLocks noGrp="1"/>
          </p:cNvSpPr>
          <p:nvPr>
            <p:ph type="title"/>
          </p:nvPr>
        </p:nvSpPr>
        <p:spPr>
          <a:xfrm>
            <a:off x="898525" y="951759"/>
            <a:ext cx="676275" cy="587448"/>
          </a:xfrm>
        </p:spPr>
        <p:txBody>
          <a:bodyPr/>
          <a:lstStyle/>
          <a:p>
            <a:r>
              <a:rPr lang="en-AU" dirty="0"/>
              <a:t>4.3</a:t>
            </a:r>
          </a:p>
        </p:txBody>
      </p:sp>
      <p:pic>
        <p:nvPicPr>
          <p:cNvPr id="19" name="Picture Placeholder 13" descr="Photograph of dogs.">
            <a:extLst>
              <a:ext uri="{FF2B5EF4-FFF2-40B4-BE49-F238E27FC236}">
                <a16:creationId xmlns:a16="http://schemas.microsoft.com/office/drawing/2014/main" id="{6A0DB25A-60B4-714E-9D76-FB85970BB8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3442701" y="3442700"/>
            <a:ext cx="7561263" cy="675862"/>
          </a:xfrm>
          <a:prstGeom prst="rect">
            <a:avLst/>
          </a:prstGeom>
        </p:spPr>
      </p:pic>
    </p:spTree>
    <p:extLst>
      <p:ext uri="{BB962C8B-B14F-4D97-AF65-F5344CB8AC3E}">
        <p14:creationId xmlns:p14="http://schemas.microsoft.com/office/powerpoint/2010/main" val="386147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21B34-D4CB-4238-A3F4-9043D01B576A}"/>
              </a:ext>
            </a:extLst>
          </p:cNvPr>
          <p:cNvSpPr>
            <a:spLocks noGrp="1"/>
          </p:cNvSpPr>
          <p:nvPr>
            <p:ph type="title"/>
          </p:nvPr>
        </p:nvSpPr>
        <p:spPr/>
        <p:txBody>
          <a:bodyPr/>
          <a:lstStyle/>
          <a:p>
            <a:r>
              <a:rPr lang="en-AU" dirty="0"/>
              <a:t>Opportunity areas</a:t>
            </a:r>
          </a:p>
        </p:txBody>
      </p:sp>
      <p:sp>
        <p:nvSpPr>
          <p:cNvPr id="6" name="Text Placeholder 5">
            <a:extLst>
              <a:ext uri="{FF2B5EF4-FFF2-40B4-BE49-F238E27FC236}">
                <a16:creationId xmlns:a16="http://schemas.microsoft.com/office/drawing/2014/main" id="{D9D36515-E554-4B16-AAD6-7CD3B8CEFB15}"/>
              </a:ext>
            </a:extLst>
          </p:cNvPr>
          <p:cNvSpPr>
            <a:spLocks noGrp="1"/>
          </p:cNvSpPr>
          <p:nvPr>
            <p:ph type="body" sz="quarter" idx="13"/>
          </p:nvPr>
        </p:nvSpPr>
        <p:spPr/>
        <p:txBody>
          <a:bodyPr/>
          <a:lstStyle/>
          <a:p>
            <a:r>
              <a:rPr lang="en-AU" dirty="0"/>
              <a:t>04</a:t>
            </a:r>
          </a:p>
        </p:txBody>
      </p:sp>
    </p:spTree>
    <p:extLst>
      <p:ext uri="{BB962C8B-B14F-4D97-AF65-F5344CB8AC3E}">
        <p14:creationId xmlns:p14="http://schemas.microsoft.com/office/powerpoint/2010/main" val="22345452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9" descr="Table presenting the opportunities identified through the research.">
            <a:extLst>
              <a:ext uri="{FF2B5EF4-FFF2-40B4-BE49-F238E27FC236}">
                <a16:creationId xmlns:a16="http://schemas.microsoft.com/office/drawing/2014/main" id="{A0DE6F01-0F27-4CF4-BA12-70A3E87899E0}"/>
              </a:ext>
            </a:extLst>
          </p:cNvPr>
          <p:cNvGraphicFramePr>
            <a:graphicFrameLocks noGrp="1"/>
          </p:cNvGraphicFramePr>
          <p:nvPr>
            <p:extLst>
              <p:ext uri="{D42A27DB-BD31-4B8C-83A1-F6EECF244321}">
                <p14:modId xmlns:p14="http://schemas.microsoft.com/office/powerpoint/2010/main" val="3774572750"/>
              </p:ext>
            </p:extLst>
          </p:nvPr>
        </p:nvGraphicFramePr>
        <p:xfrm>
          <a:off x="685800" y="1451377"/>
          <a:ext cx="9563099" cy="5482699"/>
        </p:xfrm>
        <a:graphic>
          <a:graphicData uri="http://schemas.openxmlformats.org/drawingml/2006/table">
            <a:tbl>
              <a:tblPr firstRow="1" bandRow="1">
                <a:tableStyleId>{69012ECD-51FC-41F1-AA8D-1B2483CD663E}</a:tableStyleId>
              </a:tblPr>
              <a:tblGrid>
                <a:gridCol w="2764775">
                  <a:extLst>
                    <a:ext uri="{9D8B030D-6E8A-4147-A177-3AD203B41FA5}">
                      <a16:colId xmlns:a16="http://schemas.microsoft.com/office/drawing/2014/main" val="4294290547"/>
                    </a:ext>
                  </a:extLst>
                </a:gridCol>
                <a:gridCol w="6798324">
                  <a:extLst>
                    <a:ext uri="{9D8B030D-6E8A-4147-A177-3AD203B41FA5}">
                      <a16:colId xmlns:a16="http://schemas.microsoft.com/office/drawing/2014/main" val="3720729482"/>
                    </a:ext>
                  </a:extLst>
                </a:gridCol>
              </a:tblGrid>
              <a:tr h="260459">
                <a:tc>
                  <a:txBody>
                    <a:bodyPr/>
                    <a:lstStyle/>
                    <a:p>
                      <a:pPr>
                        <a:spcBef>
                          <a:spcPts val="200"/>
                        </a:spcBef>
                        <a:spcAft>
                          <a:spcPts val="200"/>
                        </a:spcAft>
                        <a:buNone/>
                      </a:pPr>
                      <a:r>
                        <a:rPr lang="en-AU" sz="900" noProof="0" dirty="0">
                          <a:solidFill>
                            <a:schemeClr val="tx2"/>
                          </a:solidFill>
                        </a:rPr>
                        <a:t>Challenge</a:t>
                      </a:r>
                    </a:p>
                  </a:txBody>
                  <a:tcPr anchor="b">
                    <a:lnL w="9525" cap="flat" cmpd="sng" algn="ctr">
                      <a:noFill/>
                      <a:prstDash val="solid"/>
                    </a:lnL>
                    <a:lnR>
                      <a:noFill/>
                    </a:lnR>
                    <a:lnT w="9525" cap="flat" cmpd="sng" algn="ctr">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ts val="200"/>
                        </a:spcBef>
                        <a:spcAft>
                          <a:spcPts val="200"/>
                        </a:spcAft>
                        <a:buNone/>
                      </a:pPr>
                      <a:r>
                        <a:rPr lang="en-AU" sz="900" noProof="0">
                          <a:solidFill>
                            <a:schemeClr val="tx2"/>
                          </a:solidFill>
                        </a:rPr>
                        <a:t>Opportunity</a:t>
                      </a:r>
                    </a:p>
                  </a:txBody>
                  <a:tcPr anchor="b">
                    <a:lnL>
                      <a:noFill/>
                    </a:lnL>
                    <a:lnR w="9525" cap="flat" cmpd="sng" algn="ctr">
                      <a:noFill/>
                      <a:prstDash val="solid"/>
                    </a:lnR>
                    <a:lnT w="9525" cap="flat" cmpd="sng" algn="ctr">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4870560"/>
                  </a:ext>
                </a:extLst>
              </a:tr>
              <a:tr h="0">
                <a:tc>
                  <a:txBody>
                    <a:bodyPr/>
                    <a:lstStyle/>
                    <a:p>
                      <a:pPr lvl="0" algn="l">
                        <a:spcBef>
                          <a:spcPts val="200"/>
                        </a:spcBef>
                        <a:spcAft>
                          <a:spcPts val="200"/>
                        </a:spcAft>
                        <a:buNone/>
                      </a:pPr>
                      <a:r>
                        <a:rPr lang="en-AU" sz="900" b="1" noProof="0" dirty="0"/>
                        <a:t>Work practices and ethics are passed from generation to generation, including bad practice</a:t>
                      </a:r>
                    </a:p>
                  </a:txBody>
                  <a:tcPr anchor="ct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What if we target the next generation to make them and their parents more aware of safety?</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How might we expose farmers to best practice and demonstrate different, safer ways of working?</a:t>
                      </a:r>
                    </a:p>
                  </a:txBody>
                  <a:tcPr anchor="ct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3716349"/>
                  </a:ext>
                </a:extLst>
              </a:tr>
              <a:tr h="0">
                <a:tc>
                  <a:txBody>
                    <a:bodyPr/>
                    <a:lstStyle/>
                    <a:p>
                      <a:pPr lvl="0">
                        <a:spcBef>
                          <a:spcPts val="200"/>
                        </a:spcBef>
                        <a:spcAft>
                          <a:spcPts val="200"/>
                        </a:spcAft>
                        <a:buNone/>
                      </a:pPr>
                      <a:r>
                        <a:rPr lang="en-AU" sz="900" b="1" noProof="0" dirty="0"/>
                        <a:t>Safety is not prioritised when making investment decisions</a:t>
                      </a:r>
                    </a:p>
                  </a:txBody>
                  <a:tcPr anchor="ct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How might we show the value of safety and their own health in the context of long term farm productivity?</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How might we show the impacts of unsafe practices in economic terms?</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What if we could quantify the economic value of safe practices?</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What are the opportunities to retrofit safety improvements on old or cheaper equipment and how do we improve take-up of these options?</a:t>
                      </a:r>
                    </a:p>
                  </a:txBody>
                  <a:tcPr anchor="ct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9947145"/>
                  </a:ext>
                </a:extLst>
              </a:tr>
              <a:tr h="0">
                <a:tc>
                  <a:txBody>
                    <a:bodyPr/>
                    <a:lstStyle/>
                    <a:p>
                      <a:pPr lvl="0" algn="l">
                        <a:spcBef>
                          <a:spcPts val="200"/>
                        </a:spcBef>
                        <a:spcAft>
                          <a:spcPts val="200"/>
                        </a:spcAft>
                        <a:buNone/>
                      </a:pPr>
                      <a:r>
                        <a:rPr lang="en-AU" sz="900" b="1" noProof="0" dirty="0"/>
                        <a:t>It is difficult to change a working farm to be safe by design while it is in operation</a:t>
                      </a:r>
                    </a:p>
                  </a:txBody>
                  <a:tcPr anchor="ct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lvl="0" indent="-228600" algn="l" defTabSz="1043056"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900" b="0" i="0" u="none" strike="noStrike" noProof="0" dirty="0">
                          <a:solidFill>
                            <a:srgbClr val="333333"/>
                          </a:solidFill>
                          <a:latin typeface="Arial"/>
                        </a:rPr>
                        <a:t>What if we provided practical, incremental safety adjustment tips to common farm infrastructure?</a:t>
                      </a:r>
                    </a:p>
                  </a:txBody>
                  <a:tcPr anchor="ct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1386389"/>
                  </a:ext>
                </a:extLst>
              </a:tr>
              <a:tr h="0">
                <a:tc>
                  <a:txBody>
                    <a:bodyPr/>
                    <a:lstStyle/>
                    <a:p>
                      <a:pPr lvl="0" algn="l">
                        <a:spcBef>
                          <a:spcPts val="200"/>
                        </a:spcBef>
                        <a:spcAft>
                          <a:spcPts val="200"/>
                        </a:spcAft>
                        <a:buNone/>
                      </a:pPr>
                      <a:r>
                        <a:rPr lang="en-AU" sz="900" b="1" i="0" u="none" strike="noStrike" noProof="0" dirty="0">
                          <a:solidFill>
                            <a:srgbClr val="333333"/>
                          </a:solidFill>
                          <a:latin typeface="Arial"/>
                        </a:rPr>
                        <a:t>Farmers do not see their duty of care extending to contractors and many others on the farm</a:t>
                      </a:r>
                    </a:p>
                  </a:txBody>
                  <a:tcPr anchor="ct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What if we made it clear who holds workplace health and safety duties?</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How might we encourage conversations about safe work between contractors and farm managers?</a:t>
                      </a:r>
                    </a:p>
                  </a:txBody>
                  <a:tcPr anchor="ct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944302"/>
                  </a:ext>
                </a:extLst>
              </a:tr>
              <a:tr h="0">
                <a:tc>
                  <a:txBody>
                    <a:bodyPr/>
                    <a:lstStyle/>
                    <a:p>
                      <a:pPr lvl="0" algn="l">
                        <a:spcBef>
                          <a:spcPts val="200"/>
                        </a:spcBef>
                        <a:spcAft>
                          <a:spcPts val="200"/>
                        </a:spcAft>
                        <a:buNone/>
                      </a:pPr>
                      <a:r>
                        <a:rPr lang="en-AU" sz="900" b="1" noProof="0" dirty="0"/>
                        <a:t>Seasonal workers and labour hire draw from populations that have not grown up on farms and may have English as a Second Language, creating risk</a:t>
                      </a:r>
                    </a:p>
                  </a:txBody>
                  <a:tcPr anchor="ct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lvl="0" indent="-228600" algn="l" defTabSz="1043056"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900" b="0" i="0" u="none" strike="noStrike" noProof="0" dirty="0">
                          <a:solidFill>
                            <a:srgbClr val="333333"/>
                          </a:solidFill>
                          <a:latin typeface="+mn-lt"/>
                        </a:rPr>
                        <a:t>How might we improve our understanding of contractors and labour hire?</a:t>
                      </a:r>
                    </a:p>
                    <a:p>
                      <a:pPr marL="228600" marR="0" lvl="0" indent="-228600" algn="l" defTabSz="1043056"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900" b="0" i="0" u="none" strike="noStrike" noProof="0" dirty="0">
                          <a:solidFill>
                            <a:srgbClr val="333333"/>
                          </a:solidFill>
                          <a:latin typeface="+mn-lt"/>
                        </a:rPr>
                        <a:t>How can farmers be supported to feel confident about sharing information to help manage their duties toward seasonal workers?</a:t>
                      </a:r>
                    </a:p>
                    <a:p>
                      <a:pPr marL="228600" marR="0" lvl="0" indent="-228600" algn="l" defTabSz="1043056"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900" b="0" i="0" u="none" strike="noStrike" noProof="0" dirty="0">
                          <a:solidFill>
                            <a:srgbClr val="333333"/>
                          </a:solidFill>
                          <a:latin typeface="+mn-lt"/>
                        </a:rPr>
                        <a:t>How might seasonal and labour hire workers be supported to understand their WHS duties and the WHS context in Australia?</a:t>
                      </a:r>
                    </a:p>
                  </a:txBody>
                  <a:tcPr anchor="ct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6123585"/>
                  </a:ext>
                </a:extLst>
              </a:tr>
              <a:tr h="0">
                <a:tc>
                  <a:txBody>
                    <a:bodyPr/>
                    <a:lstStyle/>
                    <a:p>
                      <a:pPr lvl="0" algn="l">
                        <a:spcBef>
                          <a:spcPts val="200"/>
                        </a:spcBef>
                        <a:spcAft>
                          <a:spcPts val="200"/>
                        </a:spcAft>
                        <a:buNone/>
                      </a:pPr>
                      <a:r>
                        <a:rPr lang="en-AU" sz="900" b="1" noProof="0" dirty="0"/>
                        <a:t>Safety knowledge is acquired through trial and error rather than pro-actively and preventatively</a:t>
                      </a:r>
                    </a:p>
                  </a:txBody>
                  <a:tcPr anchor="ct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What if we extend certification and refresher programs in more areas of farm practice?</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How might we provide more opportunities for safety training in formal and informal settings, as part of existing farm life and business interactions?</a:t>
                      </a:r>
                    </a:p>
                  </a:txBody>
                  <a:tcPr anchor="ct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5436685"/>
                  </a:ext>
                </a:extLst>
              </a:tr>
              <a:tr h="0">
                <a:tc>
                  <a:txBody>
                    <a:bodyPr/>
                    <a:lstStyle/>
                    <a:p>
                      <a:pPr lvl="0" algn="l">
                        <a:spcBef>
                          <a:spcPts val="200"/>
                        </a:spcBef>
                        <a:spcAft>
                          <a:spcPts val="200"/>
                        </a:spcAft>
                        <a:buNone/>
                      </a:pPr>
                      <a:r>
                        <a:rPr lang="en-AU" sz="900" b="1" noProof="0" dirty="0"/>
                        <a:t>Farmers draw knowledge from their community, making it hard to influence from the outside</a:t>
                      </a:r>
                    </a:p>
                  </a:txBody>
                  <a:tcPr anchor="ct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lvl="0" indent="-228600" algn="l" defTabSz="1043056"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900" b="0" i="0" u="none" strike="noStrike" noProof="0" dirty="0">
                          <a:solidFill>
                            <a:srgbClr val="333333"/>
                          </a:solidFill>
                          <a:latin typeface="+mn-lt"/>
                        </a:rPr>
                        <a:t>What if we leveraged the goodwill of farmers to lead community safety initiatives?</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What if safety interventions and campaigns were community driven, co-designed and locally delivered?</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How might we ethically draw on local farming stories to improve safety?</a:t>
                      </a:r>
                    </a:p>
                  </a:txBody>
                  <a:tcPr anchor="ct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8178319"/>
                  </a:ext>
                </a:extLst>
              </a:tr>
              <a:tr h="0">
                <a:tc>
                  <a:txBody>
                    <a:bodyPr/>
                    <a:lstStyle/>
                    <a:p>
                      <a:pPr lvl="0" algn="l">
                        <a:spcBef>
                          <a:spcPts val="200"/>
                        </a:spcBef>
                        <a:spcAft>
                          <a:spcPts val="200"/>
                        </a:spcAft>
                        <a:buNone/>
                      </a:pPr>
                      <a:r>
                        <a:rPr lang="en-AU" sz="900" b="1" noProof="0" dirty="0"/>
                        <a:t>Data into family farm incidents is limited and likely under-reported</a:t>
                      </a:r>
                    </a:p>
                  </a:txBody>
                  <a:tcPr anchor="ct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How might we get data that shows who and how </a:t>
                      </a:r>
                      <a:r>
                        <a:rPr lang="en-AU" sz="900" b="0" i="0" u="none" strike="noStrike" noProof="0" dirty="0" smtClean="0">
                          <a:solidFill>
                            <a:srgbClr val="333333"/>
                          </a:solidFill>
                          <a:latin typeface="Arial"/>
                        </a:rPr>
                        <a:t>incidents </a:t>
                      </a:r>
                      <a:r>
                        <a:rPr lang="en-AU" sz="900" b="0" i="0" u="none" strike="noStrike" noProof="0" dirty="0">
                          <a:solidFill>
                            <a:srgbClr val="333333"/>
                          </a:solidFill>
                          <a:latin typeface="Arial"/>
                        </a:rPr>
                        <a:t>happen, to better plan and measure interventions?</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What if communities surfaced their own issues and reported priority areas important to them?</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What if we supplemented incomplete data sets with qualitative intelligence gathering?</a:t>
                      </a:r>
                    </a:p>
                  </a:txBody>
                  <a:tcPr anchor="ct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4980455"/>
                  </a:ext>
                </a:extLst>
              </a:tr>
              <a:tr h="0">
                <a:tc>
                  <a:txBody>
                    <a:bodyPr/>
                    <a:lstStyle/>
                    <a:p>
                      <a:pPr lvl="0" algn="l">
                        <a:spcBef>
                          <a:spcPts val="200"/>
                        </a:spcBef>
                        <a:spcAft>
                          <a:spcPts val="200"/>
                        </a:spcAft>
                        <a:buNone/>
                      </a:pPr>
                      <a:r>
                        <a:rPr lang="en-AU" sz="900" b="1" noProof="0" dirty="0"/>
                        <a:t>Fatigue and long hours of the primary farmer is seen as part of the job</a:t>
                      </a:r>
                    </a:p>
                  </a:txBody>
                  <a:tcPr anchor="ctr">
                    <a:lnL w="9525" cap="flat" cmpd="sng" algn="ctr">
                      <a:noFill/>
                      <a:prstDash val="soli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How might we increase a farm manager’s willingness to bring in help for peak working periods?</a:t>
                      </a:r>
                    </a:p>
                    <a:p>
                      <a:pPr marL="228600" lvl="0" indent="-228600" algn="l">
                        <a:spcBef>
                          <a:spcPts val="200"/>
                        </a:spcBef>
                        <a:spcAft>
                          <a:spcPts val="200"/>
                        </a:spcAft>
                        <a:buFont typeface="Arial" panose="020B0604020202020204" pitchFamily="34" charset="0"/>
                        <a:buChar char="•"/>
                      </a:pPr>
                      <a:r>
                        <a:rPr lang="en-AU" sz="900" b="0" i="0" u="none" strike="noStrike" noProof="0" dirty="0">
                          <a:solidFill>
                            <a:srgbClr val="333333"/>
                          </a:solidFill>
                          <a:latin typeface="Arial"/>
                        </a:rPr>
                        <a:t>How might we encourage farmers to consider healthy work-life balance and feel able to take holidays?</a:t>
                      </a:r>
                    </a:p>
                  </a:txBody>
                  <a:tcPr anchor="ctr">
                    <a:lnL>
                      <a:noFill/>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6744215"/>
                  </a:ext>
                </a:extLst>
              </a:tr>
            </a:tbl>
          </a:graphicData>
        </a:graphic>
      </p:graphicFrame>
      <p:sp>
        <p:nvSpPr>
          <p:cNvPr id="4" name="Title 3">
            <a:extLst>
              <a:ext uri="{FF2B5EF4-FFF2-40B4-BE49-F238E27FC236}">
                <a16:creationId xmlns:a16="http://schemas.microsoft.com/office/drawing/2014/main" id="{B660E0E8-A49E-4774-8B3A-BBB9F14B91C9}"/>
              </a:ext>
            </a:extLst>
          </p:cNvPr>
          <p:cNvSpPr>
            <a:spLocks noGrp="1"/>
          </p:cNvSpPr>
          <p:nvPr>
            <p:ph type="title"/>
          </p:nvPr>
        </p:nvSpPr>
        <p:spPr/>
        <p:txBody>
          <a:bodyPr/>
          <a:lstStyle/>
          <a:p>
            <a:r>
              <a:rPr lang="en-AU" dirty="0">
                <a:cs typeface="Arial"/>
              </a:rPr>
              <a:t>Opportunities identified through our research</a:t>
            </a:r>
            <a:endParaRPr lang="en-AU" dirty="0">
              <a:solidFill>
                <a:srgbClr val="B0BA36"/>
              </a:solidFill>
              <a:cs typeface="Arial"/>
            </a:endParaRPr>
          </a:p>
        </p:txBody>
      </p:sp>
    </p:spTree>
    <p:extLst>
      <p:ext uri="{BB962C8B-B14F-4D97-AF65-F5344CB8AC3E}">
        <p14:creationId xmlns:p14="http://schemas.microsoft.com/office/powerpoint/2010/main" val="32602544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089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27AC80E5-A586-4EE2-9164-B60B9C01D592}"/>
              </a:ext>
            </a:extLst>
          </p:cNvPr>
          <p:cNvSpPr txBox="1"/>
          <p:nvPr/>
        </p:nvSpPr>
        <p:spPr>
          <a:xfrm>
            <a:off x="4383331" y="5945888"/>
            <a:ext cx="1585667" cy="730393"/>
          </a:xfrm>
          <a:prstGeom prst="rect">
            <a:avLst/>
          </a:prstGeom>
          <a:noFill/>
        </p:spPr>
        <p:txBody>
          <a:bodyPr wrap="square" lIns="0" tIns="0" rIns="0" bIns="0" rtlCol="0">
            <a:spAutoFit/>
          </a:bodyPr>
          <a:lstStyle/>
          <a:p>
            <a:pPr>
              <a:lnSpc>
                <a:spcPct val="110000"/>
              </a:lnSpc>
              <a:spcBef>
                <a:spcPts val="1000"/>
              </a:spcBef>
            </a:pPr>
            <a:r>
              <a:rPr lang="en-AU" sz="1100" dirty="0"/>
              <a:t>Personal experience and local stories are a key driver of lasting behavioural change</a:t>
            </a:r>
          </a:p>
        </p:txBody>
      </p:sp>
      <p:sp>
        <p:nvSpPr>
          <p:cNvPr id="32" name="2.2">
            <a:extLst>
              <a:ext uri="{FF2B5EF4-FFF2-40B4-BE49-F238E27FC236}">
                <a16:creationId xmlns:a16="http://schemas.microsoft.com/office/drawing/2014/main" id="{11837D9D-55BC-4177-B676-99F2F5FA712C}"/>
              </a:ext>
            </a:extLst>
          </p:cNvPr>
          <p:cNvSpPr txBox="1">
            <a:spLocks/>
          </p:cNvSpPr>
          <p:nvPr/>
        </p:nvSpPr>
        <p:spPr>
          <a:xfrm>
            <a:off x="3952002" y="5945888"/>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a:solidFill>
                  <a:schemeClr val="tx1"/>
                </a:solidFill>
              </a:rPr>
              <a:t>2.2</a:t>
            </a:r>
          </a:p>
        </p:txBody>
      </p:sp>
      <p:sp>
        <p:nvSpPr>
          <p:cNvPr id="34" name="TextBox 33">
            <a:extLst>
              <a:ext uri="{FF2B5EF4-FFF2-40B4-BE49-F238E27FC236}">
                <a16:creationId xmlns:a16="http://schemas.microsoft.com/office/drawing/2014/main" id="{24BCB9A4-C1C3-46E6-9E81-A39CD57CF378}"/>
              </a:ext>
            </a:extLst>
          </p:cNvPr>
          <p:cNvSpPr txBox="1"/>
          <p:nvPr/>
        </p:nvSpPr>
        <p:spPr>
          <a:xfrm>
            <a:off x="2148133" y="5945888"/>
            <a:ext cx="1674567" cy="931024"/>
          </a:xfrm>
          <a:prstGeom prst="rect">
            <a:avLst/>
          </a:prstGeom>
          <a:noFill/>
        </p:spPr>
        <p:txBody>
          <a:bodyPr wrap="square" lIns="0" tIns="0" rIns="0" bIns="0" rtlCol="0">
            <a:spAutoFit/>
          </a:bodyPr>
          <a:lstStyle/>
          <a:p>
            <a:pPr>
              <a:lnSpc>
                <a:spcPct val="110000"/>
              </a:lnSpc>
              <a:spcBef>
                <a:spcPts val="1000"/>
              </a:spcBef>
            </a:pPr>
            <a:r>
              <a:rPr lang="en-AU" sz="1100" dirty="0"/>
              <a:t>Farmers can be reactionary to personal health and danger, seeing </a:t>
            </a:r>
            <a:r>
              <a:rPr lang="en-AU" sz="1100" dirty="0" smtClean="0"/>
              <a:t>incidents </a:t>
            </a:r>
            <a:r>
              <a:rPr lang="en-AU" sz="1100" dirty="0"/>
              <a:t>as unlucky rather than avoidable</a:t>
            </a:r>
          </a:p>
        </p:txBody>
      </p:sp>
      <p:sp>
        <p:nvSpPr>
          <p:cNvPr id="31" name="2.1">
            <a:extLst>
              <a:ext uri="{FF2B5EF4-FFF2-40B4-BE49-F238E27FC236}">
                <a16:creationId xmlns:a16="http://schemas.microsoft.com/office/drawing/2014/main" id="{94664A22-2FB6-4050-A3BB-7FE07754FF3D}"/>
              </a:ext>
            </a:extLst>
          </p:cNvPr>
          <p:cNvSpPr txBox="1">
            <a:spLocks/>
          </p:cNvSpPr>
          <p:nvPr/>
        </p:nvSpPr>
        <p:spPr>
          <a:xfrm>
            <a:off x="1739005" y="5945888"/>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a:solidFill>
                  <a:schemeClr val="tx1"/>
                </a:solidFill>
              </a:rPr>
              <a:t>2.1</a:t>
            </a:r>
          </a:p>
        </p:txBody>
      </p:sp>
      <p:sp>
        <p:nvSpPr>
          <p:cNvPr id="9" name="what if">
            <a:extLst>
              <a:ext uri="{FF2B5EF4-FFF2-40B4-BE49-F238E27FC236}">
                <a16:creationId xmlns:a16="http://schemas.microsoft.com/office/drawing/2014/main" id="{831FB1D6-AB72-4B60-8BBE-95E051FD9009}"/>
              </a:ext>
            </a:extLst>
          </p:cNvPr>
          <p:cNvSpPr txBox="1">
            <a:spLocks/>
          </p:cNvSpPr>
          <p:nvPr/>
        </p:nvSpPr>
        <p:spPr>
          <a:xfrm>
            <a:off x="1684135" y="5280099"/>
            <a:ext cx="7034861" cy="563656"/>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4000"/>
              </a:lnSpc>
            </a:pPr>
            <a:r>
              <a:rPr lang="en-AU" sz="1200" b="1" dirty="0">
                <a:solidFill>
                  <a:schemeClr val="tx1"/>
                </a:solidFill>
                <a:latin typeface="+mn-lt"/>
              </a:rPr>
              <a:t>What if… </a:t>
            </a:r>
            <a:r>
              <a:rPr lang="en-AU" sz="1200" dirty="0">
                <a:solidFill>
                  <a:schemeClr val="tx1"/>
                </a:solidFill>
              </a:rPr>
              <a:t>safety messages were driven locally, co-designed by communities, with local stories and champions</a:t>
            </a:r>
            <a:r>
              <a:rPr lang="en-AU" sz="1200" dirty="0">
                <a:solidFill>
                  <a:schemeClr val="tx1"/>
                </a:solidFill>
                <a:latin typeface="+mn-lt"/>
              </a:rPr>
              <a:t>?</a:t>
            </a:r>
          </a:p>
        </p:txBody>
      </p:sp>
      <p:sp>
        <p:nvSpPr>
          <p:cNvPr id="8" name="When people change">
            <a:extLst>
              <a:ext uri="{FF2B5EF4-FFF2-40B4-BE49-F238E27FC236}">
                <a16:creationId xmlns:a16="http://schemas.microsoft.com/office/drawing/2014/main" id="{2AA732A9-4DD5-4A6C-9053-DB1E4A1F7E52}"/>
              </a:ext>
            </a:extLst>
          </p:cNvPr>
          <p:cNvSpPr txBox="1">
            <a:spLocks/>
          </p:cNvSpPr>
          <p:nvPr/>
        </p:nvSpPr>
        <p:spPr>
          <a:xfrm>
            <a:off x="1684136" y="4586351"/>
            <a:ext cx="7034861" cy="312162"/>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4000"/>
              </a:lnSpc>
            </a:pPr>
            <a:r>
              <a:rPr lang="en-AU" sz="1800" dirty="0"/>
              <a:t>When people change behaviour to adopt safe practices, it is usually based on ‘near-misses’, trial-and-error experience and local stories.</a:t>
            </a:r>
          </a:p>
        </p:txBody>
      </p:sp>
      <p:sp>
        <p:nvSpPr>
          <p:cNvPr id="7" name="02">
            <a:extLst>
              <a:ext uri="{FF2B5EF4-FFF2-40B4-BE49-F238E27FC236}">
                <a16:creationId xmlns:a16="http://schemas.microsoft.com/office/drawing/2014/main" id="{2E2ACCE3-A666-46F9-8BDC-58AF2B79C2BA}"/>
              </a:ext>
            </a:extLst>
          </p:cNvPr>
          <p:cNvSpPr txBox="1">
            <a:spLocks/>
          </p:cNvSpPr>
          <p:nvPr/>
        </p:nvSpPr>
        <p:spPr>
          <a:xfrm>
            <a:off x="898525" y="4586351"/>
            <a:ext cx="676275" cy="587448"/>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solidFill>
                  <a:schemeClr val="accent5"/>
                </a:solidFill>
              </a:rPr>
              <a:t>02</a:t>
            </a:r>
          </a:p>
        </p:txBody>
      </p:sp>
      <p:sp>
        <p:nvSpPr>
          <p:cNvPr id="25" name="TextBox 24">
            <a:extLst>
              <a:ext uri="{FF2B5EF4-FFF2-40B4-BE49-F238E27FC236}">
                <a16:creationId xmlns:a16="http://schemas.microsoft.com/office/drawing/2014/main" id="{8387096B-D3F5-4325-8061-6B320BF3D46B}"/>
              </a:ext>
            </a:extLst>
          </p:cNvPr>
          <p:cNvSpPr txBox="1"/>
          <p:nvPr/>
        </p:nvSpPr>
        <p:spPr>
          <a:xfrm>
            <a:off x="6618529" y="3385877"/>
            <a:ext cx="1585667" cy="916598"/>
          </a:xfrm>
          <a:prstGeom prst="rect">
            <a:avLst/>
          </a:prstGeom>
          <a:noFill/>
        </p:spPr>
        <p:txBody>
          <a:bodyPr wrap="square" lIns="0" tIns="0" rIns="0" bIns="0" rtlCol="0">
            <a:spAutoFit/>
          </a:bodyPr>
          <a:lstStyle/>
          <a:p>
            <a:pPr>
              <a:lnSpc>
                <a:spcPct val="110000"/>
              </a:lnSpc>
              <a:spcBef>
                <a:spcPts val="1000"/>
              </a:spcBef>
            </a:pPr>
            <a:r>
              <a:rPr lang="en-AU" sz="1100" dirty="0"/>
              <a:t>Improvements in efficiency mean you can invest your time in other tasks, rather than shorter hours or safer work</a:t>
            </a:r>
          </a:p>
        </p:txBody>
      </p:sp>
      <p:sp>
        <p:nvSpPr>
          <p:cNvPr id="23" name="1.3">
            <a:extLst>
              <a:ext uri="{FF2B5EF4-FFF2-40B4-BE49-F238E27FC236}">
                <a16:creationId xmlns:a16="http://schemas.microsoft.com/office/drawing/2014/main" id="{74FB6E98-9409-488D-843C-859A872F5DBB}"/>
              </a:ext>
            </a:extLst>
          </p:cNvPr>
          <p:cNvSpPr txBox="1">
            <a:spLocks/>
          </p:cNvSpPr>
          <p:nvPr/>
        </p:nvSpPr>
        <p:spPr>
          <a:xfrm>
            <a:off x="6164999" y="3385877"/>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smtClean="0">
                <a:solidFill>
                  <a:schemeClr val="tx1"/>
                </a:solidFill>
              </a:rPr>
              <a:t>1.3</a:t>
            </a:r>
            <a:endParaRPr lang="en-AU" sz="1800" dirty="0">
              <a:solidFill>
                <a:schemeClr val="tx1"/>
              </a:solidFill>
            </a:endParaRPr>
          </a:p>
        </p:txBody>
      </p:sp>
      <p:sp>
        <p:nvSpPr>
          <p:cNvPr id="24" name="TextBox 23">
            <a:extLst>
              <a:ext uri="{FF2B5EF4-FFF2-40B4-BE49-F238E27FC236}">
                <a16:creationId xmlns:a16="http://schemas.microsoft.com/office/drawing/2014/main" id="{6CE4DDEA-92AF-4C5F-9BBA-8A075BD86B55}"/>
              </a:ext>
            </a:extLst>
          </p:cNvPr>
          <p:cNvSpPr txBox="1"/>
          <p:nvPr/>
        </p:nvSpPr>
        <p:spPr>
          <a:xfrm>
            <a:off x="4383331" y="3385877"/>
            <a:ext cx="1585667" cy="544188"/>
          </a:xfrm>
          <a:prstGeom prst="rect">
            <a:avLst/>
          </a:prstGeom>
          <a:noFill/>
        </p:spPr>
        <p:txBody>
          <a:bodyPr wrap="square" lIns="0" tIns="0" rIns="0" bIns="0" rtlCol="0">
            <a:spAutoFit/>
          </a:bodyPr>
          <a:lstStyle/>
          <a:p>
            <a:pPr>
              <a:lnSpc>
                <a:spcPct val="110000"/>
              </a:lnSpc>
              <a:spcBef>
                <a:spcPts val="1000"/>
              </a:spcBef>
            </a:pPr>
            <a:r>
              <a:rPr lang="en-AU" sz="1100" dirty="0"/>
              <a:t>Time pressures lead to fatigue and risky behaviour</a:t>
            </a:r>
          </a:p>
        </p:txBody>
      </p:sp>
      <p:sp>
        <p:nvSpPr>
          <p:cNvPr id="22" name="1.2">
            <a:extLst>
              <a:ext uri="{FF2B5EF4-FFF2-40B4-BE49-F238E27FC236}">
                <a16:creationId xmlns:a16="http://schemas.microsoft.com/office/drawing/2014/main" id="{26C2A0DC-317F-4B4A-843A-0280B149C498}"/>
              </a:ext>
            </a:extLst>
          </p:cNvPr>
          <p:cNvSpPr txBox="1">
            <a:spLocks/>
          </p:cNvSpPr>
          <p:nvPr/>
        </p:nvSpPr>
        <p:spPr>
          <a:xfrm>
            <a:off x="3952002" y="3385877"/>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a:solidFill>
                  <a:schemeClr val="tx1"/>
                </a:solidFill>
              </a:rPr>
              <a:t>1.2</a:t>
            </a:r>
          </a:p>
        </p:txBody>
      </p:sp>
      <p:sp>
        <p:nvSpPr>
          <p:cNvPr id="10" name="TextBox 9">
            <a:extLst>
              <a:ext uri="{FF2B5EF4-FFF2-40B4-BE49-F238E27FC236}">
                <a16:creationId xmlns:a16="http://schemas.microsoft.com/office/drawing/2014/main" id="{43D56E49-162F-4DDA-A920-4A8875357D39}"/>
              </a:ext>
            </a:extLst>
          </p:cNvPr>
          <p:cNvSpPr txBox="1"/>
          <p:nvPr/>
        </p:nvSpPr>
        <p:spPr>
          <a:xfrm>
            <a:off x="2148133" y="3385877"/>
            <a:ext cx="1585667" cy="744819"/>
          </a:xfrm>
          <a:prstGeom prst="rect">
            <a:avLst/>
          </a:prstGeom>
          <a:noFill/>
        </p:spPr>
        <p:txBody>
          <a:bodyPr wrap="square" lIns="0" tIns="0" rIns="0" bIns="0" rtlCol="0">
            <a:spAutoFit/>
          </a:bodyPr>
          <a:lstStyle/>
          <a:p>
            <a:pPr>
              <a:lnSpc>
                <a:spcPct val="110000"/>
              </a:lnSpc>
              <a:spcBef>
                <a:spcPts val="1000"/>
              </a:spcBef>
            </a:pPr>
            <a:r>
              <a:rPr lang="en-AU" sz="1100" dirty="0"/>
              <a:t>Safety investments compete with productivity investments, as well as general family needs</a:t>
            </a:r>
          </a:p>
        </p:txBody>
      </p:sp>
      <p:sp>
        <p:nvSpPr>
          <p:cNvPr id="21" name="1.1">
            <a:extLst>
              <a:ext uri="{FF2B5EF4-FFF2-40B4-BE49-F238E27FC236}">
                <a16:creationId xmlns:a16="http://schemas.microsoft.com/office/drawing/2014/main" id="{2A9C5E40-C733-41A5-B73A-B98CC4EAB480}"/>
              </a:ext>
            </a:extLst>
          </p:cNvPr>
          <p:cNvSpPr txBox="1">
            <a:spLocks/>
          </p:cNvSpPr>
          <p:nvPr/>
        </p:nvSpPr>
        <p:spPr>
          <a:xfrm>
            <a:off x="1739005" y="3385877"/>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a:solidFill>
                  <a:schemeClr val="tx1"/>
                </a:solidFill>
              </a:rPr>
              <a:t>1.1</a:t>
            </a:r>
          </a:p>
        </p:txBody>
      </p:sp>
      <p:sp>
        <p:nvSpPr>
          <p:cNvPr id="6" name="what if">
            <a:extLst>
              <a:ext uri="{FF2B5EF4-FFF2-40B4-BE49-F238E27FC236}">
                <a16:creationId xmlns:a16="http://schemas.microsoft.com/office/drawing/2014/main" id="{B0DD89E2-C70F-47F9-9CF7-A430EBB11FAE}"/>
              </a:ext>
            </a:extLst>
          </p:cNvPr>
          <p:cNvSpPr txBox="1">
            <a:spLocks/>
          </p:cNvSpPr>
          <p:nvPr/>
        </p:nvSpPr>
        <p:spPr>
          <a:xfrm>
            <a:off x="1684136" y="2692645"/>
            <a:ext cx="7034861" cy="571631"/>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4000"/>
              </a:lnSpc>
            </a:pPr>
            <a:r>
              <a:rPr lang="en-AU" sz="1200" b="1" i="1" dirty="0">
                <a:solidFill>
                  <a:schemeClr val="tx1"/>
                </a:solidFill>
                <a:latin typeface="+mn-lt"/>
              </a:rPr>
              <a:t>What if… </a:t>
            </a:r>
            <a:r>
              <a:rPr lang="en-AU" sz="1200" i="1" dirty="0">
                <a:solidFill>
                  <a:schemeClr val="tx1"/>
                </a:solidFill>
                <a:latin typeface="+mn-lt"/>
              </a:rPr>
              <a:t>the benefits and consequences of safe practice were clearer and shown in economic terms rather than just in terms of individual safety? </a:t>
            </a:r>
          </a:p>
        </p:txBody>
      </p:sp>
      <p:sp>
        <p:nvSpPr>
          <p:cNvPr id="20" name="Investments in a safer equipment">
            <a:extLst>
              <a:ext uri="{FF2B5EF4-FFF2-40B4-BE49-F238E27FC236}">
                <a16:creationId xmlns:a16="http://schemas.microsoft.com/office/drawing/2014/main" id="{68E104C7-64D6-BE43-932C-1C8B6662A405}"/>
              </a:ext>
            </a:extLst>
          </p:cNvPr>
          <p:cNvSpPr txBox="1">
            <a:spLocks/>
          </p:cNvSpPr>
          <p:nvPr/>
        </p:nvSpPr>
        <p:spPr>
          <a:xfrm>
            <a:off x="1684136" y="1938229"/>
            <a:ext cx="7034861" cy="312162"/>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4000"/>
              </a:lnSpc>
            </a:pPr>
            <a:r>
              <a:rPr lang="en-AU" sz="1800" dirty="0"/>
              <a:t>Investments in safer equipment and practices are generally considered in the context of economic and efficiency gains.</a:t>
            </a:r>
          </a:p>
        </p:txBody>
      </p:sp>
      <p:sp>
        <p:nvSpPr>
          <p:cNvPr id="4" name="Number 1">
            <a:extLst>
              <a:ext uri="{FF2B5EF4-FFF2-40B4-BE49-F238E27FC236}">
                <a16:creationId xmlns:a16="http://schemas.microsoft.com/office/drawing/2014/main" id="{55D50F46-2478-44FB-88D3-122C82B2DF88}"/>
              </a:ext>
            </a:extLst>
          </p:cNvPr>
          <p:cNvSpPr>
            <a:spLocks noGrp="1"/>
          </p:cNvSpPr>
          <p:nvPr>
            <p:ph type="title"/>
          </p:nvPr>
        </p:nvSpPr>
        <p:spPr>
          <a:xfrm>
            <a:off x="898525" y="2006872"/>
            <a:ext cx="676275" cy="587448"/>
          </a:xfrm>
        </p:spPr>
        <p:txBody>
          <a:bodyPr/>
          <a:lstStyle/>
          <a:p>
            <a:r>
              <a:rPr lang="en-AU" dirty="0">
                <a:solidFill>
                  <a:schemeClr val="accent5"/>
                </a:solidFill>
              </a:rPr>
              <a:t>01</a:t>
            </a:r>
          </a:p>
        </p:txBody>
      </p:sp>
      <p:sp>
        <p:nvSpPr>
          <p:cNvPr id="5" name="TextBox 4">
            <a:extLst>
              <a:ext uri="{FF2B5EF4-FFF2-40B4-BE49-F238E27FC236}">
                <a16:creationId xmlns:a16="http://schemas.microsoft.com/office/drawing/2014/main" id="{1260A463-04D4-4CD3-827F-D389A518580F}"/>
              </a:ext>
            </a:extLst>
          </p:cNvPr>
          <p:cNvSpPr txBox="1"/>
          <p:nvPr/>
        </p:nvSpPr>
        <p:spPr>
          <a:xfrm>
            <a:off x="898525" y="1491790"/>
            <a:ext cx="4156075" cy="171778"/>
          </a:xfrm>
          <a:prstGeom prst="rect">
            <a:avLst/>
          </a:prstGeom>
          <a:noFill/>
        </p:spPr>
        <p:txBody>
          <a:bodyPr wrap="square" lIns="0" tIns="0" rIns="0" bIns="0" rtlCol="0">
            <a:spAutoFit/>
          </a:bodyPr>
          <a:lstStyle/>
          <a:p>
            <a:pPr>
              <a:lnSpc>
                <a:spcPct val="110000"/>
              </a:lnSpc>
              <a:spcBef>
                <a:spcPts val="1000"/>
              </a:spcBef>
            </a:pPr>
            <a:r>
              <a:rPr lang="en-AU" sz="1100" dirty="0"/>
              <a:t>Presented below are the key insights from our research.</a:t>
            </a:r>
          </a:p>
        </p:txBody>
      </p:sp>
      <p:sp>
        <p:nvSpPr>
          <p:cNvPr id="37" name="Key insights">
            <a:extLst>
              <a:ext uri="{FF2B5EF4-FFF2-40B4-BE49-F238E27FC236}">
                <a16:creationId xmlns:a16="http://schemas.microsoft.com/office/drawing/2014/main" id="{3F9ACB94-AB4D-44DA-94F2-12C70A425FD3}"/>
              </a:ext>
            </a:extLst>
          </p:cNvPr>
          <p:cNvSpPr txBox="1">
            <a:spLocks/>
          </p:cNvSpPr>
          <p:nvPr/>
        </p:nvSpPr>
        <p:spPr>
          <a:xfrm>
            <a:off x="898524" y="898452"/>
            <a:ext cx="8374412" cy="376484"/>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t>Key Insights</a:t>
            </a:r>
          </a:p>
        </p:txBody>
      </p:sp>
    </p:spTree>
    <p:extLst>
      <p:ext uri="{BB962C8B-B14F-4D97-AF65-F5344CB8AC3E}">
        <p14:creationId xmlns:p14="http://schemas.microsoft.com/office/powerpoint/2010/main" val="394754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E81082-2F86-4760-94FE-92E45D4C4553}"/>
              </a:ext>
            </a:extLst>
          </p:cNvPr>
          <p:cNvSpPr txBox="1"/>
          <p:nvPr/>
        </p:nvSpPr>
        <p:spPr>
          <a:xfrm>
            <a:off x="6618529" y="5806316"/>
            <a:ext cx="1585667" cy="544188"/>
          </a:xfrm>
          <a:prstGeom prst="rect">
            <a:avLst/>
          </a:prstGeom>
          <a:noFill/>
        </p:spPr>
        <p:txBody>
          <a:bodyPr wrap="square" lIns="0" tIns="0" rIns="0" bIns="0" rtlCol="0">
            <a:spAutoFit/>
          </a:bodyPr>
          <a:lstStyle/>
          <a:p>
            <a:pPr>
              <a:lnSpc>
                <a:spcPct val="110000"/>
              </a:lnSpc>
              <a:spcBef>
                <a:spcPts val="1000"/>
              </a:spcBef>
            </a:pPr>
            <a:r>
              <a:rPr lang="en-AU" sz="1100" dirty="0"/>
              <a:t>Family farms do not have a clear line between home and workplace</a:t>
            </a:r>
          </a:p>
        </p:txBody>
      </p:sp>
      <p:sp>
        <p:nvSpPr>
          <p:cNvPr id="22" name="Title 3">
            <a:extLst>
              <a:ext uri="{FF2B5EF4-FFF2-40B4-BE49-F238E27FC236}">
                <a16:creationId xmlns:a16="http://schemas.microsoft.com/office/drawing/2014/main" id="{C4FCD799-90C2-4BFD-ACF1-E8C635ECD9BC}"/>
              </a:ext>
            </a:extLst>
          </p:cNvPr>
          <p:cNvSpPr txBox="1">
            <a:spLocks/>
          </p:cNvSpPr>
          <p:nvPr/>
        </p:nvSpPr>
        <p:spPr>
          <a:xfrm>
            <a:off x="6164999" y="5806316"/>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a:solidFill>
                  <a:schemeClr val="tx1"/>
                </a:solidFill>
              </a:rPr>
              <a:t>4.3</a:t>
            </a:r>
          </a:p>
        </p:txBody>
      </p:sp>
      <p:sp>
        <p:nvSpPr>
          <p:cNvPr id="24" name="TextBox 23">
            <a:extLst>
              <a:ext uri="{FF2B5EF4-FFF2-40B4-BE49-F238E27FC236}">
                <a16:creationId xmlns:a16="http://schemas.microsoft.com/office/drawing/2014/main" id="{632A7EDD-1069-4E12-8BD0-F8579765149D}"/>
              </a:ext>
            </a:extLst>
          </p:cNvPr>
          <p:cNvSpPr txBox="1"/>
          <p:nvPr/>
        </p:nvSpPr>
        <p:spPr>
          <a:xfrm>
            <a:off x="4383331" y="5806316"/>
            <a:ext cx="1585667" cy="730393"/>
          </a:xfrm>
          <a:prstGeom prst="rect">
            <a:avLst/>
          </a:prstGeom>
          <a:noFill/>
        </p:spPr>
        <p:txBody>
          <a:bodyPr wrap="square" lIns="0" tIns="0" rIns="0" bIns="0" rtlCol="0">
            <a:spAutoFit/>
          </a:bodyPr>
          <a:lstStyle/>
          <a:p>
            <a:pPr>
              <a:lnSpc>
                <a:spcPct val="110000"/>
              </a:lnSpc>
              <a:spcBef>
                <a:spcPts val="1000"/>
              </a:spcBef>
            </a:pPr>
            <a:r>
              <a:rPr lang="en-AU" sz="1100" dirty="0"/>
              <a:t>Hazards and risks are inherited with the generational transfer of a farm business </a:t>
            </a:r>
          </a:p>
        </p:txBody>
      </p:sp>
      <p:sp>
        <p:nvSpPr>
          <p:cNvPr id="21" name="Title 3">
            <a:extLst>
              <a:ext uri="{FF2B5EF4-FFF2-40B4-BE49-F238E27FC236}">
                <a16:creationId xmlns:a16="http://schemas.microsoft.com/office/drawing/2014/main" id="{3BF32EE3-D525-4F88-9BBC-3CBAEDF4A6E9}"/>
              </a:ext>
            </a:extLst>
          </p:cNvPr>
          <p:cNvSpPr txBox="1">
            <a:spLocks/>
          </p:cNvSpPr>
          <p:nvPr/>
        </p:nvSpPr>
        <p:spPr>
          <a:xfrm>
            <a:off x="3952002" y="5806316"/>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a:solidFill>
                  <a:schemeClr val="tx1"/>
                </a:solidFill>
              </a:rPr>
              <a:t>4.2</a:t>
            </a:r>
          </a:p>
        </p:txBody>
      </p:sp>
      <p:sp>
        <p:nvSpPr>
          <p:cNvPr id="23" name="TextBox 22">
            <a:extLst>
              <a:ext uri="{FF2B5EF4-FFF2-40B4-BE49-F238E27FC236}">
                <a16:creationId xmlns:a16="http://schemas.microsoft.com/office/drawing/2014/main" id="{DF0F7059-84AE-4D4A-829C-7CFBEC9D12DA}"/>
              </a:ext>
            </a:extLst>
          </p:cNvPr>
          <p:cNvSpPr txBox="1"/>
          <p:nvPr/>
        </p:nvSpPr>
        <p:spPr>
          <a:xfrm>
            <a:off x="2148133" y="5806316"/>
            <a:ext cx="1585667" cy="916598"/>
          </a:xfrm>
          <a:prstGeom prst="rect">
            <a:avLst/>
          </a:prstGeom>
          <a:noFill/>
        </p:spPr>
        <p:txBody>
          <a:bodyPr wrap="square" lIns="0" tIns="0" rIns="0" bIns="0" rtlCol="0">
            <a:spAutoFit/>
          </a:bodyPr>
          <a:lstStyle/>
          <a:p>
            <a:pPr>
              <a:lnSpc>
                <a:spcPct val="110000"/>
              </a:lnSpc>
              <a:spcBef>
                <a:spcPts val="1000"/>
              </a:spcBef>
            </a:pPr>
            <a:r>
              <a:rPr lang="en-AU" sz="1100" dirty="0"/>
              <a:t>Farmers learn first from their parents and primarily learn through trying and doing, with little consideration of risk</a:t>
            </a:r>
          </a:p>
        </p:txBody>
      </p:sp>
      <p:sp>
        <p:nvSpPr>
          <p:cNvPr id="20" name="Title 3">
            <a:extLst>
              <a:ext uri="{FF2B5EF4-FFF2-40B4-BE49-F238E27FC236}">
                <a16:creationId xmlns:a16="http://schemas.microsoft.com/office/drawing/2014/main" id="{E4706299-D485-45EA-9550-E303E67F5DF1}"/>
              </a:ext>
            </a:extLst>
          </p:cNvPr>
          <p:cNvSpPr txBox="1">
            <a:spLocks/>
          </p:cNvSpPr>
          <p:nvPr/>
        </p:nvSpPr>
        <p:spPr>
          <a:xfrm>
            <a:off x="1739005" y="5806316"/>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a:solidFill>
                  <a:schemeClr val="tx1"/>
                </a:solidFill>
              </a:rPr>
              <a:t>4.1</a:t>
            </a:r>
          </a:p>
        </p:txBody>
      </p:sp>
      <p:sp>
        <p:nvSpPr>
          <p:cNvPr id="11" name="Title 3">
            <a:extLst>
              <a:ext uri="{FF2B5EF4-FFF2-40B4-BE49-F238E27FC236}">
                <a16:creationId xmlns:a16="http://schemas.microsoft.com/office/drawing/2014/main" id="{55FA1201-FC81-4456-A985-D7C669F5AB76}"/>
              </a:ext>
            </a:extLst>
          </p:cNvPr>
          <p:cNvSpPr txBox="1">
            <a:spLocks/>
          </p:cNvSpPr>
          <p:nvPr/>
        </p:nvSpPr>
        <p:spPr>
          <a:xfrm>
            <a:off x="1684134" y="5145916"/>
            <a:ext cx="7034861" cy="312162"/>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4000"/>
              </a:lnSpc>
            </a:pPr>
            <a:r>
              <a:rPr lang="en-AU" sz="1200" b="1" i="1" dirty="0">
                <a:solidFill>
                  <a:schemeClr val="tx1"/>
                </a:solidFill>
              </a:rPr>
              <a:t>What if… </a:t>
            </a:r>
            <a:r>
              <a:rPr lang="en-AU" sz="1200" i="1" dirty="0">
                <a:solidFill>
                  <a:schemeClr val="tx1"/>
                </a:solidFill>
              </a:rPr>
              <a:t>we focus on teaching children safe behaviour, to break the norming of unsafe culture that happens at an early age, while also improving parents’ visibility of their own unsafe behaviour?</a:t>
            </a:r>
          </a:p>
        </p:txBody>
      </p:sp>
      <p:sp>
        <p:nvSpPr>
          <p:cNvPr id="10" name="Title 3">
            <a:extLst>
              <a:ext uri="{FF2B5EF4-FFF2-40B4-BE49-F238E27FC236}">
                <a16:creationId xmlns:a16="http://schemas.microsoft.com/office/drawing/2014/main" id="{C5EC7323-A5A2-4B14-8BFA-CF447D3DE900}"/>
              </a:ext>
            </a:extLst>
          </p:cNvPr>
          <p:cNvSpPr txBox="1">
            <a:spLocks/>
          </p:cNvSpPr>
          <p:nvPr/>
        </p:nvSpPr>
        <p:spPr>
          <a:xfrm>
            <a:off x="1684135" y="4127586"/>
            <a:ext cx="7034861" cy="312162"/>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4000"/>
              </a:lnSpc>
            </a:pPr>
            <a:r>
              <a:rPr lang="en-AU" sz="1800" dirty="0"/>
              <a:t>There is significant social norming of risky behaviour from an early age in farming families and communities, passed down through generations and across communities.</a:t>
            </a:r>
          </a:p>
        </p:txBody>
      </p:sp>
      <p:sp>
        <p:nvSpPr>
          <p:cNvPr id="9" name="Title 3">
            <a:extLst>
              <a:ext uri="{FF2B5EF4-FFF2-40B4-BE49-F238E27FC236}">
                <a16:creationId xmlns:a16="http://schemas.microsoft.com/office/drawing/2014/main" id="{347B9546-6390-40DE-8A2D-8DE48AAD3FD4}"/>
              </a:ext>
            </a:extLst>
          </p:cNvPr>
          <p:cNvSpPr txBox="1">
            <a:spLocks/>
          </p:cNvSpPr>
          <p:nvPr/>
        </p:nvSpPr>
        <p:spPr>
          <a:xfrm>
            <a:off x="898524" y="4127586"/>
            <a:ext cx="676275" cy="587448"/>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solidFill>
                  <a:schemeClr val="accent5"/>
                </a:solidFill>
              </a:rPr>
              <a:t>04</a:t>
            </a:r>
          </a:p>
        </p:txBody>
      </p:sp>
      <p:sp>
        <p:nvSpPr>
          <p:cNvPr id="19" name="TextBox 18">
            <a:extLst>
              <a:ext uri="{FF2B5EF4-FFF2-40B4-BE49-F238E27FC236}">
                <a16:creationId xmlns:a16="http://schemas.microsoft.com/office/drawing/2014/main" id="{655BD34C-D25A-4730-88EB-1D049D012BFC}"/>
              </a:ext>
            </a:extLst>
          </p:cNvPr>
          <p:cNvSpPr txBox="1"/>
          <p:nvPr/>
        </p:nvSpPr>
        <p:spPr>
          <a:xfrm>
            <a:off x="6618529" y="2993176"/>
            <a:ext cx="1585667" cy="730393"/>
          </a:xfrm>
          <a:prstGeom prst="rect">
            <a:avLst/>
          </a:prstGeom>
          <a:noFill/>
        </p:spPr>
        <p:txBody>
          <a:bodyPr wrap="square" lIns="0" tIns="0" rIns="0" bIns="0" rtlCol="0">
            <a:spAutoFit/>
          </a:bodyPr>
          <a:lstStyle/>
          <a:p>
            <a:pPr>
              <a:lnSpc>
                <a:spcPct val="110000"/>
              </a:lnSpc>
              <a:spcBef>
                <a:spcPts val="1000"/>
              </a:spcBef>
            </a:pPr>
            <a:r>
              <a:rPr lang="en-AU" sz="1100" dirty="0"/>
              <a:t>Farmers and contractors are unwilling to make demands of the other when it comes to safety</a:t>
            </a:r>
          </a:p>
        </p:txBody>
      </p:sp>
      <p:sp>
        <p:nvSpPr>
          <p:cNvPr id="16" name="Title 3">
            <a:extLst>
              <a:ext uri="{FF2B5EF4-FFF2-40B4-BE49-F238E27FC236}">
                <a16:creationId xmlns:a16="http://schemas.microsoft.com/office/drawing/2014/main" id="{AC464C63-10F1-4742-951C-68B9EBE0EDEE}"/>
              </a:ext>
            </a:extLst>
          </p:cNvPr>
          <p:cNvSpPr txBox="1">
            <a:spLocks/>
          </p:cNvSpPr>
          <p:nvPr/>
        </p:nvSpPr>
        <p:spPr>
          <a:xfrm>
            <a:off x="6164999" y="2993176"/>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a:solidFill>
                  <a:schemeClr val="tx1"/>
                </a:solidFill>
              </a:rPr>
              <a:t>3.3</a:t>
            </a:r>
          </a:p>
        </p:txBody>
      </p:sp>
      <p:sp>
        <p:nvSpPr>
          <p:cNvPr id="18" name="TextBox 17">
            <a:extLst>
              <a:ext uri="{FF2B5EF4-FFF2-40B4-BE49-F238E27FC236}">
                <a16:creationId xmlns:a16="http://schemas.microsoft.com/office/drawing/2014/main" id="{6FD1D1E7-70BA-477B-88B1-BB966644AC83}"/>
              </a:ext>
            </a:extLst>
          </p:cNvPr>
          <p:cNvSpPr txBox="1"/>
          <p:nvPr/>
        </p:nvSpPr>
        <p:spPr>
          <a:xfrm>
            <a:off x="4383331" y="2993176"/>
            <a:ext cx="1585667" cy="544188"/>
          </a:xfrm>
          <a:prstGeom prst="rect">
            <a:avLst/>
          </a:prstGeom>
          <a:noFill/>
        </p:spPr>
        <p:txBody>
          <a:bodyPr wrap="square" lIns="0" tIns="0" rIns="0" bIns="0" rtlCol="0">
            <a:spAutoFit/>
          </a:bodyPr>
          <a:lstStyle/>
          <a:p>
            <a:pPr>
              <a:lnSpc>
                <a:spcPct val="110000"/>
              </a:lnSpc>
              <a:spcBef>
                <a:spcPts val="1000"/>
              </a:spcBef>
            </a:pPr>
            <a:r>
              <a:rPr lang="en-AU" sz="1100" dirty="0"/>
              <a:t>Language barriers can impede efforts to provide a safe workplace</a:t>
            </a:r>
          </a:p>
        </p:txBody>
      </p:sp>
      <p:sp>
        <p:nvSpPr>
          <p:cNvPr id="15" name="Title 3">
            <a:extLst>
              <a:ext uri="{FF2B5EF4-FFF2-40B4-BE49-F238E27FC236}">
                <a16:creationId xmlns:a16="http://schemas.microsoft.com/office/drawing/2014/main" id="{8726EC26-ABDC-41F7-B080-EFE3E127450C}"/>
              </a:ext>
            </a:extLst>
          </p:cNvPr>
          <p:cNvSpPr txBox="1">
            <a:spLocks/>
          </p:cNvSpPr>
          <p:nvPr/>
        </p:nvSpPr>
        <p:spPr>
          <a:xfrm>
            <a:off x="3952002" y="2993176"/>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a:solidFill>
                  <a:schemeClr val="tx1"/>
                </a:solidFill>
              </a:rPr>
              <a:t>3.2</a:t>
            </a:r>
          </a:p>
        </p:txBody>
      </p:sp>
      <p:sp>
        <p:nvSpPr>
          <p:cNvPr id="17" name="TextBox 16">
            <a:extLst>
              <a:ext uri="{FF2B5EF4-FFF2-40B4-BE49-F238E27FC236}">
                <a16:creationId xmlns:a16="http://schemas.microsoft.com/office/drawing/2014/main" id="{09162CFD-3DFB-406A-A498-B1E00E57F359}"/>
              </a:ext>
            </a:extLst>
          </p:cNvPr>
          <p:cNvSpPr txBox="1"/>
          <p:nvPr/>
        </p:nvSpPr>
        <p:spPr>
          <a:xfrm>
            <a:off x="2148133" y="2993176"/>
            <a:ext cx="1585667" cy="744819"/>
          </a:xfrm>
          <a:prstGeom prst="rect">
            <a:avLst/>
          </a:prstGeom>
          <a:noFill/>
        </p:spPr>
        <p:txBody>
          <a:bodyPr wrap="square" lIns="0" tIns="0" rIns="0" bIns="0" rtlCol="0">
            <a:spAutoFit/>
          </a:bodyPr>
          <a:lstStyle/>
          <a:p>
            <a:pPr>
              <a:lnSpc>
                <a:spcPct val="110000"/>
              </a:lnSpc>
              <a:spcBef>
                <a:spcPts val="1000"/>
              </a:spcBef>
            </a:pPr>
            <a:r>
              <a:rPr lang="en-AU" sz="1100" dirty="0"/>
              <a:t>When contractors are employed, it is assumed that they also take on the risk involved in the work</a:t>
            </a:r>
          </a:p>
        </p:txBody>
      </p:sp>
      <p:sp>
        <p:nvSpPr>
          <p:cNvPr id="14" name="Title 3">
            <a:extLst>
              <a:ext uri="{FF2B5EF4-FFF2-40B4-BE49-F238E27FC236}">
                <a16:creationId xmlns:a16="http://schemas.microsoft.com/office/drawing/2014/main" id="{915D1ABC-0E0D-4CF4-81EF-9D39767EF940}"/>
              </a:ext>
            </a:extLst>
          </p:cNvPr>
          <p:cNvSpPr txBox="1">
            <a:spLocks/>
          </p:cNvSpPr>
          <p:nvPr/>
        </p:nvSpPr>
        <p:spPr>
          <a:xfrm>
            <a:off x="1739005" y="2993176"/>
            <a:ext cx="676275" cy="269853"/>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1800" dirty="0">
                <a:solidFill>
                  <a:schemeClr val="tx1"/>
                </a:solidFill>
              </a:rPr>
              <a:t>3.1</a:t>
            </a:r>
          </a:p>
        </p:txBody>
      </p:sp>
      <p:sp>
        <p:nvSpPr>
          <p:cNvPr id="7" name="Title 3">
            <a:extLst>
              <a:ext uri="{FF2B5EF4-FFF2-40B4-BE49-F238E27FC236}">
                <a16:creationId xmlns:a16="http://schemas.microsoft.com/office/drawing/2014/main" id="{0C1C77C6-1A01-4CBB-916F-80EB4622C6A2}"/>
              </a:ext>
            </a:extLst>
          </p:cNvPr>
          <p:cNvSpPr txBox="1">
            <a:spLocks/>
          </p:cNvSpPr>
          <p:nvPr/>
        </p:nvSpPr>
        <p:spPr>
          <a:xfrm>
            <a:off x="1684135" y="2359956"/>
            <a:ext cx="7034861" cy="312162"/>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4000"/>
              </a:lnSpc>
            </a:pPr>
            <a:r>
              <a:rPr lang="en-AU" sz="1200" b="1" i="1" dirty="0">
                <a:solidFill>
                  <a:schemeClr val="tx1"/>
                </a:solidFill>
              </a:rPr>
              <a:t>What if… </a:t>
            </a:r>
            <a:r>
              <a:rPr lang="en-AU" sz="1200" i="1" dirty="0">
                <a:solidFill>
                  <a:schemeClr val="tx1"/>
                </a:solidFill>
              </a:rPr>
              <a:t>the responsibility of care was clearer between farmers, contractors, sub-lessees, and labourers?</a:t>
            </a:r>
          </a:p>
        </p:txBody>
      </p:sp>
      <p:sp>
        <p:nvSpPr>
          <p:cNvPr id="6" name="Title 3">
            <a:extLst>
              <a:ext uri="{FF2B5EF4-FFF2-40B4-BE49-F238E27FC236}">
                <a16:creationId xmlns:a16="http://schemas.microsoft.com/office/drawing/2014/main" id="{974291D2-A74B-4C47-AB59-11EAE0846769}"/>
              </a:ext>
            </a:extLst>
          </p:cNvPr>
          <p:cNvSpPr txBox="1">
            <a:spLocks/>
          </p:cNvSpPr>
          <p:nvPr/>
        </p:nvSpPr>
        <p:spPr>
          <a:xfrm>
            <a:off x="1684136" y="1341626"/>
            <a:ext cx="7034861" cy="312162"/>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4000"/>
              </a:lnSpc>
            </a:pPr>
            <a:r>
              <a:rPr lang="en-AU" sz="1800" dirty="0"/>
              <a:t>Farmers expect that contractors will take responsibility for their own safety, trusting that they have safer equipment and experience. This breaks down with low-skilled labour hire. </a:t>
            </a:r>
          </a:p>
        </p:txBody>
      </p:sp>
      <p:sp>
        <p:nvSpPr>
          <p:cNvPr id="5" name="Title 3">
            <a:extLst>
              <a:ext uri="{FF2B5EF4-FFF2-40B4-BE49-F238E27FC236}">
                <a16:creationId xmlns:a16="http://schemas.microsoft.com/office/drawing/2014/main" id="{E38DF37A-347D-44DF-9F8F-4E0CDF77D8CF}"/>
              </a:ext>
            </a:extLst>
          </p:cNvPr>
          <p:cNvSpPr txBox="1">
            <a:spLocks/>
          </p:cNvSpPr>
          <p:nvPr/>
        </p:nvSpPr>
        <p:spPr>
          <a:xfrm>
            <a:off x="898525" y="1341626"/>
            <a:ext cx="676275" cy="587448"/>
          </a:xfrm>
          <a:prstGeom prst="rect">
            <a:avLst/>
          </a:prstGeom>
        </p:spPr>
        <p:txBody>
          <a:bodyPr vert="horz" lIns="0" tIns="0" rIns="0" bIns="0" rtlCol="0" anchor="t" anchorCtr="0">
            <a:noAutofit/>
          </a:bodyPr>
          <a:lstStyle>
            <a:lvl1pPr algn="l" defTabSz="1043056" rtl="0" eaLnBrk="1" latinLnBrk="0" hangingPunct="1">
              <a:lnSpc>
                <a:spcPct val="90000"/>
              </a:lnSpc>
              <a:spcBef>
                <a:spcPct val="0"/>
              </a:spcBef>
              <a:buNone/>
              <a:defRPr sz="30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solidFill>
                  <a:schemeClr val="accent5"/>
                </a:solidFill>
              </a:rPr>
              <a:t>03</a:t>
            </a:r>
          </a:p>
        </p:txBody>
      </p:sp>
      <p:sp>
        <p:nvSpPr>
          <p:cNvPr id="3" name="Title 2" hidden="1"/>
          <p:cNvSpPr>
            <a:spLocks noGrp="1"/>
          </p:cNvSpPr>
          <p:nvPr>
            <p:ph type="title"/>
          </p:nvPr>
        </p:nvSpPr>
        <p:spPr/>
        <p:txBody>
          <a:bodyPr/>
          <a:lstStyle/>
          <a:p>
            <a:r>
              <a:rPr lang="en-AU" dirty="0" smtClean="0"/>
              <a:t>Key insights</a:t>
            </a:r>
            <a:endParaRPr lang="en-AU" dirty="0"/>
          </a:p>
        </p:txBody>
      </p:sp>
    </p:spTree>
    <p:extLst>
      <p:ext uri="{BB962C8B-B14F-4D97-AF65-F5344CB8AC3E}">
        <p14:creationId xmlns:p14="http://schemas.microsoft.com/office/powerpoint/2010/main" val="2501139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DDDF0-47C5-4251-825A-BA89A314919E}"/>
              </a:ext>
            </a:extLst>
          </p:cNvPr>
          <p:cNvSpPr>
            <a:spLocks noGrp="1"/>
          </p:cNvSpPr>
          <p:nvPr>
            <p:ph type="title"/>
          </p:nvPr>
        </p:nvSpPr>
        <p:spPr/>
        <p:txBody>
          <a:bodyPr/>
          <a:lstStyle/>
          <a:p>
            <a:r>
              <a:rPr lang="en-AU" dirty="0"/>
              <a:t>Project intent</a:t>
            </a:r>
          </a:p>
        </p:txBody>
      </p:sp>
      <p:sp>
        <p:nvSpPr>
          <p:cNvPr id="4" name="Text Placeholder 3">
            <a:extLst>
              <a:ext uri="{FF2B5EF4-FFF2-40B4-BE49-F238E27FC236}">
                <a16:creationId xmlns:a16="http://schemas.microsoft.com/office/drawing/2014/main" id="{5D7FAA42-0261-4CC7-8A57-DB2F7D62E4ED}"/>
              </a:ext>
            </a:extLst>
          </p:cNvPr>
          <p:cNvSpPr>
            <a:spLocks noGrp="1"/>
          </p:cNvSpPr>
          <p:nvPr>
            <p:ph type="body" sz="quarter" idx="13"/>
          </p:nvPr>
        </p:nvSpPr>
        <p:spPr/>
        <p:txBody>
          <a:bodyPr/>
          <a:lstStyle/>
          <a:p>
            <a:r>
              <a:rPr lang="en-AU" dirty="0"/>
              <a:t>01</a:t>
            </a:r>
          </a:p>
        </p:txBody>
      </p:sp>
    </p:spTree>
    <p:extLst>
      <p:ext uri="{BB962C8B-B14F-4D97-AF65-F5344CB8AC3E}">
        <p14:creationId xmlns:p14="http://schemas.microsoft.com/office/powerpoint/2010/main" val="4081228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3" descr="Close-up photograph of a safety label on farm machinery.">
            <a:extLst>
              <a:ext uri="{FF2B5EF4-FFF2-40B4-BE49-F238E27FC236}">
                <a16:creationId xmlns:a16="http://schemas.microsoft.com/office/drawing/2014/main" id="{D7E12F08-A4D0-4466-8F26-C85A7C32F9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5652553" y="1409350"/>
            <a:ext cx="3581556" cy="4061857"/>
          </a:xfrm>
          <a:prstGeom prst="rect">
            <a:avLst/>
          </a:prstGeom>
        </p:spPr>
      </p:pic>
      <p:sp>
        <p:nvSpPr>
          <p:cNvPr id="4" name="Title 3">
            <a:extLst>
              <a:ext uri="{FF2B5EF4-FFF2-40B4-BE49-F238E27FC236}">
                <a16:creationId xmlns:a16="http://schemas.microsoft.com/office/drawing/2014/main" id="{2D0CFDA4-1787-4D2D-AFD2-288964A06D86}"/>
              </a:ext>
            </a:extLst>
          </p:cNvPr>
          <p:cNvSpPr>
            <a:spLocks noGrp="1"/>
          </p:cNvSpPr>
          <p:nvPr>
            <p:ph type="title"/>
          </p:nvPr>
        </p:nvSpPr>
        <p:spPr>
          <a:xfrm>
            <a:off x="898524" y="898452"/>
            <a:ext cx="3191109" cy="510898"/>
          </a:xfrm>
        </p:spPr>
        <p:txBody>
          <a:bodyPr/>
          <a:lstStyle/>
          <a:p>
            <a:r>
              <a:rPr lang="en-AU" dirty="0"/>
              <a:t>Context</a:t>
            </a:r>
            <a:br>
              <a:rPr lang="en-AU" dirty="0"/>
            </a:br>
            <a:r>
              <a:rPr lang="en-AU" sz="1200" dirty="0"/>
              <a:t/>
            </a:r>
            <a:br>
              <a:rPr lang="en-AU" sz="1200" dirty="0"/>
            </a:br>
            <a:r>
              <a:rPr lang="en-AU" sz="1200" dirty="0">
                <a:solidFill>
                  <a:srgbClr val="333333"/>
                </a:solidFill>
                <a:cs typeface="Arial"/>
              </a:rPr>
              <a:t>Safe Work Australia contracted </a:t>
            </a:r>
            <a:r>
              <a:rPr lang="en-AU" sz="1200" dirty="0" err="1">
                <a:solidFill>
                  <a:srgbClr val="333333"/>
                </a:solidFill>
                <a:cs typeface="Arial"/>
              </a:rPr>
              <a:t>ThinkPlace</a:t>
            </a:r>
            <a:r>
              <a:rPr lang="en-AU" sz="1200" dirty="0">
                <a:solidFill>
                  <a:srgbClr val="333333"/>
                </a:solidFill>
                <a:cs typeface="Arial"/>
              </a:rPr>
              <a:t> to conduct rapid qualitative research into on-farm safety in the agriculture </a:t>
            </a:r>
            <a:r>
              <a:rPr lang="en-AU" sz="1200" dirty="0" smtClean="0">
                <a:solidFill>
                  <a:srgbClr val="333333"/>
                </a:solidFill>
                <a:cs typeface="Arial"/>
              </a:rPr>
              <a:t>industry </a:t>
            </a:r>
            <a:r>
              <a:rPr lang="en-AU" sz="1200" dirty="0">
                <a:solidFill>
                  <a:srgbClr val="333333"/>
                </a:solidFill>
                <a:cs typeface="Arial"/>
              </a:rPr>
              <a:t>to complement its data to provide a clearer picture of risk and behavioural factors.</a:t>
            </a:r>
            <a:r>
              <a:rPr lang="en-US" sz="1200" dirty="0">
                <a:solidFill>
                  <a:srgbClr val="333333"/>
                </a:solidFill>
                <a:cs typeface="Arial"/>
              </a:rPr>
              <a:t/>
            </a:r>
            <a:br>
              <a:rPr lang="en-US" sz="1200" dirty="0">
                <a:solidFill>
                  <a:srgbClr val="333333"/>
                </a:solidFill>
                <a:cs typeface="Arial"/>
              </a:rPr>
            </a:br>
            <a:r>
              <a:rPr lang="en-AU" sz="1200" dirty="0">
                <a:solidFill>
                  <a:srgbClr val="333333"/>
                </a:solidFill>
                <a:cs typeface="Arial"/>
              </a:rPr>
              <a:t/>
            </a:r>
            <a:br>
              <a:rPr lang="en-AU" sz="1200" dirty="0">
                <a:solidFill>
                  <a:srgbClr val="333333"/>
                </a:solidFill>
                <a:cs typeface="Arial"/>
              </a:rPr>
            </a:br>
            <a:r>
              <a:rPr lang="en-US" sz="1200" dirty="0">
                <a:solidFill>
                  <a:srgbClr val="333333"/>
                </a:solidFill>
                <a:cs typeface="Arial"/>
              </a:rPr>
              <a:t>Under the Australian Work Health and Safety Strategy 2012-2022 agriculture was identified  as a priority industry. Agriculture has the highest number of fatalities and second  highest fatality rate of any industry. These  rates have not shown significant  improvement  in recent years. SWA has also identified  the use of quadbikes as a key risk/hazard  requiring further investigation</a:t>
            </a:r>
            <a:r>
              <a:rPr lang="en-AU" sz="1200" dirty="0">
                <a:solidFill>
                  <a:srgbClr val="333333"/>
                </a:solidFill>
                <a:cs typeface="Arial"/>
              </a:rPr>
              <a:t>. </a:t>
            </a:r>
            <a:r>
              <a:rPr lang="en-US" sz="1200" dirty="0">
                <a:solidFill>
                  <a:srgbClr val="333333"/>
                </a:solidFill>
                <a:cs typeface="Arial"/>
              </a:rPr>
              <a:t/>
            </a:r>
            <a:br>
              <a:rPr lang="en-US" sz="1200" dirty="0">
                <a:solidFill>
                  <a:srgbClr val="333333"/>
                </a:solidFill>
                <a:cs typeface="Arial"/>
              </a:rPr>
            </a:br>
            <a:r>
              <a:rPr lang="en-AU" sz="1200" dirty="0">
                <a:solidFill>
                  <a:srgbClr val="333333"/>
                </a:solidFill>
                <a:cs typeface="Arial"/>
              </a:rPr>
              <a:t/>
            </a:r>
            <a:br>
              <a:rPr lang="en-AU" sz="1200" dirty="0">
                <a:solidFill>
                  <a:srgbClr val="333333"/>
                </a:solidFill>
                <a:cs typeface="Arial"/>
              </a:rPr>
            </a:br>
            <a:r>
              <a:rPr lang="en-AU" sz="1200" dirty="0">
                <a:solidFill>
                  <a:srgbClr val="333333"/>
                </a:solidFill>
                <a:cs typeface="Arial"/>
              </a:rPr>
              <a:t>Our qualitative research was focussed on revealing behavioural and cultural insights, rather than quantitative and statistical measurements. </a:t>
            </a:r>
            <a:br>
              <a:rPr lang="en-AU" sz="1200" dirty="0">
                <a:solidFill>
                  <a:srgbClr val="333333"/>
                </a:solidFill>
                <a:cs typeface="Arial"/>
              </a:rPr>
            </a:br>
            <a:r>
              <a:rPr lang="en-AU" sz="1200" dirty="0">
                <a:solidFill>
                  <a:srgbClr val="333333"/>
                </a:solidFill>
                <a:cs typeface="Arial"/>
              </a:rPr>
              <a:t/>
            </a:r>
            <a:br>
              <a:rPr lang="en-AU" sz="1200" dirty="0">
                <a:solidFill>
                  <a:srgbClr val="333333"/>
                </a:solidFill>
                <a:cs typeface="Arial"/>
              </a:rPr>
            </a:br>
            <a:r>
              <a:rPr lang="en-AU" sz="1200" b="1" dirty="0">
                <a:solidFill>
                  <a:schemeClr val="accent1"/>
                </a:solidFill>
                <a:cs typeface="Arial"/>
              </a:rPr>
              <a:t>Why aren’t people identifying hazards and controlling risks on farms, when information and interventions appear to be readily available?  </a:t>
            </a:r>
            <a:r>
              <a:rPr lang="en-US" sz="1200" b="1" dirty="0">
                <a:solidFill>
                  <a:schemeClr val="accent1"/>
                </a:solidFill>
                <a:cs typeface="Arial"/>
              </a:rPr>
              <a:t/>
            </a:r>
            <a:br>
              <a:rPr lang="en-US" sz="1200" b="1" dirty="0">
                <a:solidFill>
                  <a:schemeClr val="accent1"/>
                </a:solidFill>
                <a:cs typeface="Arial"/>
              </a:rPr>
            </a:br>
            <a:endParaRPr lang="en-AU" sz="1200" b="1" dirty="0">
              <a:solidFill>
                <a:schemeClr val="accent1"/>
              </a:solidFill>
            </a:endParaRPr>
          </a:p>
        </p:txBody>
      </p:sp>
    </p:spTree>
    <p:extLst>
      <p:ext uri="{BB962C8B-B14F-4D97-AF65-F5344CB8AC3E}">
        <p14:creationId xmlns:p14="http://schemas.microsoft.com/office/powerpoint/2010/main" val="2454476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86" name="Shape 286"/>
          <p:cNvSpPr txBox="1"/>
          <p:nvPr/>
        </p:nvSpPr>
        <p:spPr>
          <a:xfrm>
            <a:off x="954569" y="6063711"/>
            <a:ext cx="7863250" cy="660866"/>
          </a:xfrm>
          <a:prstGeom prst="rect">
            <a:avLst/>
          </a:prstGeom>
          <a:solidFill>
            <a:schemeClr val="bg1"/>
          </a:solidFill>
          <a:ln>
            <a:noFill/>
          </a:ln>
        </p:spPr>
        <p:txBody>
          <a:bodyPr wrap="square" lIns="72000" tIns="0" rIns="72000" bIns="72000" anchor="b" anchorCtr="0">
            <a:noAutofit/>
          </a:bodyPr>
          <a:lstStyle/>
          <a:p>
            <a:pPr>
              <a:spcAft>
                <a:spcPts val="662"/>
              </a:spcAft>
            </a:pPr>
            <a:r>
              <a:rPr lang="en-AU" sz="900" dirty="0">
                <a:solidFill>
                  <a:srgbClr val="3F3F3F"/>
                </a:solidFill>
                <a:latin typeface="Arial"/>
                <a:ea typeface="Roboto Slab" charset="0"/>
                <a:cs typeface="Arial"/>
                <a:sym typeface="Gill Sans"/>
              </a:rPr>
              <a:t>Hey, what’s with the squiggle?</a:t>
            </a:r>
          </a:p>
          <a:p>
            <a:pPr>
              <a:spcAft>
                <a:spcPts val="662"/>
              </a:spcAft>
            </a:pPr>
            <a:r>
              <a:rPr lang="en-AU" sz="900" dirty="0">
                <a:solidFill>
                  <a:srgbClr val="9E9E9E"/>
                </a:solidFill>
                <a:latin typeface="Arial"/>
                <a:ea typeface="Roboto Slab" charset="0"/>
                <a:cs typeface="Arial"/>
                <a:sym typeface="Gill Sans"/>
              </a:rPr>
              <a:t>The Design Squiggle, by Damien Newman, is a way to convey the uncertainty and eventual clarity of the design process. </a:t>
            </a:r>
            <a:br>
              <a:rPr lang="en-AU" sz="900" dirty="0">
                <a:solidFill>
                  <a:srgbClr val="9E9E9E"/>
                </a:solidFill>
                <a:latin typeface="Arial"/>
                <a:ea typeface="Roboto Slab" charset="0"/>
                <a:cs typeface="Arial"/>
                <a:sym typeface="Gill Sans"/>
              </a:rPr>
            </a:br>
            <a:r>
              <a:rPr lang="en-AU" sz="900" dirty="0">
                <a:solidFill>
                  <a:srgbClr val="9E9E9E"/>
                </a:solidFill>
                <a:latin typeface="Arial"/>
                <a:ea typeface="Roboto Slab" charset="0"/>
                <a:cs typeface="Arial"/>
                <a:sym typeface="Gill Sans"/>
              </a:rPr>
              <a:t>This insights report is the result of many wrong hypotheses, dead ends and deep questioning -- and it won’t be the last kink in the chain.</a:t>
            </a:r>
          </a:p>
        </p:txBody>
      </p:sp>
      <p:pic>
        <p:nvPicPr>
          <p:cNvPr id="6" name="Picture 5" descr="Diagram of a five stage project timeline, layered on top of a design squiggle. The design squiggle begins as highly complex and gradually becomes straighter and smoother. The five project stages are: 1 Intent: Understand intent and build the project plan with the CDT; 2 Research: Research protocol, fieldwork and desktop research; 3 Form Insights: Workshop with SWA CDT to generate insights; 4 Validate: validate insights and prepare report; and 5 Finalise: Revise report. Submission to SWA Members."/>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1776" y="2523835"/>
            <a:ext cx="8576364" cy="3342811"/>
          </a:xfrm>
          <a:prstGeom prst="rect">
            <a:avLst/>
          </a:prstGeom>
        </p:spPr>
      </p:pic>
      <p:sp>
        <p:nvSpPr>
          <p:cNvPr id="3" name="Text Placeholder 2"/>
          <p:cNvSpPr>
            <a:spLocks noGrp="1"/>
          </p:cNvSpPr>
          <p:nvPr>
            <p:ph type="body" idx="1"/>
          </p:nvPr>
        </p:nvSpPr>
        <p:spPr>
          <a:xfrm>
            <a:off x="906463" y="1614093"/>
            <a:ext cx="8888363" cy="475969"/>
          </a:xfrm>
        </p:spPr>
        <p:txBody>
          <a:bodyPr/>
          <a:lstStyle/>
          <a:p>
            <a:r>
              <a:rPr lang="en-AU" sz="1200" dirty="0">
                <a:solidFill>
                  <a:srgbClr val="333333"/>
                </a:solidFill>
                <a:latin typeface="Arial"/>
                <a:cs typeface="Arial"/>
              </a:rPr>
              <a:t>This insights report is the result of a short, but intense sprint of field research. The insights and research approach were co-designed with a core-design team (CDT) from Safe Work Australia. Each step below roughly represents one week. </a:t>
            </a:r>
          </a:p>
        </p:txBody>
      </p:sp>
      <p:sp>
        <p:nvSpPr>
          <p:cNvPr id="269" name="Shape 269"/>
          <p:cNvSpPr txBox="1">
            <a:spLocks noGrp="1"/>
          </p:cNvSpPr>
          <p:nvPr>
            <p:ph type="title"/>
          </p:nvPr>
        </p:nvSpPr>
        <p:spPr>
          <a:xfrm>
            <a:off x="898524" y="1007922"/>
            <a:ext cx="8896351" cy="376484"/>
          </a:xfrm>
        </p:spPr>
        <p:txBody>
          <a:bodyPr/>
          <a:lstStyle/>
          <a:p>
            <a:r>
              <a:rPr lang="en-AU" dirty="0">
                <a:sym typeface="Rockwell"/>
              </a:rPr>
              <a:t>Project timeline</a:t>
            </a:r>
          </a:p>
        </p:txBody>
      </p:sp>
    </p:spTree>
    <p:extLst>
      <p:ext uri="{BB962C8B-B14F-4D97-AF65-F5344CB8AC3E}">
        <p14:creationId xmlns:p14="http://schemas.microsoft.com/office/powerpoint/2010/main" val="18800588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1SIZE" val="30"/>
  <p:tag name="H1BOLD" val="False"/>
  <p:tag name="H1SPACEBEFORE" val="0"/>
  <p:tag name="H1LINESPACING" val="0.9"/>
  <p:tag name="H1COLOR" val="msoThemeDark2"/>
  <p:tag name="H2SIZE" val="20"/>
  <p:tag name="H2BOLD" val="True"/>
  <p:tag name="H2SPACEBEFORE" val="18"/>
  <p:tag name="H2LINESPACING" val="0.9"/>
  <p:tag name="H2COLOR" val="msoThemeDark2"/>
  <p:tag name="H3SIZE" val="14"/>
  <p:tag name="H3BOLD" val="False"/>
  <p:tag name="H3SPACEBEFORE" val="18"/>
  <p:tag name="H3LINESPACING" val="0.9"/>
  <p:tag name="H3COLOR" val="msoThemeDark2"/>
  <p:tag name="H4SIZE" val="12"/>
  <p:tag name="H4BOLD" val="True"/>
  <p:tag name="H4SPACEBEFORE" val="18"/>
  <p:tag name="H4LINESPACING" val="0.9"/>
  <p:tag name="H4COLOR" val="msoThemeDark2"/>
  <p:tag name="TEXTSIZE" val="10"/>
  <p:tag name="TEXTBOLD" val="False"/>
  <p:tag name="TEXTSPACEBEFORE" val="10"/>
  <p:tag name="TEXTLINESPACING" val="1.1"/>
  <p:tag name="TEXTCOLOR" val="msoThemeDark1"/>
  <p:tag name="BULLETSIZE" val="10"/>
  <p:tag name="BULLETBOLD" val="False"/>
  <p:tag name="BULLETSPACEBEFORE" val="6"/>
  <p:tag name="BULLETLINESPACING" val="1.1"/>
  <p:tag name="BULLETCOLOR" val="msoThemeDark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P report">
  <a:themeElements>
    <a:clrScheme name="TP red">
      <a:dk1>
        <a:srgbClr val="333333"/>
      </a:dk1>
      <a:lt1>
        <a:srgbClr val="FFFFFF"/>
      </a:lt1>
      <a:dk2>
        <a:srgbClr val="D4164B"/>
      </a:dk2>
      <a:lt2>
        <a:srgbClr val="F9CCD9"/>
      </a:lt2>
      <a:accent1>
        <a:srgbClr val="D4164B"/>
      </a:accent1>
      <a:accent2>
        <a:srgbClr val="F78E1E"/>
      </a:accent2>
      <a:accent3>
        <a:srgbClr val="B0BA36"/>
      </a:accent3>
      <a:accent4>
        <a:srgbClr val="2B7684"/>
      </a:accent4>
      <a:accent5>
        <a:srgbClr val="9CA493"/>
      </a:accent5>
      <a:accent6>
        <a:srgbClr val="735F7C"/>
      </a:accent6>
      <a:hlink>
        <a:srgbClr val="2B7684"/>
      </a:hlink>
      <a:folHlink>
        <a:srgbClr val="B3B3B3"/>
      </a:folHlink>
    </a:clrScheme>
    <a:fontScheme name="TP theme">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P theme">
      <a:fillStyleLst>
        <a:solidFill>
          <a:schemeClr val="phClr">
            <a:tint val="20000"/>
          </a:schemeClr>
        </a:solidFill>
        <a:solidFill>
          <a:schemeClr val="phClr">
            <a:tint val="20000"/>
          </a:schemeClr>
        </a:solidFill>
        <a:solidFill>
          <a:schemeClr val="phClr">
            <a:tint val="2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chemeClr val="accent1">
            <a:lumMod val="20000"/>
            <a:lumOff val="80000"/>
          </a:schemeClr>
        </a:solidFill>
        <a:ln>
          <a:noFill/>
        </a:ln>
      </a:spPr>
      <a:bodyPr lIns="72000" tIns="36000" rIns="72000" bIns="36000" rtlCol="0" anchor="ctr"/>
      <a:lstStyle>
        <a:defPPr algn="ctr">
          <a:lnSpc>
            <a:spcPct val="110000"/>
          </a:lnSpc>
          <a:spcBef>
            <a:spcPts val="1000"/>
          </a:spcBef>
          <a:defRPr sz="10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0000"/>
          </a:lnSpc>
          <a:spcBef>
            <a:spcPts val="1000"/>
          </a:spcBef>
          <a:defRPr sz="1000" smtClean="0"/>
        </a:defPPr>
      </a:lstStyle>
    </a:txDef>
  </a:objectDefaults>
  <a:extraClrSchemeLst/>
  <a:extLst>
    <a:ext uri="{05A4C25C-085E-4340-85A3-A5531E510DB2}">
      <thm15:themeFamily xmlns:thm15="http://schemas.microsoft.com/office/thememl/2012/main" name="TP Report" id="{CA43DB14-A052-794D-B973-25993A3EBD74}" vid="{D26ED91C-4477-5E4E-AB7A-950D2EF20774}"/>
    </a:ext>
  </a:extLst>
</a:theme>
</file>

<file path=ppt/theme/theme2.xml><?xml version="1.0" encoding="utf-8"?>
<a:theme xmlns:a="http://schemas.openxmlformats.org/drawingml/2006/main" name="1_TP report">
  <a:themeElements>
    <a:clrScheme name="TP green">
      <a:dk1>
        <a:srgbClr val="333333"/>
      </a:dk1>
      <a:lt1>
        <a:sysClr val="window" lastClr="FFFFFF"/>
      </a:lt1>
      <a:dk2>
        <a:srgbClr val="B0BA36"/>
      </a:dk2>
      <a:lt2>
        <a:srgbClr val="F1F3D5"/>
      </a:lt2>
      <a:accent1>
        <a:srgbClr val="B0BA36"/>
      </a:accent1>
      <a:accent2>
        <a:srgbClr val="2B7684"/>
      </a:accent2>
      <a:accent3>
        <a:srgbClr val="F78E1E"/>
      </a:accent3>
      <a:accent4>
        <a:srgbClr val="735F7C"/>
      </a:accent4>
      <a:accent5>
        <a:srgbClr val="9CA493"/>
      </a:accent5>
      <a:accent6>
        <a:srgbClr val="D4164B"/>
      </a:accent6>
      <a:hlink>
        <a:srgbClr val="2B7684"/>
      </a:hlink>
      <a:folHlink>
        <a:srgbClr val="B3B3B3"/>
      </a:folHlink>
    </a:clrScheme>
    <a:fontScheme name="TP theme">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P theme">
      <a:fillStyleLst>
        <a:solidFill>
          <a:schemeClr val="phClr">
            <a:tint val="20000"/>
          </a:schemeClr>
        </a:solidFill>
        <a:solidFill>
          <a:schemeClr val="phClr">
            <a:tint val="20000"/>
          </a:schemeClr>
        </a:solidFill>
        <a:solidFill>
          <a:schemeClr val="phClr">
            <a:tint val="2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chemeClr val="accent1">
            <a:lumMod val="20000"/>
            <a:lumOff val="80000"/>
          </a:schemeClr>
        </a:solidFill>
        <a:ln>
          <a:noFill/>
        </a:ln>
      </a:spPr>
      <a:bodyPr lIns="72000" tIns="36000" rIns="72000" bIns="36000" rtlCol="0" anchor="ctr"/>
      <a:lstStyle>
        <a:defPPr algn="ctr">
          <a:lnSpc>
            <a:spcPct val="110000"/>
          </a:lnSpc>
          <a:spcBef>
            <a:spcPts val="1000"/>
          </a:spcBef>
          <a:defRPr sz="10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0000"/>
          </a:lnSpc>
          <a:spcBef>
            <a:spcPts val="1000"/>
          </a:spcBef>
          <a:defRPr sz="1000" smtClean="0"/>
        </a:defPPr>
      </a:lstStyle>
    </a:txDef>
  </a:objectDefaults>
  <a:extraClrSchemeLst/>
  <a:extLst>
    <a:ext uri="{05A4C25C-085E-4340-85A3-A5531E510DB2}">
      <thm15:themeFamily xmlns:thm15="http://schemas.microsoft.com/office/thememl/2012/main" name="TP Report" id="{CA43DB14-A052-794D-B973-25993A3EBD74}" vid="{D26ED91C-4477-5E4E-AB7A-950D2EF207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40353DE-0EE3-B346-82E1-BD62862AB6E0}">
  <we:reference id="wa104381063" version="1.0.0.0" store="en-US" storeType="OMEX"/>
  <we:alternateReferences>
    <we:reference id="wa104381063"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TP Report</Template>
  <TotalTime>0</TotalTime>
  <Words>6373</Words>
  <Application>Microsoft Office PowerPoint</Application>
  <PresentationFormat>Custom</PresentationFormat>
  <Paragraphs>381</Paragraphs>
  <Slides>44</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Calibri</vt:lpstr>
      <vt:lpstr>Gill Sans</vt:lpstr>
      <vt:lpstr>Roboto</vt:lpstr>
      <vt:lpstr>Roboto Light</vt:lpstr>
      <vt:lpstr>Roboto Slab</vt:lpstr>
      <vt:lpstr>Rockwell</vt:lpstr>
      <vt:lpstr>TP report</vt:lpstr>
      <vt:lpstr>1_TP report</vt:lpstr>
      <vt:lpstr>Exploring the experience of family farmers</vt:lpstr>
      <vt:lpstr>Author and copyright information</vt:lpstr>
      <vt:lpstr>Foreword</vt:lpstr>
      <vt:lpstr>Despite massive change, there has not been substantial safety improvements on family farms.  Australian family farmers’ strong work ethic and ‘have-a-go’ culture makes our farmers uniquely entrepreneurial and productive while simultaneously putting them at high risk of injury and death.  Solving this means understanding the roots of farm culture and behaviour and designing different interventions that work to save lives.</vt:lpstr>
      <vt:lpstr>01</vt:lpstr>
      <vt:lpstr>Key insights</vt:lpstr>
      <vt:lpstr>Project intent</vt:lpstr>
      <vt:lpstr>Context  Safe Work Australia contracted ThinkPlace to conduct rapid qualitative research into on-farm safety in the agriculture industry to complement its data to provide a clearer picture of risk and behavioural factors.  Under the Australian Work Health and Safety Strategy 2012-2022 agriculture was identified  as a priority industry. Agriculture has the highest number of fatalities and second  highest fatality rate of any industry. These  rates have not shown significant  improvement  in recent years. SWA has also identified  the use of quadbikes as a key risk/hazard  requiring further investigation.   Our qualitative research was focussed on revealing behavioural and cultural insights, rather than quantitative and statistical measurements.   Why aren’t people identifying hazards and controlling risks on farms, when information and interventions appear to be readily available?   </vt:lpstr>
      <vt:lpstr>Project timeline</vt:lpstr>
      <vt:lpstr>Our field work</vt:lpstr>
      <vt:lpstr>Who did we speak to?</vt:lpstr>
      <vt:lpstr>A word on our methods</vt:lpstr>
      <vt:lpstr>The systemic context</vt:lpstr>
      <vt:lpstr>Why is safety not improving?</vt:lpstr>
      <vt:lpstr>Culturally inherited values driving behaviour</vt:lpstr>
      <vt:lpstr>Mental model of hazards</vt:lpstr>
      <vt:lpstr>Farmers’ mental model of duty of care</vt:lpstr>
      <vt:lpstr>The human experience</vt:lpstr>
      <vt:lpstr>The economics of safety</vt:lpstr>
      <vt:lpstr>Quote from farmer</vt:lpstr>
      <vt:lpstr>1.1</vt:lpstr>
      <vt:lpstr>Quote from famer</vt:lpstr>
      <vt:lpstr>1.2</vt:lpstr>
      <vt:lpstr>1.3</vt:lpstr>
      <vt:lpstr>Learning and behaviour</vt:lpstr>
      <vt:lpstr>Quote from farm 5</vt:lpstr>
      <vt:lpstr>2.1</vt:lpstr>
      <vt:lpstr>2.2</vt:lpstr>
      <vt:lpstr>Farm workers</vt:lpstr>
      <vt:lpstr>Quote from farm 7</vt:lpstr>
      <vt:lpstr>3.1</vt:lpstr>
      <vt:lpstr>Quote from farm 3</vt:lpstr>
      <vt:lpstr>3.2</vt:lpstr>
      <vt:lpstr>3.3</vt:lpstr>
      <vt:lpstr>Intergenerational learning</vt:lpstr>
      <vt:lpstr>Quote from farm 1</vt:lpstr>
      <vt:lpstr>4.1</vt:lpstr>
      <vt:lpstr>Quote from farm 6</vt:lpstr>
      <vt:lpstr>4.2</vt:lpstr>
      <vt:lpstr>Quote from farm 4</vt:lpstr>
      <vt:lpstr>4.3</vt:lpstr>
      <vt:lpstr>Opportunity areas</vt:lpstr>
      <vt:lpstr>Opportunities identified through our research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2018-07-23T23:22:20Z</dcterms:created>
  <dcterms:modified xsi:type="dcterms:W3CDTF">2018-07-24T00:08:08Z</dcterms:modified>
</cp:coreProperties>
</file>