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47"/>
  </p:notesMasterIdLst>
  <p:handoutMasterIdLst>
    <p:handoutMasterId r:id="rId48"/>
  </p:handoutMasterIdLst>
  <p:sldIdLst>
    <p:sldId id="363" r:id="rId6"/>
    <p:sldId id="256" r:id="rId7"/>
    <p:sldId id="316" r:id="rId8"/>
    <p:sldId id="361" r:id="rId9"/>
    <p:sldId id="360" r:id="rId10"/>
    <p:sldId id="265" r:id="rId11"/>
    <p:sldId id="259" r:id="rId12"/>
    <p:sldId id="260" r:id="rId13"/>
    <p:sldId id="263" r:id="rId14"/>
    <p:sldId id="313" r:id="rId15"/>
    <p:sldId id="266" r:id="rId16"/>
    <p:sldId id="267" r:id="rId17"/>
    <p:sldId id="261" r:id="rId18"/>
    <p:sldId id="293" r:id="rId19"/>
    <p:sldId id="286" r:id="rId20"/>
    <p:sldId id="300" r:id="rId21"/>
    <p:sldId id="301" r:id="rId22"/>
    <p:sldId id="302" r:id="rId23"/>
    <p:sldId id="303" r:id="rId24"/>
    <p:sldId id="304" r:id="rId25"/>
    <p:sldId id="305" r:id="rId26"/>
    <p:sldId id="306" r:id="rId27"/>
    <p:sldId id="307" r:id="rId28"/>
    <p:sldId id="271" r:id="rId29"/>
    <p:sldId id="273" r:id="rId30"/>
    <p:sldId id="270" r:id="rId31"/>
    <p:sldId id="296" r:id="rId32"/>
    <p:sldId id="311" r:id="rId33"/>
    <p:sldId id="362" r:id="rId34"/>
    <p:sldId id="274" r:id="rId35"/>
    <p:sldId id="275" r:id="rId36"/>
    <p:sldId id="276" r:id="rId37"/>
    <p:sldId id="277" r:id="rId38"/>
    <p:sldId id="278" r:id="rId39"/>
    <p:sldId id="279" r:id="rId40"/>
    <p:sldId id="280" r:id="rId41"/>
    <p:sldId id="312" r:id="rId42"/>
    <p:sldId id="281" r:id="rId43"/>
    <p:sldId id="291" r:id="rId44"/>
    <p:sldId id="308" r:id="rId45"/>
    <p:sldId id="309" r:id="rId46"/>
  </p:sldIdLst>
  <p:sldSz cx="9144000" cy="6858000" type="screen4x3"/>
  <p:notesSz cx="7102475" cy="10234613"/>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an Yee" initials="AY0021"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2" autoAdjust="0"/>
    <p:restoredTop sz="78144" autoAdjust="0"/>
  </p:normalViewPr>
  <p:slideViewPr>
    <p:cSldViewPr snapToGrid="0" showGuides="1">
      <p:cViewPr varScale="1">
        <p:scale>
          <a:sx n="91" d="100"/>
          <a:sy n="91" d="100"/>
        </p:scale>
        <p:origin x="-250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6" d="100"/>
          <a:sy n="76" d="100"/>
        </p:scale>
        <p:origin x="-2214" y="-96"/>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5"/>
            <a:ext cx="3078514" cy="512305"/>
          </a:xfrm>
          <a:prstGeom prst="rect">
            <a:avLst/>
          </a:prstGeom>
          <a:noFill/>
          <a:ln w="9525">
            <a:noFill/>
            <a:miter lim="800000"/>
            <a:headEnd/>
            <a:tailEnd/>
          </a:ln>
          <a:effectLst/>
        </p:spPr>
        <p:txBody>
          <a:bodyPr vert="horz" wrap="square" lIns="94796" tIns="47398" rIns="94796" bIns="47398" numCol="1" anchor="t" anchorCtr="0" compatLnSpc="1">
            <a:prstTxWarp prst="textNoShape">
              <a:avLst/>
            </a:prstTxWarp>
          </a:bodyPr>
          <a:lstStyle>
            <a:lvl1pPr>
              <a:defRPr sz="1200"/>
            </a:lvl1pPr>
          </a:lstStyle>
          <a:p>
            <a:pPr>
              <a:defRPr/>
            </a:pPr>
            <a:endParaRPr lang="en-AU" dirty="0"/>
          </a:p>
        </p:txBody>
      </p:sp>
      <p:sp>
        <p:nvSpPr>
          <p:cNvPr id="6149" name="Rectangle 5"/>
          <p:cNvSpPr>
            <a:spLocks noGrp="1" noChangeArrowheads="1"/>
          </p:cNvSpPr>
          <p:nvPr>
            <p:ph type="sldNum" sz="quarter" idx="3"/>
          </p:nvPr>
        </p:nvSpPr>
        <p:spPr bwMode="auto">
          <a:xfrm>
            <a:off x="4022305" y="9720676"/>
            <a:ext cx="3078514" cy="512303"/>
          </a:xfrm>
          <a:prstGeom prst="rect">
            <a:avLst/>
          </a:prstGeom>
          <a:noFill/>
          <a:ln w="9525">
            <a:noFill/>
            <a:miter lim="800000"/>
            <a:headEnd/>
            <a:tailEnd/>
          </a:ln>
          <a:effectLst/>
        </p:spPr>
        <p:txBody>
          <a:bodyPr vert="horz" wrap="square" lIns="94796" tIns="47398" rIns="94796" bIns="47398" numCol="1" anchor="b" anchorCtr="0" compatLnSpc="1">
            <a:prstTxWarp prst="textNoShape">
              <a:avLst/>
            </a:prstTxWarp>
          </a:bodyPr>
          <a:lstStyle>
            <a:lvl1pPr algn="r">
              <a:defRPr sz="1200"/>
            </a:lvl1pPr>
          </a:lstStyle>
          <a:p>
            <a:pPr>
              <a:defRPr/>
            </a:pPr>
            <a:fld id="{53DB56C0-786E-4DE0-98D9-23C64810C9AE}" type="slidenum">
              <a:rPr lang="en-AU"/>
              <a:pPr>
                <a:defRPr/>
              </a:pPr>
              <a:t>‹#›</a:t>
            </a:fld>
            <a:endParaRPr lang="en-AU"/>
          </a:p>
        </p:txBody>
      </p:sp>
    </p:spTree>
    <p:extLst>
      <p:ext uri="{BB962C8B-B14F-4D97-AF65-F5344CB8AC3E}">
        <p14:creationId xmlns:p14="http://schemas.microsoft.com/office/powerpoint/2010/main" val="3766683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5"/>
            <a:ext cx="3078514" cy="512305"/>
          </a:xfrm>
          <a:prstGeom prst="rect">
            <a:avLst/>
          </a:prstGeom>
          <a:noFill/>
          <a:ln w="9525">
            <a:noFill/>
            <a:miter lim="800000"/>
            <a:headEnd/>
            <a:tailEnd/>
          </a:ln>
          <a:effectLst/>
        </p:spPr>
        <p:txBody>
          <a:bodyPr vert="horz" wrap="square" lIns="94796" tIns="47398" rIns="94796" bIns="47398" numCol="1" anchor="t" anchorCtr="0" compatLnSpc="1">
            <a:prstTxWarp prst="textNoShape">
              <a:avLst/>
            </a:prstTxWarp>
          </a:bodyPr>
          <a:lstStyle>
            <a:lvl1pPr>
              <a:defRPr sz="1200"/>
            </a:lvl1pPr>
          </a:lstStyle>
          <a:p>
            <a:pPr>
              <a:defRPr/>
            </a:pPr>
            <a:endParaRPr lang="en-AU"/>
          </a:p>
        </p:txBody>
      </p:sp>
      <p:sp>
        <p:nvSpPr>
          <p:cNvPr id="4099" name="Rectangle 3"/>
          <p:cNvSpPr>
            <a:spLocks noGrp="1" noChangeArrowheads="1"/>
          </p:cNvSpPr>
          <p:nvPr>
            <p:ph type="dt" idx="1"/>
          </p:nvPr>
        </p:nvSpPr>
        <p:spPr bwMode="auto">
          <a:xfrm>
            <a:off x="4022305" y="5"/>
            <a:ext cx="3078514" cy="512305"/>
          </a:xfrm>
          <a:prstGeom prst="rect">
            <a:avLst/>
          </a:prstGeom>
          <a:noFill/>
          <a:ln w="9525">
            <a:noFill/>
            <a:miter lim="800000"/>
            <a:headEnd/>
            <a:tailEnd/>
          </a:ln>
          <a:effectLst/>
        </p:spPr>
        <p:txBody>
          <a:bodyPr vert="horz" wrap="square" lIns="94796" tIns="47398" rIns="94796" bIns="47398" numCol="1" anchor="t" anchorCtr="0" compatLnSpc="1">
            <a:prstTxWarp prst="textNoShape">
              <a:avLst/>
            </a:prstTxWarp>
          </a:bodyPr>
          <a:lstStyle>
            <a:lvl1pPr algn="r">
              <a:defRPr sz="1200"/>
            </a:lvl1pPr>
          </a:lstStyle>
          <a:p>
            <a:pPr>
              <a:defRPr/>
            </a:pPr>
            <a:endParaRPr lang="en-AU"/>
          </a:p>
        </p:txBody>
      </p:sp>
      <p:sp>
        <p:nvSpPr>
          <p:cNvPr id="41988" name="Rectangle 4"/>
          <p:cNvSpPr>
            <a:spLocks noGrp="1" noRot="1" noChangeAspect="1" noChangeArrowheads="1" noTextEdit="1"/>
          </p:cNvSpPr>
          <p:nvPr>
            <p:ph type="sldImg" idx="2"/>
          </p:nvPr>
        </p:nvSpPr>
        <p:spPr bwMode="auto">
          <a:xfrm>
            <a:off x="993775"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9917" y="4861160"/>
            <a:ext cx="5682643" cy="4605821"/>
          </a:xfrm>
          <a:prstGeom prst="rect">
            <a:avLst/>
          </a:prstGeom>
          <a:noFill/>
          <a:ln w="9525">
            <a:noFill/>
            <a:miter lim="800000"/>
            <a:headEnd/>
            <a:tailEnd/>
          </a:ln>
          <a:effectLst/>
        </p:spPr>
        <p:txBody>
          <a:bodyPr vert="horz" wrap="square" lIns="94796" tIns="47398" rIns="94796" bIns="47398"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4102" name="Rectangle 6"/>
          <p:cNvSpPr>
            <a:spLocks noGrp="1" noChangeArrowheads="1"/>
          </p:cNvSpPr>
          <p:nvPr>
            <p:ph type="ftr" sz="quarter" idx="4"/>
          </p:nvPr>
        </p:nvSpPr>
        <p:spPr bwMode="auto">
          <a:xfrm>
            <a:off x="0" y="9720676"/>
            <a:ext cx="3078514" cy="512303"/>
          </a:xfrm>
          <a:prstGeom prst="rect">
            <a:avLst/>
          </a:prstGeom>
          <a:noFill/>
          <a:ln w="9525">
            <a:noFill/>
            <a:miter lim="800000"/>
            <a:headEnd/>
            <a:tailEnd/>
          </a:ln>
          <a:effectLst/>
        </p:spPr>
        <p:txBody>
          <a:bodyPr vert="horz" wrap="square" lIns="94796" tIns="47398" rIns="94796" bIns="47398" numCol="1" anchor="b" anchorCtr="0" compatLnSpc="1">
            <a:prstTxWarp prst="textNoShape">
              <a:avLst/>
            </a:prstTxWarp>
          </a:bodyPr>
          <a:lstStyle>
            <a:lvl1pPr>
              <a:defRPr sz="1200"/>
            </a:lvl1pPr>
          </a:lstStyle>
          <a:p>
            <a:pPr>
              <a:defRPr/>
            </a:pPr>
            <a:endParaRPr lang="en-AU"/>
          </a:p>
        </p:txBody>
      </p:sp>
      <p:sp>
        <p:nvSpPr>
          <p:cNvPr id="4103" name="Rectangle 7"/>
          <p:cNvSpPr>
            <a:spLocks noGrp="1" noChangeArrowheads="1"/>
          </p:cNvSpPr>
          <p:nvPr>
            <p:ph type="sldNum" sz="quarter" idx="5"/>
          </p:nvPr>
        </p:nvSpPr>
        <p:spPr bwMode="auto">
          <a:xfrm>
            <a:off x="4022305" y="9720676"/>
            <a:ext cx="3078514" cy="512303"/>
          </a:xfrm>
          <a:prstGeom prst="rect">
            <a:avLst/>
          </a:prstGeom>
          <a:noFill/>
          <a:ln w="9525">
            <a:noFill/>
            <a:miter lim="800000"/>
            <a:headEnd/>
            <a:tailEnd/>
          </a:ln>
          <a:effectLst/>
        </p:spPr>
        <p:txBody>
          <a:bodyPr vert="horz" wrap="square" lIns="94796" tIns="47398" rIns="94796" bIns="47398" numCol="1" anchor="b" anchorCtr="0" compatLnSpc="1">
            <a:prstTxWarp prst="textNoShape">
              <a:avLst/>
            </a:prstTxWarp>
          </a:bodyPr>
          <a:lstStyle>
            <a:lvl1pPr algn="r">
              <a:defRPr sz="1200"/>
            </a:lvl1pPr>
          </a:lstStyle>
          <a:p>
            <a:pPr>
              <a:defRPr/>
            </a:pPr>
            <a:fld id="{9A3FE58F-88CE-4692-9244-D22A41A5B193}" type="slidenum">
              <a:rPr lang="en-AU"/>
              <a:pPr>
                <a:defRPr/>
              </a:pPr>
              <a:t>‹#›</a:t>
            </a:fld>
            <a:endParaRPr lang="en-AU"/>
          </a:p>
        </p:txBody>
      </p:sp>
    </p:spTree>
    <p:extLst>
      <p:ext uri="{BB962C8B-B14F-4D97-AF65-F5344CB8AC3E}">
        <p14:creationId xmlns:p14="http://schemas.microsoft.com/office/powerpoint/2010/main" val="8317484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4925" cy="3836988"/>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9A3FE58F-88CE-4692-9244-D22A41A5B193}" type="slidenum">
              <a:rPr lang="en-AU" smtClean="0"/>
              <a:pPr>
                <a:defRPr/>
              </a:pPr>
              <a:t>1</a:t>
            </a:fld>
            <a:endParaRPr lang="en-AU"/>
          </a:p>
        </p:txBody>
      </p:sp>
    </p:spTree>
    <p:extLst>
      <p:ext uri="{BB962C8B-B14F-4D97-AF65-F5344CB8AC3E}">
        <p14:creationId xmlns:p14="http://schemas.microsoft.com/office/powerpoint/2010/main" val="431051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993775" y="768350"/>
            <a:ext cx="5114925" cy="3836988"/>
          </a:xfrm>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smtClean="0"/>
              <a:t>Labelling</a:t>
            </a:r>
            <a:r>
              <a:rPr lang="en-US" dirty="0" smtClean="0"/>
              <a:t> is often the only information about a chemical that an end-user will see.</a:t>
            </a:r>
          </a:p>
          <a:p>
            <a:endParaRPr lang="en-US" dirty="0" smtClean="0"/>
          </a:p>
          <a:p>
            <a:r>
              <a:rPr lang="en-US" dirty="0" smtClean="0"/>
              <a:t>Note the different signal words for acetone – Danger vs. Warning.</a:t>
            </a:r>
          </a:p>
          <a:p>
            <a:r>
              <a:rPr lang="en-US" dirty="0" smtClean="0"/>
              <a:t>One label says acetone is irritant and causes dermatitis, the other makes no mention of irritation effects.</a:t>
            </a:r>
          </a:p>
          <a:p>
            <a:r>
              <a:rPr lang="en-US" dirty="0" smtClean="0"/>
              <a:t>One label contains information about safe use, the other refers user to SDS.</a:t>
            </a:r>
          </a:p>
          <a:p>
            <a:r>
              <a:rPr lang="en-US" dirty="0" smtClean="0"/>
              <a:t>One label contains a “flame” symbol, the other has no pictorial representation of hazard.</a:t>
            </a:r>
          </a:p>
          <a:p>
            <a:r>
              <a:rPr lang="en-US" dirty="0" smtClean="0"/>
              <a:t>There is even contradicting information on same label – Flammable and Extremely Flammable.</a:t>
            </a:r>
          </a:p>
          <a:p>
            <a:endParaRPr lang="en-US" dirty="0" smtClean="0"/>
          </a:p>
          <a:p>
            <a:r>
              <a:rPr lang="en-US" dirty="0" smtClean="0"/>
              <a:t>Again, the GHS </a:t>
            </a:r>
            <a:r>
              <a:rPr lang="en-US" dirty="0" err="1" smtClean="0"/>
              <a:t>standardises</a:t>
            </a:r>
            <a:r>
              <a:rPr lang="en-US" dirty="0" smtClean="0"/>
              <a:t> the information required on </a:t>
            </a:r>
            <a:r>
              <a:rPr lang="en-US" dirty="0" err="1" smtClean="0"/>
              <a:t>labelling</a:t>
            </a:r>
            <a:r>
              <a:rPr lang="en-US" dirty="0" smtClean="0"/>
              <a:t>.</a:t>
            </a:r>
          </a:p>
          <a:p>
            <a:endParaRPr lang="en-AU" dirty="0"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70216" indent="-296237" eaLnBrk="0" hangingPunct="0">
              <a:defRPr>
                <a:solidFill>
                  <a:schemeClr val="tx1"/>
                </a:solidFill>
                <a:latin typeface="Arial" charset="0"/>
              </a:defRPr>
            </a:lvl2pPr>
            <a:lvl3pPr marL="1184948" indent="-236990" eaLnBrk="0" hangingPunct="0">
              <a:defRPr>
                <a:solidFill>
                  <a:schemeClr val="tx1"/>
                </a:solidFill>
                <a:latin typeface="Arial" charset="0"/>
              </a:defRPr>
            </a:lvl3pPr>
            <a:lvl4pPr marL="1658927" indent="-236990" eaLnBrk="0" hangingPunct="0">
              <a:defRPr>
                <a:solidFill>
                  <a:schemeClr val="tx1"/>
                </a:solidFill>
                <a:latin typeface="Arial" charset="0"/>
              </a:defRPr>
            </a:lvl4pPr>
            <a:lvl5pPr marL="2132907" indent="-236990" eaLnBrk="0" hangingPunct="0">
              <a:defRPr>
                <a:solidFill>
                  <a:schemeClr val="tx1"/>
                </a:solidFill>
                <a:latin typeface="Arial" charset="0"/>
              </a:defRPr>
            </a:lvl5pPr>
            <a:lvl6pPr marL="2606886" indent="-236990" eaLnBrk="0" fontAlgn="base" hangingPunct="0">
              <a:spcBef>
                <a:spcPct val="0"/>
              </a:spcBef>
              <a:spcAft>
                <a:spcPct val="0"/>
              </a:spcAft>
              <a:defRPr>
                <a:solidFill>
                  <a:schemeClr val="tx1"/>
                </a:solidFill>
                <a:latin typeface="Arial" charset="0"/>
              </a:defRPr>
            </a:lvl6pPr>
            <a:lvl7pPr marL="3080865" indent="-236990" eaLnBrk="0" fontAlgn="base" hangingPunct="0">
              <a:spcBef>
                <a:spcPct val="0"/>
              </a:spcBef>
              <a:spcAft>
                <a:spcPct val="0"/>
              </a:spcAft>
              <a:defRPr>
                <a:solidFill>
                  <a:schemeClr val="tx1"/>
                </a:solidFill>
                <a:latin typeface="Arial" charset="0"/>
              </a:defRPr>
            </a:lvl7pPr>
            <a:lvl8pPr marL="3554844" indent="-236990" eaLnBrk="0" fontAlgn="base" hangingPunct="0">
              <a:spcBef>
                <a:spcPct val="0"/>
              </a:spcBef>
              <a:spcAft>
                <a:spcPct val="0"/>
              </a:spcAft>
              <a:defRPr>
                <a:solidFill>
                  <a:schemeClr val="tx1"/>
                </a:solidFill>
                <a:latin typeface="Arial" charset="0"/>
              </a:defRPr>
            </a:lvl8pPr>
            <a:lvl9pPr marL="4028824" indent="-236990" eaLnBrk="0" fontAlgn="base" hangingPunct="0">
              <a:spcBef>
                <a:spcPct val="0"/>
              </a:spcBef>
              <a:spcAft>
                <a:spcPct val="0"/>
              </a:spcAft>
              <a:defRPr>
                <a:solidFill>
                  <a:schemeClr val="tx1"/>
                </a:solidFill>
                <a:latin typeface="Arial" charset="0"/>
              </a:defRPr>
            </a:lvl9pPr>
          </a:lstStyle>
          <a:p>
            <a:pPr eaLnBrk="1" hangingPunct="1"/>
            <a:fld id="{CB87643F-4AA3-4437-8C85-11E4A20F6D8B}" type="slidenum">
              <a:rPr lang="en-AU" smtClean="0"/>
              <a:pPr eaLnBrk="1" hangingPunct="1"/>
              <a:t>10</a:t>
            </a:fld>
            <a:endParaRPr lang="en-A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4925" cy="3836988"/>
          </a:xfrm>
        </p:spPr>
      </p:sp>
      <p:sp>
        <p:nvSpPr>
          <p:cNvPr id="3" name="Notes Placeholder 2"/>
          <p:cNvSpPr>
            <a:spLocks noGrp="1"/>
          </p:cNvSpPr>
          <p:nvPr>
            <p:ph type="body" idx="1"/>
          </p:nvPr>
        </p:nvSpPr>
        <p:spPr/>
        <p:txBody>
          <a:bodyPr/>
          <a:lstStyle/>
          <a:p>
            <a:r>
              <a:rPr lang="en-AU" dirty="0" smtClean="0"/>
              <a:t>Many aspects of the GHS are already in place in Australia in various legal instruments.</a:t>
            </a:r>
            <a:r>
              <a:rPr lang="en-AU" baseline="0" dirty="0" smtClean="0"/>
              <a:t> This means you need to get used to new terminology introduced by the GHS and what it all means for you.</a:t>
            </a:r>
            <a:endParaRPr lang="en-AU" dirty="0"/>
          </a:p>
        </p:txBody>
      </p:sp>
      <p:sp>
        <p:nvSpPr>
          <p:cNvPr id="4" name="Slide Number Placeholder 3"/>
          <p:cNvSpPr>
            <a:spLocks noGrp="1"/>
          </p:cNvSpPr>
          <p:nvPr>
            <p:ph type="sldNum" sz="quarter" idx="10"/>
          </p:nvPr>
        </p:nvSpPr>
        <p:spPr/>
        <p:txBody>
          <a:bodyPr/>
          <a:lstStyle/>
          <a:p>
            <a:pPr>
              <a:defRPr/>
            </a:pPr>
            <a:fld id="{9A3FE58F-88CE-4692-9244-D22A41A5B193}" type="slidenum">
              <a:rPr lang="en-AU" smtClean="0"/>
              <a:pPr>
                <a:defRPr/>
              </a:pPr>
              <a:t>11</a:t>
            </a:fld>
            <a:endParaRPr lang="en-AU"/>
          </a:p>
        </p:txBody>
      </p:sp>
    </p:spTree>
    <p:extLst>
      <p:ext uri="{BB962C8B-B14F-4D97-AF65-F5344CB8AC3E}">
        <p14:creationId xmlns:p14="http://schemas.microsoft.com/office/powerpoint/2010/main" val="2510661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993775" y="768350"/>
            <a:ext cx="5114925" cy="3836988"/>
          </a:xfrm>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GHS provides a hazard-based system of classification, rather than a risk-based approach.</a:t>
            </a:r>
          </a:p>
          <a:p>
            <a:endParaRPr lang="en-US" dirty="0" smtClean="0"/>
          </a:p>
          <a:p>
            <a:r>
              <a:rPr lang="en-US" dirty="0" smtClean="0"/>
              <a:t>It lets users of chemicals know the intrinsic hazards involved in handling a chemical and how to manage potential risk of exposure.</a:t>
            </a:r>
          </a:p>
          <a:p>
            <a:endParaRPr lang="en-US" dirty="0" smtClean="0"/>
          </a:p>
          <a:p>
            <a:r>
              <a:rPr lang="en-US" dirty="0" smtClean="0"/>
              <a:t>It does not take the approach that if you follow the label, then we do not tell you the hazards</a:t>
            </a:r>
            <a:r>
              <a:rPr lang="en-US" baseline="0" dirty="0" smtClean="0"/>
              <a:t> as the ha</a:t>
            </a:r>
            <a:r>
              <a:rPr lang="en-US" dirty="0" smtClean="0"/>
              <a:t>zard usually remains.</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70216" indent="-296237" eaLnBrk="0" hangingPunct="0">
              <a:defRPr>
                <a:solidFill>
                  <a:schemeClr val="tx1"/>
                </a:solidFill>
                <a:latin typeface="Arial" charset="0"/>
              </a:defRPr>
            </a:lvl2pPr>
            <a:lvl3pPr marL="1184948" indent="-236990" eaLnBrk="0" hangingPunct="0">
              <a:defRPr>
                <a:solidFill>
                  <a:schemeClr val="tx1"/>
                </a:solidFill>
                <a:latin typeface="Arial" charset="0"/>
              </a:defRPr>
            </a:lvl3pPr>
            <a:lvl4pPr marL="1658927" indent="-236990" eaLnBrk="0" hangingPunct="0">
              <a:defRPr>
                <a:solidFill>
                  <a:schemeClr val="tx1"/>
                </a:solidFill>
                <a:latin typeface="Arial" charset="0"/>
              </a:defRPr>
            </a:lvl4pPr>
            <a:lvl5pPr marL="2132907" indent="-236990" eaLnBrk="0" hangingPunct="0">
              <a:defRPr>
                <a:solidFill>
                  <a:schemeClr val="tx1"/>
                </a:solidFill>
                <a:latin typeface="Arial" charset="0"/>
              </a:defRPr>
            </a:lvl5pPr>
            <a:lvl6pPr marL="2606886" indent="-236990" eaLnBrk="0" fontAlgn="base" hangingPunct="0">
              <a:spcBef>
                <a:spcPct val="0"/>
              </a:spcBef>
              <a:spcAft>
                <a:spcPct val="0"/>
              </a:spcAft>
              <a:defRPr>
                <a:solidFill>
                  <a:schemeClr val="tx1"/>
                </a:solidFill>
                <a:latin typeface="Arial" charset="0"/>
              </a:defRPr>
            </a:lvl6pPr>
            <a:lvl7pPr marL="3080865" indent="-236990" eaLnBrk="0" fontAlgn="base" hangingPunct="0">
              <a:spcBef>
                <a:spcPct val="0"/>
              </a:spcBef>
              <a:spcAft>
                <a:spcPct val="0"/>
              </a:spcAft>
              <a:defRPr>
                <a:solidFill>
                  <a:schemeClr val="tx1"/>
                </a:solidFill>
                <a:latin typeface="Arial" charset="0"/>
              </a:defRPr>
            </a:lvl7pPr>
            <a:lvl8pPr marL="3554844" indent="-236990" eaLnBrk="0" fontAlgn="base" hangingPunct="0">
              <a:spcBef>
                <a:spcPct val="0"/>
              </a:spcBef>
              <a:spcAft>
                <a:spcPct val="0"/>
              </a:spcAft>
              <a:defRPr>
                <a:solidFill>
                  <a:schemeClr val="tx1"/>
                </a:solidFill>
                <a:latin typeface="Arial" charset="0"/>
              </a:defRPr>
            </a:lvl8pPr>
            <a:lvl9pPr marL="4028824" indent="-236990" eaLnBrk="0" fontAlgn="base" hangingPunct="0">
              <a:spcBef>
                <a:spcPct val="0"/>
              </a:spcBef>
              <a:spcAft>
                <a:spcPct val="0"/>
              </a:spcAft>
              <a:defRPr>
                <a:solidFill>
                  <a:schemeClr val="tx1"/>
                </a:solidFill>
                <a:latin typeface="Arial" charset="0"/>
              </a:defRPr>
            </a:lvl9pPr>
          </a:lstStyle>
          <a:p>
            <a:pPr eaLnBrk="1" hangingPunct="1"/>
            <a:fld id="{2BF6A076-901E-45C2-A322-8ED231AA7A15}" type="slidenum">
              <a:rPr lang="en-AU" smtClean="0"/>
              <a:pPr eaLnBrk="1" hangingPunct="1"/>
              <a:t>12</a:t>
            </a:fld>
            <a:endParaRPr lang="en-A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993775" y="768350"/>
            <a:ext cx="5114925" cy="3836988"/>
          </a:xfrm>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742" indent="-177742">
              <a:buFontTx/>
              <a:buChar char="•"/>
            </a:pPr>
            <a:r>
              <a:rPr lang="en-US" dirty="0" smtClean="0"/>
              <a:t>If a chemical or mixture has been tested elsewhere, you can use that information to classify.</a:t>
            </a:r>
          </a:p>
          <a:p>
            <a:pPr marL="177742" indent="-177742">
              <a:buFontTx/>
              <a:buChar char="•"/>
            </a:pPr>
            <a:r>
              <a:rPr lang="en-US" dirty="0" smtClean="0"/>
              <a:t>It follows one classification is required to meet the requirements in all countries that have implemented the GHS.</a:t>
            </a:r>
          </a:p>
          <a:p>
            <a:pPr marL="177742" indent="-177742">
              <a:buFontTx/>
              <a:buChar char="•"/>
            </a:pPr>
            <a:r>
              <a:rPr lang="en-US" dirty="0" smtClean="0"/>
              <a:t>The UN is responsible for updating the GHS.</a:t>
            </a:r>
          </a:p>
          <a:p>
            <a:pPr marL="177742" indent="-177742">
              <a:buFontTx/>
              <a:buChar char="•"/>
            </a:pPr>
            <a:r>
              <a:rPr lang="en-US" dirty="0" smtClean="0"/>
              <a:t>No need to </a:t>
            </a:r>
            <a:r>
              <a:rPr lang="en-US" dirty="0" err="1" smtClean="0"/>
              <a:t>relabel</a:t>
            </a:r>
            <a:r>
              <a:rPr lang="en-US" dirty="0" smtClean="0"/>
              <a:t> or produce different labels for countries into which you are selling.</a:t>
            </a:r>
          </a:p>
          <a:p>
            <a:pPr marL="177742" indent="-177742">
              <a:buFontTx/>
              <a:buChar char="•"/>
            </a:pPr>
            <a:r>
              <a:rPr lang="en-US" dirty="0" smtClean="0"/>
              <a:t>Labels and safety data sheets contain </a:t>
            </a:r>
            <a:r>
              <a:rPr lang="en-US" dirty="0" err="1" smtClean="0"/>
              <a:t>standardised</a:t>
            </a:r>
            <a:r>
              <a:rPr lang="en-US" dirty="0" smtClean="0"/>
              <a:t> information and do not need to produce various forms to meet requirements of other jurisdictions.</a:t>
            </a:r>
          </a:p>
          <a:p>
            <a:pPr marL="177742" indent="-177742">
              <a:buFontTx/>
              <a:buChar char="•"/>
            </a:pPr>
            <a:r>
              <a:rPr lang="en-US" dirty="0" smtClean="0"/>
              <a:t>Standard safety information means everyone understands symbols and words to mean the same thing.</a:t>
            </a:r>
          </a:p>
          <a:p>
            <a:pPr marL="177742" indent="-177742">
              <a:buFontTx/>
              <a:buChar char="•"/>
            </a:pPr>
            <a:endParaRPr lang="en-US" dirty="0"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70216" indent="-296237" eaLnBrk="0" hangingPunct="0">
              <a:defRPr>
                <a:solidFill>
                  <a:schemeClr val="tx1"/>
                </a:solidFill>
                <a:latin typeface="Arial" charset="0"/>
              </a:defRPr>
            </a:lvl2pPr>
            <a:lvl3pPr marL="1184948" indent="-236990" eaLnBrk="0" hangingPunct="0">
              <a:defRPr>
                <a:solidFill>
                  <a:schemeClr val="tx1"/>
                </a:solidFill>
                <a:latin typeface="Arial" charset="0"/>
              </a:defRPr>
            </a:lvl3pPr>
            <a:lvl4pPr marL="1658927" indent="-236990" eaLnBrk="0" hangingPunct="0">
              <a:defRPr>
                <a:solidFill>
                  <a:schemeClr val="tx1"/>
                </a:solidFill>
                <a:latin typeface="Arial" charset="0"/>
              </a:defRPr>
            </a:lvl4pPr>
            <a:lvl5pPr marL="2132907" indent="-236990" eaLnBrk="0" hangingPunct="0">
              <a:defRPr>
                <a:solidFill>
                  <a:schemeClr val="tx1"/>
                </a:solidFill>
                <a:latin typeface="Arial" charset="0"/>
              </a:defRPr>
            </a:lvl5pPr>
            <a:lvl6pPr marL="2606886" indent="-236990" eaLnBrk="0" fontAlgn="base" hangingPunct="0">
              <a:spcBef>
                <a:spcPct val="0"/>
              </a:spcBef>
              <a:spcAft>
                <a:spcPct val="0"/>
              </a:spcAft>
              <a:defRPr>
                <a:solidFill>
                  <a:schemeClr val="tx1"/>
                </a:solidFill>
                <a:latin typeface="Arial" charset="0"/>
              </a:defRPr>
            </a:lvl6pPr>
            <a:lvl7pPr marL="3080865" indent="-236990" eaLnBrk="0" fontAlgn="base" hangingPunct="0">
              <a:spcBef>
                <a:spcPct val="0"/>
              </a:spcBef>
              <a:spcAft>
                <a:spcPct val="0"/>
              </a:spcAft>
              <a:defRPr>
                <a:solidFill>
                  <a:schemeClr val="tx1"/>
                </a:solidFill>
                <a:latin typeface="Arial" charset="0"/>
              </a:defRPr>
            </a:lvl7pPr>
            <a:lvl8pPr marL="3554844" indent="-236990" eaLnBrk="0" fontAlgn="base" hangingPunct="0">
              <a:spcBef>
                <a:spcPct val="0"/>
              </a:spcBef>
              <a:spcAft>
                <a:spcPct val="0"/>
              </a:spcAft>
              <a:defRPr>
                <a:solidFill>
                  <a:schemeClr val="tx1"/>
                </a:solidFill>
                <a:latin typeface="Arial" charset="0"/>
              </a:defRPr>
            </a:lvl8pPr>
            <a:lvl9pPr marL="4028824" indent="-236990" eaLnBrk="0" fontAlgn="base" hangingPunct="0">
              <a:spcBef>
                <a:spcPct val="0"/>
              </a:spcBef>
              <a:spcAft>
                <a:spcPct val="0"/>
              </a:spcAft>
              <a:defRPr>
                <a:solidFill>
                  <a:schemeClr val="tx1"/>
                </a:solidFill>
                <a:latin typeface="Arial" charset="0"/>
              </a:defRPr>
            </a:lvl9pPr>
          </a:lstStyle>
          <a:p>
            <a:pPr eaLnBrk="1" hangingPunct="1"/>
            <a:fld id="{BFFEF42B-7BEF-4813-9E5E-A9B455508E61}" type="slidenum">
              <a:rPr lang="en-AU" smtClean="0"/>
              <a:pPr eaLnBrk="1" hangingPunct="1"/>
              <a:t>13</a:t>
            </a:fld>
            <a:endParaRPr lang="en-A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993775" y="768350"/>
            <a:ext cx="5114925" cy="3836988"/>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smtClean="0"/>
              <a:t>Although Safe Work Australia is responsible for overseeing the implementation of the GHS, it is not a regulator and does not oversee compliance.  Enforcement and compliance remains the responsibility of state and territory governments.</a:t>
            </a:r>
          </a:p>
          <a:p>
            <a:endParaRPr lang="en-AU" dirty="0" smtClean="0"/>
          </a:p>
          <a:p>
            <a:r>
              <a:rPr lang="en-AU" dirty="0" smtClean="0"/>
              <a:t>The GHS has been implemented into the WHS framework. No other sector has implemented it yet. The transport sector, through the ADG code, recognises GHS labelling as satisfying inner-packaging requirements.</a:t>
            </a:r>
          </a:p>
          <a:p>
            <a:endParaRPr lang="en-AU" dirty="0" smtClean="0"/>
          </a:p>
          <a:p>
            <a:r>
              <a:rPr lang="en-AU" dirty="0" err="1" smtClean="0"/>
              <a:t>Agvet</a:t>
            </a:r>
            <a:r>
              <a:rPr lang="en-AU" baseline="0" dirty="0" smtClean="0"/>
              <a:t> chemicals which are workplace chemicals must also comply with the requirements of WHS. More on that later.</a:t>
            </a:r>
            <a:endParaRPr lang="en-AU" dirty="0" smtClean="0"/>
          </a:p>
          <a:p>
            <a:endParaRPr lang="en-AU" dirty="0" smtClean="0"/>
          </a:p>
          <a:p>
            <a:r>
              <a:rPr lang="en-AU" dirty="0" smtClean="0"/>
              <a:t>Other sectors in Australia are considering the implications of the GHS for their legal frameworks.</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70216" indent="-296237" eaLnBrk="0" hangingPunct="0">
              <a:defRPr>
                <a:solidFill>
                  <a:schemeClr val="tx1"/>
                </a:solidFill>
                <a:latin typeface="Arial" charset="0"/>
              </a:defRPr>
            </a:lvl2pPr>
            <a:lvl3pPr marL="1184948" indent="-236990" eaLnBrk="0" hangingPunct="0">
              <a:defRPr>
                <a:solidFill>
                  <a:schemeClr val="tx1"/>
                </a:solidFill>
                <a:latin typeface="Arial" charset="0"/>
              </a:defRPr>
            </a:lvl3pPr>
            <a:lvl4pPr marL="1658927" indent="-236990" eaLnBrk="0" hangingPunct="0">
              <a:defRPr>
                <a:solidFill>
                  <a:schemeClr val="tx1"/>
                </a:solidFill>
                <a:latin typeface="Arial" charset="0"/>
              </a:defRPr>
            </a:lvl4pPr>
            <a:lvl5pPr marL="2132907" indent="-236990" eaLnBrk="0" hangingPunct="0">
              <a:defRPr>
                <a:solidFill>
                  <a:schemeClr val="tx1"/>
                </a:solidFill>
                <a:latin typeface="Arial" charset="0"/>
              </a:defRPr>
            </a:lvl5pPr>
            <a:lvl6pPr marL="2606886" indent="-236990" eaLnBrk="0" fontAlgn="base" hangingPunct="0">
              <a:spcBef>
                <a:spcPct val="0"/>
              </a:spcBef>
              <a:spcAft>
                <a:spcPct val="0"/>
              </a:spcAft>
              <a:defRPr>
                <a:solidFill>
                  <a:schemeClr val="tx1"/>
                </a:solidFill>
                <a:latin typeface="Arial" charset="0"/>
              </a:defRPr>
            </a:lvl6pPr>
            <a:lvl7pPr marL="3080865" indent="-236990" eaLnBrk="0" fontAlgn="base" hangingPunct="0">
              <a:spcBef>
                <a:spcPct val="0"/>
              </a:spcBef>
              <a:spcAft>
                <a:spcPct val="0"/>
              </a:spcAft>
              <a:defRPr>
                <a:solidFill>
                  <a:schemeClr val="tx1"/>
                </a:solidFill>
                <a:latin typeface="Arial" charset="0"/>
              </a:defRPr>
            </a:lvl7pPr>
            <a:lvl8pPr marL="3554844" indent="-236990" eaLnBrk="0" fontAlgn="base" hangingPunct="0">
              <a:spcBef>
                <a:spcPct val="0"/>
              </a:spcBef>
              <a:spcAft>
                <a:spcPct val="0"/>
              </a:spcAft>
              <a:defRPr>
                <a:solidFill>
                  <a:schemeClr val="tx1"/>
                </a:solidFill>
                <a:latin typeface="Arial" charset="0"/>
              </a:defRPr>
            </a:lvl8pPr>
            <a:lvl9pPr marL="4028824" indent="-236990" eaLnBrk="0" fontAlgn="base" hangingPunct="0">
              <a:spcBef>
                <a:spcPct val="0"/>
              </a:spcBef>
              <a:spcAft>
                <a:spcPct val="0"/>
              </a:spcAft>
              <a:defRPr>
                <a:solidFill>
                  <a:schemeClr val="tx1"/>
                </a:solidFill>
                <a:latin typeface="Arial" charset="0"/>
              </a:defRPr>
            </a:lvl9pPr>
          </a:lstStyle>
          <a:p>
            <a:pPr eaLnBrk="1" hangingPunct="1"/>
            <a:fld id="{053BAA41-2165-4A32-A1CC-4FE38D7B9BEE}" type="slidenum">
              <a:rPr lang="en-AU" smtClean="0"/>
              <a:pPr eaLnBrk="1" hangingPunct="1"/>
              <a:t>14</a:t>
            </a:fld>
            <a:endParaRPr lang="en-A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993775" y="768350"/>
            <a:ext cx="5114925" cy="3836988"/>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 2003, the UN adopted the GHS – NZ implemented a draft version as part of its </a:t>
            </a:r>
            <a:r>
              <a:rPr lang="en-US" dirty="0" err="1" smtClean="0"/>
              <a:t>HSNO</a:t>
            </a:r>
            <a:r>
              <a:rPr lang="en-US" dirty="0" smtClean="0"/>
              <a:t> Regulations.</a:t>
            </a:r>
          </a:p>
          <a:p>
            <a:endParaRPr lang="en-US" dirty="0" smtClean="0"/>
          </a:p>
          <a:p>
            <a:r>
              <a:rPr lang="en-US" dirty="0" smtClean="0"/>
              <a:t>The 4</a:t>
            </a:r>
            <a:r>
              <a:rPr lang="en-US" baseline="30000" dirty="0" smtClean="0"/>
              <a:t>th</a:t>
            </a:r>
            <a:r>
              <a:rPr lang="en-US" dirty="0" smtClean="0"/>
              <a:t> revision was published in 2011 and the 5</a:t>
            </a:r>
            <a:r>
              <a:rPr lang="en-US" baseline="30000" dirty="0" smtClean="0"/>
              <a:t>th</a:t>
            </a:r>
            <a:r>
              <a:rPr lang="en-US" dirty="0" smtClean="0"/>
              <a:t> revision in 2013.</a:t>
            </a:r>
          </a:p>
          <a:p>
            <a:endParaRPr lang="en-US" dirty="0" smtClean="0"/>
          </a:p>
          <a:p>
            <a:r>
              <a:rPr lang="en-US" dirty="0" smtClean="0"/>
              <a:t>The GHS text can be downloaded for free from the </a:t>
            </a:r>
            <a:r>
              <a:rPr lang="en-US" dirty="0" err="1" smtClean="0"/>
              <a:t>UN’s</a:t>
            </a:r>
            <a:r>
              <a:rPr lang="en-US" dirty="0" smtClean="0"/>
              <a:t> website at: http://www.unece.org/trans/danger/publi/ghs/ghs_rev03/03files_e.html</a:t>
            </a:r>
          </a:p>
          <a:p>
            <a:endParaRPr lang="en-US" dirty="0" smtClean="0"/>
          </a:p>
          <a:p>
            <a:r>
              <a:rPr lang="en-US" dirty="0" smtClean="0"/>
              <a:t>Hardcopy and CD-ROM versions are also available for purchase through the UN.</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70216" indent="-296237" eaLnBrk="0" hangingPunct="0">
              <a:defRPr>
                <a:solidFill>
                  <a:schemeClr val="tx1"/>
                </a:solidFill>
                <a:latin typeface="Arial" charset="0"/>
              </a:defRPr>
            </a:lvl2pPr>
            <a:lvl3pPr marL="1184948" indent="-236990" eaLnBrk="0" hangingPunct="0">
              <a:defRPr>
                <a:solidFill>
                  <a:schemeClr val="tx1"/>
                </a:solidFill>
                <a:latin typeface="Arial" charset="0"/>
              </a:defRPr>
            </a:lvl3pPr>
            <a:lvl4pPr marL="1658927" indent="-236990" eaLnBrk="0" hangingPunct="0">
              <a:defRPr>
                <a:solidFill>
                  <a:schemeClr val="tx1"/>
                </a:solidFill>
                <a:latin typeface="Arial" charset="0"/>
              </a:defRPr>
            </a:lvl4pPr>
            <a:lvl5pPr marL="2132907" indent="-236990" eaLnBrk="0" hangingPunct="0">
              <a:defRPr>
                <a:solidFill>
                  <a:schemeClr val="tx1"/>
                </a:solidFill>
                <a:latin typeface="Arial" charset="0"/>
              </a:defRPr>
            </a:lvl5pPr>
            <a:lvl6pPr marL="2606886" indent="-236990" eaLnBrk="0" fontAlgn="base" hangingPunct="0">
              <a:spcBef>
                <a:spcPct val="0"/>
              </a:spcBef>
              <a:spcAft>
                <a:spcPct val="0"/>
              </a:spcAft>
              <a:defRPr>
                <a:solidFill>
                  <a:schemeClr val="tx1"/>
                </a:solidFill>
                <a:latin typeface="Arial" charset="0"/>
              </a:defRPr>
            </a:lvl6pPr>
            <a:lvl7pPr marL="3080865" indent="-236990" eaLnBrk="0" fontAlgn="base" hangingPunct="0">
              <a:spcBef>
                <a:spcPct val="0"/>
              </a:spcBef>
              <a:spcAft>
                <a:spcPct val="0"/>
              </a:spcAft>
              <a:defRPr>
                <a:solidFill>
                  <a:schemeClr val="tx1"/>
                </a:solidFill>
                <a:latin typeface="Arial" charset="0"/>
              </a:defRPr>
            </a:lvl7pPr>
            <a:lvl8pPr marL="3554844" indent="-236990" eaLnBrk="0" fontAlgn="base" hangingPunct="0">
              <a:spcBef>
                <a:spcPct val="0"/>
              </a:spcBef>
              <a:spcAft>
                <a:spcPct val="0"/>
              </a:spcAft>
              <a:defRPr>
                <a:solidFill>
                  <a:schemeClr val="tx1"/>
                </a:solidFill>
                <a:latin typeface="Arial" charset="0"/>
              </a:defRPr>
            </a:lvl8pPr>
            <a:lvl9pPr marL="4028824" indent="-236990" eaLnBrk="0" fontAlgn="base" hangingPunct="0">
              <a:spcBef>
                <a:spcPct val="0"/>
              </a:spcBef>
              <a:spcAft>
                <a:spcPct val="0"/>
              </a:spcAft>
              <a:defRPr>
                <a:solidFill>
                  <a:schemeClr val="tx1"/>
                </a:solidFill>
                <a:latin typeface="Arial" charset="0"/>
              </a:defRPr>
            </a:lvl9pPr>
          </a:lstStyle>
          <a:p>
            <a:pPr eaLnBrk="1" hangingPunct="1"/>
            <a:fld id="{08AB9DB8-015B-4ED4-BF77-0263082B18A5}" type="slidenum">
              <a:rPr lang="en-AU" smtClean="0"/>
              <a:pPr eaLnBrk="1" hangingPunct="1"/>
              <a:t>15</a:t>
            </a:fld>
            <a:endParaRPr lang="en-A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993775" y="768350"/>
            <a:ext cx="5114925" cy="3836988"/>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smtClean="0"/>
              <a:t>A 5 year transition period was chosen to coincide with the requirement to review safety data sheets at least once in every five years. However, manufacturers and importers are free to classify according to Approved Criteria / ADG Code until the end of</a:t>
            </a:r>
            <a:r>
              <a:rPr lang="en-AU" baseline="0" dirty="0" smtClean="0"/>
              <a:t> the transition period.</a:t>
            </a:r>
          </a:p>
          <a:p>
            <a:endParaRPr lang="en-AU" baseline="0" dirty="0" smtClean="0"/>
          </a:p>
          <a:p>
            <a:r>
              <a:rPr lang="en-AU" baseline="0" dirty="0" smtClean="0"/>
              <a:t>However, it is recommended that the move to GHS is made as soon as practicable (e.g. when SDS of a chemical is due for review).</a:t>
            </a:r>
            <a:endParaRPr lang="en-AU" dirty="0" smtClean="0"/>
          </a:p>
          <a:p>
            <a:endParaRPr lang="en-AU" dirty="0" smtClean="0"/>
          </a:p>
          <a:p>
            <a:r>
              <a:rPr lang="en-AU" dirty="0" smtClean="0"/>
              <a:t>Does not cover cosmetics, consumer chemicals, </a:t>
            </a:r>
            <a:r>
              <a:rPr lang="en-AU" dirty="0" err="1" smtClean="0"/>
              <a:t>Agvet</a:t>
            </a:r>
            <a:r>
              <a:rPr lang="en-AU" dirty="0" smtClean="0"/>
              <a:t> chemicals at the point of intentional administration.</a:t>
            </a:r>
          </a:p>
          <a:p>
            <a:endParaRPr lang="en-AU" dirty="0" smtClean="0"/>
          </a:p>
          <a:p>
            <a:r>
              <a:rPr lang="en-AU" dirty="0" smtClean="0"/>
              <a:t>However, it does cover workers who may be exposed in the workplace and during transport.</a:t>
            </a:r>
          </a:p>
          <a:p>
            <a:endParaRPr lang="en-AU" dirty="0" smtClean="0"/>
          </a:p>
          <a:p>
            <a:r>
              <a:rPr lang="en-AU" dirty="0" smtClean="0"/>
              <a:t>The GHS does not replace the ADG Code. Whatever you are currently doing to meet transport requirements, continue to do it. These duties will continue to remain.</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70216" indent="-296237" eaLnBrk="0" hangingPunct="0">
              <a:defRPr>
                <a:solidFill>
                  <a:schemeClr val="tx1"/>
                </a:solidFill>
                <a:latin typeface="Arial" charset="0"/>
              </a:defRPr>
            </a:lvl2pPr>
            <a:lvl3pPr marL="1184948" indent="-236990" eaLnBrk="0" hangingPunct="0">
              <a:defRPr>
                <a:solidFill>
                  <a:schemeClr val="tx1"/>
                </a:solidFill>
                <a:latin typeface="Arial" charset="0"/>
              </a:defRPr>
            </a:lvl3pPr>
            <a:lvl4pPr marL="1658927" indent="-236990" eaLnBrk="0" hangingPunct="0">
              <a:defRPr>
                <a:solidFill>
                  <a:schemeClr val="tx1"/>
                </a:solidFill>
                <a:latin typeface="Arial" charset="0"/>
              </a:defRPr>
            </a:lvl4pPr>
            <a:lvl5pPr marL="2132907" indent="-236990" eaLnBrk="0" hangingPunct="0">
              <a:defRPr>
                <a:solidFill>
                  <a:schemeClr val="tx1"/>
                </a:solidFill>
                <a:latin typeface="Arial" charset="0"/>
              </a:defRPr>
            </a:lvl5pPr>
            <a:lvl6pPr marL="2606886" indent="-236990" eaLnBrk="0" fontAlgn="base" hangingPunct="0">
              <a:spcBef>
                <a:spcPct val="0"/>
              </a:spcBef>
              <a:spcAft>
                <a:spcPct val="0"/>
              </a:spcAft>
              <a:defRPr>
                <a:solidFill>
                  <a:schemeClr val="tx1"/>
                </a:solidFill>
                <a:latin typeface="Arial" charset="0"/>
              </a:defRPr>
            </a:lvl6pPr>
            <a:lvl7pPr marL="3080865" indent="-236990" eaLnBrk="0" fontAlgn="base" hangingPunct="0">
              <a:spcBef>
                <a:spcPct val="0"/>
              </a:spcBef>
              <a:spcAft>
                <a:spcPct val="0"/>
              </a:spcAft>
              <a:defRPr>
                <a:solidFill>
                  <a:schemeClr val="tx1"/>
                </a:solidFill>
                <a:latin typeface="Arial" charset="0"/>
              </a:defRPr>
            </a:lvl7pPr>
            <a:lvl8pPr marL="3554844" indent="-236990" eaLnBrk="0" fontAlgn="base" hangingPunct="0">
              <a:spcBef>
                <a:spcPct val="0"/>
              </a:spcBef>
              <a:spcAft>
                <a:spcPct val="0"/>
              </a:spcAft>
              <a:defRPr>
                <a:solidFill>
                  <a:schemeClr val="tx1"/>
                </a:solidFill>
                <a:latin typeface="Arial" charset="0"/>
              </a:defRPr>
            </a:lvl8pPr>
            <a:lvl9pPr marL="4028824" indent="-236990" eaLnBrk="0" fontAlgn="base" hangingPunct="0">
              <a:spcBef>
                <a:spcPct val="0"/>
              </a:spcBef>
              <a:spcAft>
                <a:spcPct val="0"/>
              </a:spcAft>
              <a:defRPr>
                <a:solidFill>
                  <a:schemeClr val="tx1"/>
                </a:solidFill>
                <a:latin typeface="Arial" charset="0"/>
              </a:defRPr>
            </a:lvl9pPr>
          </a:lstStyle>
          <a:p>
            <a:pPr eaLnBrk="1" hangingPunct="1"/>
            <a:fld id="{C99C75ED-1CA1-41AF-89B2-8185C61BEF4D}" type="slidenum">
              <a:rPr lang="en-AU" smtClean="0"/>
              <a:pPr eaLnBrk="1" hangingPunct="1"/>
              <a:t>16</a:t>
            </a:fld>
            <a:endParaRPr lang="en-A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993775" y="768350"/>
            <a:ext cx="5114925" cy="3836988"/>
          </a:xfrm>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smtClean="0"/>
              <a:t>Hazardous substances are those which meet the criteria of the NOHSC Approved Criteria (2004).</a:t>
            </a:r>
          </a:p>
          <a:p>
            <a:r>
              <a:rPr lang="en-AU" dirty="0" smtClean="0"/>
              <a:t>Dangerous goods are those which meet the criteria of the ADG Code, 7</a:t>
            </a:r>
            <a:r>
              <a:rPr lang="en-AU" baseline="30000" dirty="0" smtClean="0"/>
              <a:t>th</a:t>
            </a:r>
            <a:r>
              <a:rPr lang="en-AU" dirty="0" smtClean="0"/>
              <a:t> Edition.</a:t>
            </a:r>
          </a:p>
          <a:p>
            <a:endParaRPr lang="en-AU" dirty="0" smtClean="0"/>
          </a:p>
          <a:p>
            <a:r>
              <a:rPr lang="en-AU" dirty="0" smtClean="0"/>
              <a:t>A hazardous chemical is effectively an amalgamation of these two definitions, except environmental hazards are not mandated by the WHS legislation.</a:t>
            </a:r>
          </a:p>
          <a:p>
            <a:endParaRPr lang="en-AU" dirty="0" smtClean="0"/>
          </a:p>
          <a:p>
            <a:r>
              <a:rPr lang="en-AU" dirty="0" smtClean="0"/>
              <a:t>Effectively, a hazardous chemical is a chemical that has the potential to harm human health through workplace exposure or to cause damage to people or property.</a:t>
            </a:r>
          </a:p>
          <a:p>
            <a:endParaRPr lang="en-AU" dirty="0" smtClean="0"/>
          </a:p>
          <a:p>
            <a:r>
              <a:rPr lang="en-AU" dirty="0" smtClean="0"/>
              <a:t>Biohazards and radioactive materials are not</a:t>
            </a:r>
            <a:r>
              <a:rPr lang="en-AU" baseline="0" dirty="0" smtClean="0"/>
              <a:t> covered by the chemicals part of the regulations, however, general duties would still apply to these materials.</a:t>
            </a:r>
            <a:endParaRPr lang="en-AU" dirty="0"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70216" indent="-296237" eaLnBrk="0" hangingPunct="0">
              <a:defRPr>
                <a:solidFill>
                  <a:schemeClr val="tx1"/>
                </a:solidFill>
                <a:latin typeface="Arial" charset="0"/>
              </a:defRPr>
            </a:lvl2pPr>
            <a:lvl3pPr marL="1184948" indent="-236990" eaLnBrk="0" hangingPunct="0">
              <a:defRPr>
                <a:solidFill>
                  <a:schemeClr val="tx1"/>
                </a:solidFill>
                <a:latin typeface="Arial" charset="0"/>
              </a:defRPr>
            </a:lvl3pPr>
            <a:lvl4pPr marL="1658927" indent="-236990" eaLnBrk="0" hangingPunct="0">
              <a:defRPr>
                <a:solidFill>
                  <a:schemeClr val="tx1"/>
                </a:solidFill>
                <a:latin typeface="Arial" charset="0"/>
              </a:defRPr>
            </a:lvl4pPr>
            <a:lvl5pPr marL="2132907" indent="-236990" eaLnBrk="0" hangingPunct="0">
              <a:defRPr>
                <a:solidFill>
                  <a:schemeClr val="tx1"/>
                </a:solidFill>
                <a:latin typeface="Arial" charset="0"/>
              </a:defRPr>
            </a:lvl5pPr>
            <a:lvl6pPr marL="2606886" indent="-236990" eaLnBrk="0" fontAlgn="base" hangingPunct="0">
              <a:spcBef>
                <a:spcPct val="0"/>
              </a:spcBef>
              <a:spcAft>
                <a:spcPct val="0"/>
              </a:spcAft>
              <a:defRPr>
                <a:solidFill>
                  <a:schemeClr val="tx1"/>
                </a:solidFill>
                <a:latin typeface="Arial" charset="0"/>
              </a:defRPr>
            </a:lvl6pPr>
            <a:lvl7pPr marL="3080865" indent="-236990" eaLnBrk="0" fontAlgn="base" hangingPunct="0">
              <a:spcBef>
                <a:spcPct val="0"/>
              </a:spcBef>
              <a:spcAft>
                <a:spcPct val="0"/>
              </a:spcAft>
              <a:defRPr>
                <a:solidFill>
                  <a:schemeClr val="tx1"/>
                </a:solidFill>
                <a:latin typeface="Arial" charset="0"/>
              </a:defRPr>
            </a:lvl7pPr>
            <a:lvl8pPr marL="3554844" indent="-236990" eaLnBrk="0" fontAlgn="base" hangingPunct="0">
              <a:spcBef>
                <a:spcPct val="0"/>
              </a:spcBef>
              <a:spcAft>
                <a:spcPct val="0"/>
              </a:spcAft>
              <a:defRPr>
                <a:solidFill>
                  <a:schemeClr val="tx1"/>
                </a:solidFill>
                <a:latin typeface="Arial" charset="0"/>
              </a:defRPr>
            </a:lvl8pPr>
            <a:lvl9pPr marL="4028824" indent="-236990" eaLnBrk="0" fontAlgn="base" hangingPunct="0">
              <a:spcBef>
                <a:spcPct val="0"/>
              </a:spcBef>
              <a:spcAft>
                <a:spcPct val="0"/>
              </a:spcAft>
              <a:defRPr>
                <a:solidFill>
                  <a:schemeClr val="tx1"/>
                </a:solidFill>
                <a:latin typeface="Arial" charset="0"/>
              </a:defRPr>
            </a:lvl9pPr>
          </a:lstStyle>
          <a:p>
            <a:pPr eaLnBrk="1" hangingPunct="1"/>
            <a:fld id="{59ADF754-4B79-4820-9AE0-25CC591C4ACC}" type="slidenum">
              <a:rPr lang="en-AU" smtClean="0"/>
              <a:pPr eaLnBrk="1" hangingPunct="1"/>
              <a:t>17</a:t>
            </a:fld>
            <a:endParaRPr lang="en-A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993775" y="768350"/>
            <a:ext cx="5114925" cy="3836988"/>
          </a:xfrm>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AU" dirty="0" smtClean="0"/>
              <a:t>Physical hazards include, for example, flammable liquids and gases, oxidisers and explosives.</a:t>
            </a:r>
          </a:p>
          <a:p>
            <a:pPr>
              <a:buFontTx/>
              <a:buChar char="•"/>
            </a:pPr>
            <a:endParaRPr lang="en-AU" dirty="0" smtClean="0"/>
          </a:p>
          <a:p>
            <a:pPr>
              <a:buFontTx/>
              <a:buChar char="•"/>
            </a:pPr>
            <a:r>
              <a:rPr lang="en-AU" dirty="0" smtClean="0"/>
              <a:t>Health hazards include, for example, acute toxicity and carcinogenicity</a:t>
            </a:r>
          </a:p>
          <a:p>
            <a:pPr>
              <a:buFontTx/>
              <a:buChar char="•"/>
            </a:pPr>
            <a:endParaRPr lang="en-AU" dirty="0" smtClean="0"/>
          </a:p>
          <a:p>
            <a:pPr>
              <a:buFontTx/>
              <a:buChar char="•"/>
            </a:pPr>
            <a:r>
              <a:rPr lang="en-AU" dirty="0" smtClean="0"/>
              <a:t>Environmental hazards are those compounds which are toxic to aquatic life and damaging to the ozone layer.</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70216" indent="-296237" eaLnBrk="0" hangingPunct="0">
              <a:defRPr>
                <a:solidFill>
                  <a:schemeClr val="tx1"/>
                </a:solidFill>
                <a:latin typeface="Arial" charset="0"/>
              </a:defRPr>
            </a:lvl2pPr>
            <a:lvl3pPr marL="1184948" indent="-236990" eaLnBrk="0" hangingPunct="0">
              <a:defRPr>
                <a:solidFill>
                  <a:schemeClr val="tx1"/>
                </a:solidFill>
                <a:latin typeface="Arial" charset="0"/>
              </a:defRPr>
            </a:lvl3pPr>
            <a:lvl4pPr marL="1658927" indent="-236990" eaLnBrk="0" hangingPunct="0">
              <a:defRPr>
                <a:solidFill>
                  <a:schemeClr val="tx1"/>
                </a:solidFill>
                <a:latin typeface="Arial" charset="0"/>
              </a:defRPr>
            </a:lvl4pPr>
            <a:lvl5pPr marL="2132907" indent="-236990" eaLnBrk="0" hangingPunct="0">
              <a:defRPr>
                <a:solidFill>
                  <a:schemeClr val="tx1"/>
                </a:solidFill>
                <a:latin typeface="Arial" charset="0"/>
              </a:defRPr>
            </a:lvl5pPr>
            <a:lvl6pPr marL="2606886" indent="-236990" eaLnBrk="0" fontAlgn="base" hangingPunct="0">
              <a:spcBef>
                <a:spcPct val="0"/>
              </a:spcBef>
              <a:spcAft>
                <a:spcPct val="0"/>
              </a:spcAft>
              <a:defRPr>
                <a:solidFill>
                  <a:schemeClr val="tx1"/>
                </a:solidFill>
                <a:latin typeface="Arial" charset="0"/>
              </a:defRPr>
            </a:lvl6pPr>
            <a:lvl7pPr marL="3080865" indent="-236990" eaLnBrk="0" fontAlgn="base" hangingPunct="0">
              <a:spcBef>
                <a:spcPct val="0"/>
              </a:spcBef>
              <a:spcAft>
                <a:spcPct val="0"/>
              </a:spcAft>
              <a:defRPr>
                <a:solidFill>
                  <a:schemeClr val="tx1"/>
                </a:solidFill>
                <a:latin typeface="Arial" charset="0"/>
              </a:defRPr>
            </a:lvl7pPr>
            <a:lvl8pPr marL="3554844" indent="-236990" eaLnBrk="0" fontAlgn="base" hangingPunct="0">
              <a:spcBef>
                <a:spcPct val="0"/>
              </a:spcBef>
              <a:spcAft>
                <a:spcPct val="0"/>
              </a:spcAft>
              <a:defRPr>
                <a:solidFill>
                  <a:schemeClr val="tx1"/>
                </a:solidFill>
                <a:latin typeface="Arial" charset="0"/>
              </a:defRPr>
            </a:lvl8pPr>
            <a:lvl9pPr marL="4028824" indent="-236990" eaLnBrk="0" fontAlgn="base" hangingPunct="0">
              <a:spcBef>
                <a:spcPct val="0"/>
              </a:spcBef>
              <a:spcAft>
                <a:spcPct val="0"/>
              </a:spcAft>
              <a:defRPr>
                <a:solidFill>
                  <a:schemeClr val="tx1"/>
                </a:solidFill>
                <a:latin typeface="Arial" charset="0"/>
              </a:defRPr>
            </a:lvl9pPr>
          </a:lstStyle>
          <a:p>
            <a:pPr eaLnBrk="1" hangingPunct="1"/>
            <a:fld id="{563B7A87-3403-4993-9FA9-DB92F76850B2}" type="slidenum">
              <a:rPr lang="en-AU" smtClean="0"/>
              <a:pPr eaLnBrk="1" hangingPunct="1"/>
              <a:t>18</a:t>
            </a:fld>
            <a:endParaRPr lang="en-A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993775" y="768350"/>
            <a:ext cx="5114925" cy="3836988"/>
          </a:xfrm>
          <a:ln/>
        </p:spPr>
      </p:sp>
      <p:sp>
        <p:nvSpPr>
          <p:cNvPr id="49155" name="Notes Placeholder 2"/>
          <p:cNvSpPr>
            <a:spLocks noGrp="1"/>
          </p:cNvSpPr>
          <p:nvPr>
            <p:ph type="body" idx="1"/>
          </p:nvPr>
        </p:nvSpPr>
        <p:spPr>
          <a:ln/>
        </p:spPr>
        <p:txBody>
          <a:bodyPr/>
          <a:lstStyle/>
          <a:p>
            <a:pPr>
              <a:defRPr/>
            </a:pPr>
            <a:r>
              <a:rPr lang="en-AU" dirty="0" smtClean="0"/>
              <a:t>The manufacturer or importer has the duty to correctly classify a chemical and ensure the label and safety data sheet are produced.</a:t>
            </a:r>
          </a:p>
          <a:p>
            <a:pPr>
              <a:defRPr/>
            </a:pPr>
            <a:endParaRPr lang="en-AU" dirty="0" smtClean="0"/>
          </a:p>
          <a:p>
            <a:pPr>
              <a:defRPr/>
            </a:pPr>
            <a:r>
              <a:rPr lang="en-AU" kern="0" dirty="0" smtClean="0"/>
              <a:t>Most changes that end users see will be on labels and safety data sheets.</a:t>
            </a:r>
          </a:p>
          <a:p>
            <a:pPr>
              <a:defRPr/>
            </a:pPr>
            <a:endParaRPr lang="en-AU" kern="0" dirty="0" smtClean="0"/>
          </a:p>
          <a:p>
            <a:pPr>
              <a:defRPr/>
            </a:pPr>
            <a:r>
              <a:rPr lang="en-AU" kern="0" dirty="0" smtClean="0"/>
              <a:t>It is important to understand what the new information (symbols and words) means.</a:t>
            </a:r>
          </a:p>
          <a:p>
            <a:pPr>
              <a:defRPr/>
            </a:pPr>
            <a:endParaRPr lang="en-AU" dirty="0"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70216" indent="-296237" eaLnBrk="0" hangingPunct="0">
              <a:defRPr>
                <a:solidFill>
                  <a:schemeClr val="tx1"/>
                </a:solidFill>
                <a:latin typeface="Arial" charset="0"/>
              </a:defRPr>
            </a:lvl2pPr>
            <a:lvl3pPr marL="1184948" indent="-236990" eaLnBrk="0" hangingPunct="0">
              <a:defRPr>
                <a:solidFill>
                  <a:schemeClr val="tx1"/>
                </a:solidFill>
                <a:latin typeface="Arial" charset="0"/>
              </a:defRPr>
            </a:lvl3pPr>
            <a:lvl4pPr marL="1658927" indent="-236990" eaLnBrk="0" hangingPunct="0">
              <a:defRPr>
                <a:solidFill>
                  <a:schemeClr val="tx1"/>
                </a:solidFill>
                <a:latin typeface="Arial" charset="0"/>
              </a:defRPr>
            </a:lvl4pPr>
            <a:lvl5pPr marL="2132907" indent="-236990" eaLnBrk="0" hangingPunct="0">
              <a:defRPr>
                <a:solidFill>
                  <a:schemeClr val="tx1"/>
                </a:solidFill>
                <a:latin typeface="Arial" charset="0"/>
              </a:defRPr>
            </a:lvl5pPr>
            <a:lvl6pPr marL="2606886" indent="-236990" eaLnBrk="0" fontAlgn="base" hangingPunct="0">
              <a:spcBef>
                <a:spcPct val="0"/>
              </a:spcBef>
              <a:spcAft>
                <a:spcPct val="0"/>
              </a:spcAft>
              <a:defRPr>
                <a:solidFill>
                  <a:schemeClr val="tx1"/>
                </a:solidFill>
                <a:latin typeface="Arial" charset="0"/>
              </a:defRPr>
            </a:lvl6pPr>
            <a:lvl7pPr marL="3080865" indent="-236990" eaLnBrk="0" fontAlgn="base" hangingPunct="0">
              <a:spcBef>
                <a:spcPct val="0"/>
              </a:spcBef>
              <a:spcAft>
                <a:spcPct val="0"/>
              </a:spcAft>
              <a:defRPr>
                <a:solidFill>
                  <a:schemeClr val="tx1"/>
                </a:solidFill>
                <a:latin typeface="Arial" charset="0"/>
              </a:defRPr>
            </a:lvl7pPr>
            <a:lvl8pPr marL="3554844" indent="-236990" eaLnBrk="0" fontAlgn="base" hangingPunct="0">
              <a:spcBef>
                <a:spcPct val="0"/>
              </a:spcBef>
              <a:spcAft>
                <a:spcPct val="0"/>
              </a:spcAft>
              <a:defRPr>
                <a:solidFill>
                  <a:schemeClr val="tx1"/>
                </a:solidFill>
                <a:latin typeface="Arial" charset="0"/>
              </a:defRPr>
            </a:lvl8pPr>
            <a:lvl9pPr marL="4028824" indent="-236990" eaLnBrk="0" fontAlgn="base" hangingPunct="0">
              <a:spcBef>
                <a:spcPct val="0"/>
              </a:spcBef>
              <a:spcAft>
                <a:spcPct val="0"/>
              </a:spcAft>
              <a:defRPr>
                <a:solidFill>
                  <a:schemeClr val="tx1"/>
                </a:solidFill>
                <a:latin typeface="Arial" charset="0"/>
              </a:defRPr>
            </a:lvl9pPr>
          </a:lstStyle>
          <a:p>
            <a:pPr eaLnBrk="1" hangingPunct="1"/>
            <a:fld id="{B48A6293-79EC-4A19-A779-90E137E0110C}" type="slidenum">
              <a:rPr lang="en-AU" smtClean="0"/>
              <a:pPr eaLnBrk="1" hangingPunct="1"/>
              <a:t>19</a:t>
            </a:fld>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4925" cy="3836988"/>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9A3FE58F-88CE-4692-9244-D22A41A5B193}" type="slidenum">
              <a:rPr lang="en-AU" smtClean="0"/>
              <a:pPr>
                <a:defRPr/>
              </a:pPr>
              <a:t>2</a:t>
            </a:fld>
            <a:endParaRPr lang="en-AU"/>
          </a:p>
        </p:txBody>
      </p:sp>
    </p:spTree>
    <p:extLst>
      <p:ext uri="{BB962C8B-B14F-4D97-AF65-F5344CB8AC3E}">
        <p14:creationId xmlns:p14="http://schemas.microsoft.com/office/powerpoint/2010/main" val="431051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993775" y="768350"/>
            <a:ext cx="5114925" cy="3836988"/>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smtClean="0"/>
              <a:t>The WHS Regulation do not mandate the classification of Flammable Gases: Category 2 (which aligns the requirements with the ADG Code).</a:t>
            </a:r>
          </a:p>
          <a:p>
            <a:endParaRPr lang="en-AU" dirty="0" smtClean="0"/>
          </a:p>
          <a:p>
            <a:r>
              <a:rPr lang="en-AU" dirty="0" smtClean="0"/>
              <a:t>These are the “building blocks” of the GHS. Jurisdictions are free to choose building</a:t>
            </a:r>
            <a:r>
              <a:rPr lang="en-AU" baseline="0" dirty="0" smtClean="0"/>
              <a:t> blocks to best suit or match their current requirements. Hence there may be varying requirements for the GHS between countries and between sectors within countries. However, the criteria for each class and category are harmonised and cannot be changed.</a:t>
            </a:r>
            <a:endParaRPr lang="en-AU" dirty="0"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70216" indent="-296237" eaLnBrk="0" hangingPunct="0">
              <a:defRPr>
                <a:solidFill>
                  <a:schemeClr val="tx1"/>
                </a:solidFill>
                <a:latin typeface="Arial" charset="0"/>
              </a:defRPr>
            </a:lvl2pPr>
            <a:lvl3pPr marL="1184948" indent="-236990" eaLnBrk="0" hangingPunct="0">
              <a:defRPr>
                <a:solidFill>
                  <a:schemeClr val="tx1"/>
                </a:solidFill>
                <a:latin typeface="Arial" charset="0"/>
              </a:defRPr>
            </a:lvl3pPr>
            <a:lvl4pPr marL="1658927" indent="-236990" eaLnBrk="0" hangingPunct="0">
              <a:defRPr>
                <a:solidFill>
                  <a:schemeClr val="tx1"/>
                </a:solidFill>
                <a:latin typeface="Arial" charset="0"/>
              </a:defRPr>
            </a:lvl4pPr>
            <a:lvl5pPr marL="2132907" indent="-236990" eaLnBrk="0" hangingPunct="0">
              <a:defRPr>
                <a:solidFill>
                  <a:schemeClr val="tx1"/>
                </a:solidFill>
                <a:latin typeface="Arial" charset="0"/>
              </a:defRPr>
            </a:lvl5pPr>
            <a:lvl6pPr marL="2606886" indent="-236990" eaLnBrk="0" fontAlgn="base" hangingPunct="0">
              <a:spcBef>
                <a:spcPct val="0"/>
              </a:spcBef>
              <a:spcAft>
                <a:spcPct val="0"/>
              </a:spcAft>
              <a:defRPr>
                <a:solidFill>
                  <a:schemeClr val="tx1"/>
                </a:solidFill>
                <a:latin typeface="Arial" charset="0"/>
              </a:defRPr>
            </a:lvl6pPr>
            <a:lvl7pPr marL="3080865" indent="-236990" eaLnBrk="0" fontAlgn="base" hangingPunct="0">
              <a:spcBef>
                <a:spcPct val="0"/>
              </a:spcBef>
              <a:spcAft>
                <a:spcPct val="0"/>
              </a:spcAft>
              <a:defRPr>
                <a:solidFill>
                  <a:schemeClr val="tx1"/>
                </a:solidFill>
                <a:latin typeface="Arial" charset="0"/>
              </a:defRPr>
            </a:lvl7pPr>
            <a:lvl8pPr marL="3554844" indent="-236990" eaLnBrk="0" fontAlgn="base" hangingPunct="0">
              <a:spcBef>
                <a:spcPct val="0"/>
              </a:spcBef>
              <a:spcAft>
                <a:spcPct val="0"/>
              </a:spcAft>
              <a:defRPr>
                <a:solidFill>
                  <a:schemeClr val="tx1"/>
                </a:solidFill>
                <a:latin typeface="Arial" charset="0"/>
              </a:defRPr>
            </a:lvl8pPr>
            <a:lvl9pPr marL="4028824" indent="-236990" eaLnBrk="0" fontAlgn="base" hangingPunct="0">
              <a:spcBef>
                <a:spcPct val="0"/>
              </a:spcBef>
              <a:spcAft>
                <a:spcPct val="0"/>
              </a:spcAft>
              <a:defRPr>
                <a:solidFill>
                  <a:schemeClr val="tx1"/>
                </a:solidFill>
                <a:latin typeface="Arial" charset="0"/>
              </a:defRPr>
            </a:lvl9pPr>
          </a:lstStyle>
          <a:p>
            <a:pPr eaLnBrk="1" hangingPunct="1"/>
            <a:fld id="{51E37C22-D1AA-43CA-90F8-72B1D513BC48}" type="slidenum">
              <a:rPr lang="en-AU" smtClean="0"/>
              <a:pPr eaLnBrk="1" hangingPunct="1"/>
              <a:t>20</a:t>
            </a:fld>
            <a:endParaRPr lang="en-A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993775" y="768350"/>
            <a:ext cx="5114925" cy="3836988"/>
          </a:xfrm>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70216" indent="-296237" eaLnBrk="0" hangingPunct="0">
              <a:defRPr>
                <a:solidFill>
                  <a:schemeClr val="tx1"/>
                </a:solidFill>
                <a:latin typeface="Arial" charset="0"/>
              </a:defRPr>
            </a:lvl2pPr>
            <a:lvl3pPr marL="1184948" indent="-236990" eaLnBrk="0" hangingPunct="0">
              <a:defRPr>
                <a:solidFill>
                  <a:schemeClr val="tx1"/>
                </a:solidFill>
                <a:latin typeface="Arial" charset="0"/>
              </a:defRPr>
            </a:lvl3pPr>
            <a:lvl4pPr marL="1658927" indent="-236990" eaLnBrk="0" hangingPunct="0">
              <a:defRPr>
                <a:solidFill>
                  <a:schemeClr val="tx1"/>
                </a:solidFill>
                <a:latin typeface="Arial" charset="0"/>
              </a:defRPr>
            </a:lvl4pPr>
            <a:lvl5pPr marL="2132907" indent="-236990" eaLnBrk="0" hangingPunct="0">
              <a:defRPr>
                <a:solidFill>
                  <a:schemeClr val="tx1"/>
                </a:solidFill>
                <a:latin typeface="Arial" charset="0"/>
              </a:defRPr>
            </a:lvl5pPr>
            <a:lvl6pPr marL="2606886" indent="-236990" eaLnBrk="0" fontAlgn="base" hangingPunct="0">
              <a:spcBef>
                <a:spcPct val="0"/>
              </a:spcBef>
              <a:spcAft>
                <a:spcPct val="0"/>
              </a:spcAft>
              <a:defRPr>
                <a:solidFill>
                  <a:schemeClr val="tx1"/>
                </a:solidFill>
                <a:latin typeface="Arial" charset="0"/>
              </a:defRPr>
            </a:lvl6pPr>
            <a:lvl7pPr marL="3080865" indent="-236990" eaLnBrk="0" fontAlgn="base" hangingPunct="0">
              <a:spcBef>
                <a:spcPct val="0"/>
              </a:spcBef>
              <a:spcAft>
                <a:spcPct val="0"/>
              </a:spcAft>
              <a:defRPr>
                <a:solidFill>
                  <a:schemeClr val="tx1"/>
                </a:solidFill>
                <a:latin typeface="Arial" charset="0"/>
              </a:defRPr>
            </a:lvl7pPr>
            <a:lvl8pPr marL="3554844" indent="-236990" eaLnBrk="0" fontAlgn="base" hangingPunct="0">
              <a:spcBef>
                <a:spcPct val="0"/>
              </a:spcBef>
              <a:spcAft>
                <a:spcPct val="0"/>
              </a:spcAft>
              <a:defRPr>
                <a:solidFill>
                  <a:schemeClr val="tx1"/>
                </a:solidFill>
                <a:latin typeface="Arial" charset="0"/>
              </a:defRPr>
            </a:lvl8pPr>
            <a:lvl9pPr marL="4028824" indent="-236990" eaLnBrk="0" fontAlgn="base" hangingPunct="0">
              <a:spcBef>
                <a:spcPct val="0"/>
              </a:spcBef>
              <a:spcAft>
                <a:spcPct val="0"/>
              </a:spcAft>
              <a:defRPr>
                <a:solidFill>
                  <a:schemeClr val="tx1"/>
                </a:solidFill>
                <a:latin typeface="Arial" charset="0"/>
              </a:defRPr>
            </a:lvl9pPr>
          </a:lstStyle>
          <a:p>
            <a:pPr eaLnBrk="1" hangingPunct="1"/>
            <a:fld id="{7115035D-18B1-4F66-9AD5-D4E2B98B3971}" type="slidenum">
              <a:rPr lang="en-AU" smtClean="0"/>
              <a:pPr eaLnBrk="1" hangingPunct="1"/>
              <a:t>21</a:t>
            </a:fld>
            <a:endParaRPr lang="en-A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993775" y="768350"/>
            <a:ext cx="5114925" cy="3836988"/>
          </a:xfrm>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7958">
              <a:defRPr/>
            </a:pPr>
            <a:r>
              <a:rPr lang="en-AU" kern="0" dirty="0"/>
              <a:t>Although it is not mandatory, it is considered best practice to classify workplace chemicals according to environment classifications. This is often required for transport purposes anyway. Suppliers and manufacturers, where environmental classifications are known, are encouraged to put this information on to workplace labelling and safety data sheets to inform workers of the </a:t>
            </a:r>
            <a:r>
              <a:rPr lang="en-AU" kern="0"/>
              <a:t>intrinsic hazard.</a:t>
            </a:r>
            <a:endParaRPr lang="en-AU" kern="0" dirty="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70216" indent="-296237" eaLnBrk="0" hangingPunct="0">
              <a:defRPr>
                <a:solidFill>
                  <a:schemeClr val="tx1"/>
                </a:solidFill>
                <a:latin typeface="Arial" charset="0"/>
              </a:defRPr>
            </a:lvl2pPr>
            <a:lvl3pPr marL="1184948" indent="-236990" eaLnBrk="0" hangingPunct="0">
              <a:defRPr>
                <a:solidFill>
                  <a:schemeClr val="tx1"/>
                </a:solidFill>
                <a:latin typeface="Arial" charset="0"/>
              </a:defRPr>
            </a:lvl3pPr>
            <a:lvl4pPr marL="1658927" indent="-236990" eaLnBrk="0" hangingPunct="0">
              <a:defRPr>
                <a:solidFill>
                  <a:schemeClr val="tx1"/>
                </a:solidFill>
                <a:latin typeface="Arial" charset="0"/>
              </a:defRPr>
            </a:lvl4pPr>
            <a:lvl5pPr marL="2132907" indent="-236990" eaLnBrk="0" hangingPunct="0">
              <a:defRPr>
                <a:solidFill>
                  <a:schemeClr val="tx1"/>
                </a:solidFill>
                <a:latin typeface="Arial" charset="0"/>
              </a:defRPr>
            </a:lvl5pPr>
            <a:lvl6pPr marL="2606886" indent="-236990" eaLnBrk="0" fontAlgn="base" hangingPunct="0">
              <a:spcBef>
                <a:spcPct val="0"/>
              </a:spcBef>
              <a:spcAft>
                <a:spcPct val="0"/>
              </a:spcAft>
              <a:defRPr>
                <a:solidFill>
                  <a:schemeClr val="tx1"/>
                </a:solidFill>
                <a:latin typeface="Arial" charset="0"/>
              </a:defRPr>
            </a:lvl6pPr>
            <a:lvl7pPr marL="3080865" indent="-236990" eaLnBrk="0" fontAlgn="base" hangingPunct="0">
              <a:spcBef>
                <a:spcPct val="0"/>
              </a:spcBef>
              <a:spcAft>
                <a:spcPct val="0"/>
              </a:spcAft>
              <a:defRPr>
                <a:solidFill>
                  <a:schemeClr val="tx1"/>
                </a:solidFill>
                <a:latin typeface="Arial" charset="0"/>
              </a:defRPr>
            </a:lvl7pPr>
            <a:lvl8pPr marL="3554844" indent="-236990" eaLnBrk="0" fontAlgn="base" hangingPunct="0">
              <a:spcBef>
                <a:spcPct val="0"/>
              </a:spcBef>
              <a:spcAft>
                <a:spcPct val="0"/>
              </a:spcAft>
              <a:defRPr>
                <a:solidFill>
                  <a:schemeClr val="tx1"/>
                </a:solidFill>
                <a:latin typeface="Arial" charset="0"/>
              </a:defRPr>
            </a:lvl8pPr>
            <a:lvl9pPr marL="4028824" indent="-236990" eaLnBrk="0" fontAlgn="base" hangingPunct="0">
              <a:spcBef>
                <a:spcPct val="0"/>
              </a:spcBef>
              <a:spcAft>
                <a:spcPct val="0"/>
              </a:spcAft>
              <a:defRPr>
                <a:solidFill>
                  <a:schemeClr val="tx1"/>
                </a:solidFill>
                <a:latin typeface="Arial" charset="0"/>
              </a:defRPr>
            </a:lvl9pPr>
          </a:lstStyle>
          <a:p>
            <a:pPr eaLnBrk="1" hangingPunct="1"/>
            <a:fld id="{3432910A-943D-4692-BAEF-D789CDDA752E}" type="slidenum">
              <a:rPr lang="en-AU" smtClean="0"/>
              <a:pPr eaLnBrk="1" hangingPunct="1"/>
              <a:t>22</a:t>
            </a:fld>
            <a:endParaRPr lang="en-A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993775" y="768350"/>
            <a:ext cx="5114925" cy="3836988"/>
          </a:xfrm>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These classifications do not, on their own, result in pictograms appearing on the label, but manufacturers and importers should put this information on the label and the safety data sheet when it is required.</a:t>
            </a:r>
          </a:p>
          <a:p>
            <a:endParaRPr lang="en-US" dirty="0" smtClean="0"/>
          </a:p>
          <a:p>
            <a:r>
              <a:rPr lang="en-US" dirty="0" smtClean="0"/>
              <a:t>The criteria for classification under these categories is given in the </a:t>
            </a:r>
            <a:r>
              <a:rPr lang="en-US" dirty="0" err="1" smtClean="0"/>
              <a:t>labelling</a:t>
            </a:r>
            <a:r>
              <a:rPr lang="en-US" dirty="0" smtClean="0"/>
              <a:t> and SDS Codes of Practice and the classification guidance.</a:t>
            </a:r>
          </a:p>
          <a:p>
            <a:endParaRPr lang="en-US" dirty="0" smtClean="0"/>
          </a:p>
          <a:p>
            <a:r>
              <a:rPr lang="en-US" dirty="0" smtClean="0"/>
              <a:t>These additional</a:t>
            </a:r>
            <a:r>
              <a:rPr lang="en-US" baseline="0" dirty="0" smtClean="0"/>
              <a:t> classes also exist in EU legislation.</a:t>
            </a:r>
            <a:endParaRPr lang="en-US" dirty="0" smtClean="0"/>
          </a:p>
          <a:p>
            <a:endParaRPr lang="en-US" dirty="0" smtClean="0"/>
          </a:p>
          <a:p>
            <a:r>
              <a:rPr lang="en-US" dirty="0" smtClean="0"/>
              <a:t>It is highly unlikely that a chemical will belong to one of these categories alone and not be classified as hazardous under another category.</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70216" indent="-296237" eaLnBrk="0" hangingPunct="0">
              <a:defRPr>
                <a:solidFill>
                  <a:schemeClr val="tx1"/>
                </a:solidFill>
                <a:latin typeface="Arial" charset="0"/>
              </a:defRPr>
            </a:lvl2pPr>
            <a:lvl3pPr marL="1184948" indent="-236990" eaLnBrk="0" hangingPunct="0">
              <a:defRPr>
                <a:solidFill>
                  <a:schemeClr val="tx1"/>
                </a:solidFill>
                <a:latin typeface="Arial" charset="0"/>
              </a:defRPr>
            </a:lvl3pPr>
            <a:lvl4pPr marL="1658927" indent="-236990" eaLnBrk="0" hangingPunct="0">
              <a:defRPr>
                <a:solidFill>
                  <a:schemeClr val="tx1"/>
                </a:solidFill>
                <a:latin typeface="Arial" charset="0"/>
              </a:defRPr>
            </a:lvl4pPr>
            <a:lvl5pPr marL="2132907" indent="-236990" eaLnBrk="0" hangingPunct="0">
              <a:defRPr>
                <a:solidFill>
                  <a:schemeClr val="tx1"/>
                </a:solidFill>
                <a:latin typeface="Arial" charset="0"/>
              </a:defRPr>
            </a:lvl5pPr>
            <a:lvl6pPr marL="2606886" indent="-236990" eaLnBrk="0" fontAlgn="base" hangingPunct="0">
              <a:spcBef>
                <a:spcPct val="0"/>
              </a:spcBef>
              <a:spcAft>
                <a:spcPct val="0"/>
              </a:spcAft>
              <a:defRPr>
                <a:solidFill>
                  <a:schemeClr val="tx1"/>
                </a:solidFill>
                <a:latin typeface="Arial" charset="0"/>
              </a:defRPr>
            </a:lvl6pPr>
            <a:lvl7pPr marL="3080865" indent="-236990" eaLnBrk="0" fontAlgn="base" hangingPunct="0">
              <a:spcBef>
                <a:spcPct val="0"/>
              </a:spcBef>
              <a:spcAft>
                <a:spcPct val="0"/>
              </a:spcAft>
              <a:defRPr>
                <a:solidFill>
                  <a:schemeClr val="tx1"/>
                </a:solidFill>
                <a:latin typeface="Arial" charset="0"/>
              </a:defRPr>
            </a:lvl7pPr>
            <a:lvl8pPr marL="3554844" indent="-236990" eaLnBrk="0" fontAlgn="base" hangingPunct="0">
              <a:spcBef>
                <a:spcPct val="0"/>
              </a:spcBef>
              <a:spcAft>
                <a:spcPct val="0"/>
              </a:spcAft>
              <a:defRPr>
                <a:solidFill>
                  <a:schemeClr val="tx1"/>
                </a:solidFill>
                <a:latin typeface="Arial" charset="0"/>
              </a:defRPr>
            </a:lvl8pPr>
            <a:lvl9pPr marL="4028824" indent="-236990" eaLnBrk="0" fontAlgn="base" hangingPunct="0">
              <a:spcBef>
                <a:spcPct val="0"/>
              </a:spcBef>
              <a:spcAft>
                <a:spcPct val="0"/>
              </a:spcAft>
              <a:defRPr>
                <a:solidFill>
                  <a:schemeClr val="tx1"/>
                </a:solidFill>
                <a:latin typeface="Arial" charset="0"/>
              </a:defRPr>
            </a:lvl9pPr>
          </a:lstStyle>
          <a:p>
            <a:pPr eaLnBrk="1" hangingPunct="1"/>
            <a:fld id="{45AD2537-336C-443E-9A21-1C68CA28BE4F}" type="slidenum">
              <a:rPr lang="en-AU" smtClean="0"/>
              <a:pPr eaLnBrk="1" hangingPunct="1"/>
              <a:t>23</a:t>
            </a:fld>
            <a:endParaRPr lang="en-A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993775" y="768350"/>
            <a:ext cx="5114925" cy="3836988"/>
          </a:xfrm>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Requirements</a:t>
            </a:r>
            <a:r>
              <a:rPr lang="en-US" baseline="0" dirty="0" smtClean="0"/>
              <a:t> of </a:t>
            </a:r>
            <a:r>
              <a:rPr lang="en-US" baseline="0" dirty="0" err="1" smtClean="0"/>
              <a:t>SUSMP</a:t>
            </a:r>
            <a:r>
              <a:rPr lang="en-US" baseline="0" dirty="0" smtClean="0"/>
              <a:t> will still be acceptable and meets the requirements of the WHS Regulations for labelling - no requirement to put GHS information on such chemicals. However, </a:t>
            </a:r>
            <a:r>
              <a:rPr lang="en-US" baseline="0" dirty="0" err="1" smtClean="0"/>
              <a:t>i</a:t>
            </a:r>
            <a:r>
              <a:rPr lang="en-AU" sz="1200" dirty="0" smtClean="0">
                <a:solidFill>
                  <a:srgbClr val="000000"/>
                </a:solidFill>
                <a:effectLst/>
                <a:latin typeface="Arial"/>
                <a:ea typeface="Times New Roman"/>
              </a:rPr>
              <a:t>f the manufacturer or importer determines that the use handling and storage of the chemicals are predominantly related to a work activity, the label must meet </a:t>
            </a:r>
            <a:r>
              <a:rPr lang="en-AU" sz="1200" dirty="0" err="1" smtClean="0">
                <a:solidFill>
                  <a:srgbClr val="000000"/>
                </a:solidFill>
                <a:effectLst/>
                <a:latin typeface="Arial"/>
                <a:ea typeface="Times New Roman"/>
              </a:rPr>
              <a:t>WHS</a:t>
            </a:r>
            <a:r>
              <a:rPr lang="en-AU" sz="1200" dirty="0" smtClean="0">
                <a:solidFill>
                  <a:srgbClr val="000000"/>
                </a:solidFill>
                <a:effectLst/>
                <a:latin typeface="Arial"/>
                <a:ea typeface="Times New Roman"/>
              </a:rPr>
              <a:t> requirements.</a:t>
            </a:r>
          </a:p>
          <a:p>
            <a:endParaRPr lang="en-US" baseline="0" dirty="0" smtClean="0"/>
          </a:p>
          <a:p>
            <a:r>
              <a:rPr lang="en-US" baseline="0" dirty="0" smtClean="0"/>
              <a:t>For chemicals regulated by the APVMA, these must comply with most requirements of GHS </a:t>
            </a:r>
            <a:r>
              <a:rPr lang="en-US" baseline="0" dirty="0" err="1" smtClean="0"/>
              <a:t>labelling</a:t>
            </a:r>
            <a:r>
              <a:rPr lang="en-US" baseline="0" dirty="0" smtClean="0"/>
              <a:t> under WHS Regulations. Signal words and pictograms do not need to appear. Hazard statements and precautionary statements must apply to warn of residual hazard (SDS requirements MUST be met – which must be to full requirements of WHS, with full suite of label elements on the SDS).</a:t>
            </a:r>
            <a:endParaRPr lang="en-US" dirty="0"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70216" indent="-296237" eaLnBrk="0" hangingPunct="0">
              <a:defRPr>
                <a:solidFill>
                  <a:schemeClr val="tx1"/>
                </a:solidFill>
                <a:latin typeface="Arial" charset="0"/>
              </a:defRPr>
            </a:lvl2pPr>
            <a:lvl3pPr marL="1184948" indent="-236990" eaLnBrk="0" hangingPunct="0">
              <a:defRPr>
                <a:solidFill>
                  <a:schemeClr val="tx1"/>
                </a:solidFill>
                <a:latin typeface="Arial" charset="0"/>
              </a:defRPr>
            </a:lvl3pPr>
            <a:lvl4pPr marL="1658927" indent="-236990" eaLnBrk="0" hangingPunct="0">
              <a:defRPr>
                <a:solidFill>
                  <a:schemeClr val="tx1"/>
                </a:solidFill>
                <a:latin typeface="Arial" charset="0"/>
              </a:defRPr>
            </a:lvl4pPr>
            <a:lvl5pPr marL="2132907" indent="-236990" eaLnBrk="0" hangingPunct="0">
              <a:defRPr>
                <a:solidFill>
                  <a:schemeClr val="tx1"/>
                </a:solidFill>
                <a:latin typeface="Arial" charset="0"/>
              </a:defRPr>
            </a:lvl5pPr>
            <a:lvl6pPr marL="2606886" indent="-236990" eaLnBrk="0" fontAlgn="base" hangingPunct="0">
              <a:spcBef>
                <a:spcPct val="0"/>
              </a:spcBef>
              <a:spcAft>
                <a:spcPct val="0"/>
              </a:spcAft>
              <a:defRPr>
                <a:solidFill>
                  <a:schemeClr val="tx1"/>
                </a:solidFill>
                <a:latin typeface="Arial" charset="0"/>
              </a:defRPr>
            </a:lvl6pPr>
            <a:lvl7pPr marL="3080865" indent="-236990" eaLnBrk="0" fontAlgn="base" hangingPunct="0">
              <a:spcBef>
                <a:spcPct val="0"/>
              </a:spcBef>
              <a:spcAft>
                <a:spcPct val="0"/>
              </a:spcAft>
              <a:defRPr>
                <a:solidFill>
                  <a:schemeClr val="tx1"/>
                </a:solidFill>
                <a:latin typeface="Arial" charset="0"/>
              </a:defRPr>
            </a:lvl7pPr>
            <a:lvl8pPr marL="3554844" indent="-236990" eaLnBrk="0" fontAlgn="base" hangingPunct="0">
              <a:spcBef>
                <a:spcPct val="0"/>
              </a:spcBef>
              <a:spcAft>
                <a:spcPct val="0"/>
              </a:spcAft>
              <a:defRPr>
                <a:solidFill>
                  <a:schemeClr val="tx1"/>
                </a:solidFill>
                <a:latin typeface="Arial" charset="0"/>
              </a:defRPr>
            </a:lvl8pPr>
            <a:lvl9pPr marL="4028824" indent="-236990" eaLnBrk="0" fontAlgn="base" hangingPunct="0">
              <a:spcBef>
                <a:spcPct val="0"/>
              </a:spcBef>
              <a:spcAft>
                <a:spcPct val="0"/>
              </a:spcAft>
              <a:defRPr>
                <a:solidFill>
                  <a:schemeClr val="tx1"/>
                </a:solidFill>
                <a:latin typeface="Arial" charset="0"/>
              </a:defRPr>
            </a:lvl9pPr>
          </a:lstStyle>
          <a:p>
            <a:pPr eaLnBrk="1" hangingPunct="1"/>
            <a:fld id="{259E25B3-EE2D-4E4D-90EA-EE9061D5C81F}" type="slidenum">
              <a:rPr lang="en-AU" smtClean="0"/>
              <a:pPr eaLnBrk="1" hangingPunct="1"/>
              <a:t>24</a:t>
            </a:fld>
            <a:endParaRPr lang="en-A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993775" y="768350"/>
            <a:ext cx="5114925" cy="3836988"/>
          </a:xfrm>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If other types of signal word are required under other legislation, then it will be shown on the label.</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70216" indent="-296237" eaLnBrk="0" hangingPunct="0">
              <a:defRPr>
                <a:solidFill>
                  <a:schemeClr val="tx1"/>
                </a:solidFill>
                <a:latin typeface="Arial" charset="0"/>
              </a:defRPr>
            </a:lvl2pPr>
            <a:lvl3pPr marL="1184948" indent="-236990" eaLnBrk="0" hangingPunct="0">
              <a:defRPr>
                <a:solidFill>
                  <a:schemeClr val="tx1"/>
                </a:solidFill>
                <a:latin typeface="Arial" charset="0"/>
              </a:defRPr>
            </a:lvl3pPr>
            <a:lvl4pPr marL="1658927" indent="-236990" eaLnBrk="0" hangingPunct="0">
              <a:defRPr>
                <a:solidFill>
                  <a:schemeClr val="tx1"/>
                </a:solidFill>
                <a:latin typeface="Arial" charset="0"/>
              </a:defRPr>
            </a:lvl4pPr>
            <a:lvl5pPr marL="2132907" indent="-236990" eaLnBrk="0" hangingPunct="0">
              <a:defRPr>
                <a:solidFill>
                  <a:schemeClr val="tx1"/>
                </a:solidFill>
                <a:latin typeface="Arial" charset="0"/>
              </a:defRPr>
            </a:lvl5pPr>
            <a:lvl6pPr marL="2606886" indent="-236990" eaLnBrk="0" fontAlgn="base" hangingPunct="0">
              <a:spcBef>
                <a:spcPct val="0"/>
              </a:spcBef>
              <a:spcAft>
                <a:spcPct val="0"/>
              </a:spcAft>
              <a:defRPr>
                <a:solidFill>
                  <a:schemeClr val="tx1"/>
                </a:solidFill>
                <a:latin typeface="Arial" charset="0"/>
              </a:defRPr>
            </a:lvl6pPr>
            <a:lvl7pPr marL="3080865" indent="-236990" eaLnBrk="0" fontAlgn="base" hangingPunct="0">
              <a:spcBef>
                <a:spcPct val="0"/>
              </a:spcBef>
              <a:spcAft>
                <a:spcPct val="0"/>
              </a:spcAft>
              <a:defRPr>
                <a:solidFill>
                  <a:schemeClr val="tx1"/>
                </a:solidFill>
                <a:latin typeface="Arial" charset="0"/>
              </a:defRPr>
            </a:lvl7pPr>
            <a:lvl8pPr marL="3554844" indent="-236990" eaLnBrk="0" fontAlgn="base" hangingPunct="0">
              <a:spcBef>
                <a:spcPct val="0"/>
              </a:spcBef>
              <a:spcAft>
                <a:spcPct val="0"/>
              </a:spcAft>
              <a:defRPr>
                <a:solidFill>
                  <a:schemeClr val="tx1"/>
                </a:solidFill>
                <a:latin typeface="Arial" charset="0"/>
              </a:defRPr>
            </a:lvl8pPr>
            <a:lvl9pPr marL="4028824" indent="-236990" eaLnBrk="0" fontAlgn="base" hangingPunct="0">
              <a:spcBef>
                <a:spcPct val="0"/>
              </a:spcBef>
              <a:spcAft>
                <a:spcPct val="0"/>
              </a:spcAft>
              <a:defRPr>
                <a:solidFill>
                  <a:schemeClr val="tx1"/>
                </a:solidFill>
                <a:latin typeface="Arial" charset="0"/>
              </a:defRPr>
            </a:lvl9pPr>
          </a:lstStyle>
          <a:p>
            <a:pPr eaLnBrk="1" hangingPunct="1"/>
            <a:fld id="{78F0A54B-7CB4-40E2-A9B8-6DD8FFA87DA6}" type="slidenum">
              <a:rPr lang="en-AU" smtClean="0"/>
              <a:pPr eaLnBrk="1" hangingPunct="1"/>
              <a:t>25</a:t>
            </a:fld>
            <a:endParaRPr lang="en-A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993775" y="768350"/>
            <a:ext cx="5114925" cy="3836988"/>
          </a:xfrm>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smtClean="0"/>
              <a:t>The pictograms are the same shape as the Dangerous Goods labels (a square set at a point) and most, except the exclamation mark and the “health hazard symbol”, will be familiar. These are new symbols under the GHS to help convey health hazards that were not covered by the Dangerous Goods Code.</a:t>
            </a:r>
          </a:p>
          <a:p>
            <a:endParaRPr lang="en-AU" dirty="0" smtClean="0"/>
          </a:p>
          <a:p>
            <a:r>
              <a:rPr lang="en-AU" dirty="0" smtClean="0"/>
              <a:t>The border is red on a white background. If the product is for the domestic market only and is not for export, then the border can be black.</a:t>
            </a:r>
          </a:p>
          <a:p>
            <a:endParaRPr lang="en-AU" dirty="0" smtClean="0"/>
          </a:p>
          <a:p>
            <a:r>
              <a:rPr lang="en-AU" dirty="0" smtClean="0"/>
              <a:t>Each pictogram has an </a:t>
            </a:r>
            <a:r>
              <a:rPr lang="en-AU" i="1" dirty="0" smtClean="0"/>
              <a:t>official name</a:t>
            </a:r>
            <a:r>
              <a:rPr lang="en-AU" dirty="0" smtClean="0"/>
              <a:t>. The “health hazard” pictogram is colloquially known as “Star Man”, “Exploding torso” and others.</a:t>
            </a:r>
          </a:p>
          <a:p>
            <a:endParaRPr lang="en-AU" dirty="0" smtClean="0"/>
          </a:p>
          <a:p>
            <a:r>
              <a:rPr lang="en-AU" dirty="0" smtClean="0"/>
              <a:t>Priority rules: Rules for prioritising pictograms</a:t>
            </a:r>
            <a:r>
              <a:rPr lang="en-AU" baseline="0" dirty="0" smtClean="0"/>
              <a:t> to preserve space on label and to prevent possible contradiction of information.</a:t>
            </a:r>
          </a:p>
          <a:p>
            <a:pPr marL="177742" indent="-177742">
              <a:buFont typeface="Arial" pitchFamily="34" charset="0"/>
              <a:buChar char="•"/>
            </a:pPr>
            <a:r>
              <a:rPr lang="en-AU" baseline="0" dirty="0" smtClean="0"/>
              <a:t>If </a:t>
            </a:r>
            <a:r>
              <a:rPr lang="en-AU" i="1" baseline="0" dirty="0" smtClean="0"/>
              <a:t>skull and crossbones </a:t>
            </a:r>
            <a:r>
              <a:rPr lang="en-AU" i="0" baseline="0" dirty="0" smtClean="0"/>
              <a:t>appears</a:t>
            </a:r>
            <a:r>
              <a:rPr lang="en-AU" i="1" baseline="0" dirty="0" smtClean="0"/>
              <a:t>, exclamation mark </a:t>
            </a:r>
            <a:r>
              <a:rPr lang="en-AU" i="0" baseline="0" dirty="0" smtClean="0"/>
              <a:t>will not appear</a:t>
            </a:r>
            <a:r>
              <a:rPr lang="en-AU" i="1" baseline="0" dirty="0" smtClean="0"/>
              <a:t>.</a:t>
            </a:r>
          </a:p>
          <a:p>
            <a:pPr marL="177742" indent="-177742">
              <a:buFont typeface="Arial" pitchFamily="34" charset="0"/>
              <a:buChar char="•"/>
            </a:pPr>
            <a:r>
              <a:rPr lang="en-AU" i="0" baseline="0" dirty="0" smtClean="0"/>
              <a:t>If </a:t>
            </a:r>
            <a:r>
              <a:rPr lang="en-AU" i="1" baseline="0" dirty="0" smtClean="0"/>
              <a:t>corrosive</a:t>
            </a:r>
            <a:r>
              <a:rPr lang="en-AU" i="0" baseline="0" dirty="0" smtClean="0"/>
              <a:t> appears, </a:t>
            </a:r>
            <a:r>
              <a:rPr lang="en-AU" i="1" baseline="0" dirty="0" smtClean="0"/>
              <a:t>exclamation mark </a:t>
            </a:r>
            <a:r>
              <a:rPr lang="en-AU" i="0" baseline="0" dirty="0" smtClean="0"/>
              <a:t>will not appear for skin or eye irritation.</a:t>
            </a:r>
          </a:p>
          <a:p>
            <a:pPr marL="177742" indent="-177742">
              <a:buFont typeface="Arial" pitchFamily="34" charset="0"/>
              <a:buChar char="•"/>
            </a:pPr>
            <a:r>
              <a:rPr lang="en-AU" dirty="0" smtClean="0"/>
              <a:t>If </a:t>
            </a:r>
            <a:r>
              <a:rPr lang="en-AU" i="1" dirty="0" smtClean="0"/>
              <a:t>health hazard </a:t>
            </a:r>
            <a:r>
              <a:rPr lang="en-AU" dirty="0" smtClean="0"/>
              <a:t>appears for respiratory sensitisation, </a:t>
            </a:r>
            <a:r>
              <a:rPr lang="en-AU" i="1" dirty="0" smtClean="0"/>
              <a:t>exclamation mark </a:t>
            </a:r>
            <a:r>
              <a:rPr lang="en-AU" dirty="0" smtClean="0"/>
              <a:t>will not appear for skin sensitisation</a:t>
            </a:r>
            <a:r>
              <a:rPr lang="en-AU" baseline="0" dirty="0" smtClean="0"/>
              <a:t> or skin or eye irritation.</a:t>
            </a:r>
          </a:p>
          <a:p>
            <a:pPr marL="177742" indent="-177742">
              <a:buFont typeface="Arial" pitchFamily="34" charset="0"/>
              <a:buChar char="•"/>
            </a:pPr>
            <a:r>
              <a:rPr lang="en-AU" baseline="0" dirty="0" smtClean="0"/>
              <a:t>If a transport pictogram appears, the equivalent GHS pictogram will not appear.</a:t>
            </a:r>
            <a:endParaRPr lang="en-AU" dirty="0"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70216" indent="-296237" eaLnBrk="0" hangingPunct="0">
              <a:defRPr>
                <a:solidFill>
                  <a:schemeClr val="tx1"/>
                </a:solidFill>
                <a:latin typeface="Arial" charset="0"/>
              </a:defRPr>
            </a:lvl2pPr>
            <a:lvl3pPr marL="1184948" indent="-236990" eaLnBrk="0" hangingPunct="0">
              <a:defRPr>
                <a:solidFill>
                  <a:schemeClr val="tx1"/>
                </a:solidFill>
                <a:latin typeface="Arial" charset="0"/>
              </a:defRPr>
            </a:lvl3pPr>
            <a:lvl4pPr marL="1658927" indent="-236990" eaLnBrk="0" hangingPunct="0">
              <a:defRPr>
                <a:solidFill>
                  <a:schemeClr val="tx1"/>
                </a:solidFill>
                <a:latin typeface="Arial" charset="0"/>
              </a:defRPr>
            </a:lvl4pPr>
            <a:lvl5pPr marL="2132907" indent="-236990" eaLnBrk="0" hangingPunct="0">
              <a:defRPr>
                <a:solidFill>
                  <a:schemeClr val="tx1"/>
                </a:solidFill>
                <a:latin typeface="Arial" charset="0"/>
              </a:defRPr>
            </a:lvl5pPr>
            <a:lvl6pPr marL="2606886" indent="-236990" eaLnBrk="0" fontAlgn="base" hangingPunct="0">
              <a:spcBef>
                <a:spcPct val="0"/>
              </a:spcBef>
              <a:spcAft>
                <a:spcPct val="0"/>
              </a:spcAft>
              <a:defRPr>
                <a:solidFill>
                  <a:schemeClr val="tx1"/>
                </a:solidFill>
                <a:latin typeface="Arial" charset="0"/>
              </a:defRPr>
            </a:lvl6pPr>
            <a:lvl7pPr marL="3080865" indent="-236990" eaLnBrk="0" fontAlgn="base" hangingPunct="0">
              <a:spcBef>
                <a:spcPct val="0"/>
              </a:spcBef>
              <a:spcAft>
                <a:spcPct val="0"/>
              </a:spcAft>
              <a:defRPr>
                <a:solidFill>
                  <a:schemeClr val="tx1"/>
                </a:solidFill>
                <a:latin typeface="Arial" charset="0"/>
              </a:defRPr>
            </a:lvl7pPr>
            <a:lvl8pPr marL="3554844" indent="-236990" eaLnBrk="0" fontAlgn="base" hangingPunct="0">
              <a:spcBef>
                <a:spcPct val="0"/>
              </a:spcBef>
              <a:spcAft>
                <a:spcPct val="0"/>
              </a:spcAft>
              <a:defRPr>
                <a:solidFill>
                  <a:schemeClr val="tx1"/>
                </a:solidFill>
                <a:latin typeface="Arial" charset="0"/>
              </a:defRPr>
            </a:lvl8pPr>
            <a:lvl9pPr marL="4028824" indent="-236990" eaLnBrk="0" fontAlgn="base" hangingPunct="0">
              <a:spcBef>
                <a:spcPct val="0"/>
              </a:spcBef>
              <a:spcAft>
                <a:spcPct val="0"/>
              </a:spcAft>
              <a:defRPr>
                <a:solidFill>
                  <a:schemeClr val="tx1"/>
                </a:solidFill>
                <a:latin typeface="Arial" charset="0"/>
              </a:defRPr>
            </a:lvl9pPr>
          </a:lstStyle>
          <a:p>
            <a:pPr eaLnBrk="1" hangingPunct="1"/>
            <a:fld id="{2F65EBDB-DA57-4253-A212-919903FB8F2E}" type="slidenum">
              <a:rPr lang="en-AU" smtClean="0"/>
              <a:pPr eaLnBrk="1" hangingPunct="1"/>
              <a:t>26</a:t>
            </a:fld>
            <a:endParaRPr lang="en-AU"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993775" y="768350"/>
            <a:ext cx="5114925" cy="3836988"/>
          </a:xfrm>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smtClean="0"/>
              <a:t>Manufacturers and importer can continue to use the dangerous goods diamonds on labels if they wish.</a:t>
            </a:r>
          </a:p>
          <a:p>
            <a:endParaRPr lang="en-AU" smtClean="0"/>
          </a:p>
          <a:p>
            <a:r>
              <a:rPr lang="en-AU" smtClean="0"/>
              <a:t>Of course, depending on transport requirements it may be mandatory to have the dangerous goods pictogram on the container.</a:t>
            </a:r>
          </a:p>
          <a:p>
            <a:endParaRPr lang="en-AU" smtClean="0"/>
          </a:p>
          <a:p>
            <a:r>
              <a:rPr lang="en-AU" smtClean="0"/>
              <a:t>Note there is no dangerous goods equivalent of the exclamation mark and the health hazards symbols.</a:t>
            </a:r>
          </a:p>
          <a:p>
            <a:endParaRPr lang="en-AU" smtClean="0"/>
          </a:p>
          <a:p>
            <a:r>
              <a:rPr lang="en-AU" smtClean="0"/>
              <a:t>Note that DG class 7 (radioactive) is not covered by GHS. Neither is 6.2 (infectious substances).</a:t>
            </a:r>
          </a:p>
          <a:p>
            <a:endParaRPr lang="en-AU"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70216" indent="-296237" eaLnBrk="0" hangingPunct="0">
              <a:defRPr>
                <a:solidFill>
                  <a:schemeClr val="tx1"/>
                </a:solidFill>
                <a:latin typeface="Arial" charset="0"/>
              </a:defRPr>
            </a:lvl2pPr>
            <a:lvl3pPr marL="1184948" indent="-236990" eaLnBrk="0" hangingPunct="0">
              <a:defRPr>
                <a:solidFill>
                  <a:schemeClr val="tx1"/>
                </a:solidFill>
                <a:latin typeface="Arial" charset="0"/>
              </a:defRPr>
            </a:lvl3pPr>
            <a:lvl4pPr marL="1658927" indent="-236990" eaLnBrk="0" hangingPunct="0">
              <a:defRPr>
                <a:solidFill>
                  <a:schemeClr val="tx1"/>
                </a:solidFill>
                <a:latin typeface="Arial" charset="0"/>
              </a:defRPr>
            </a:lvl4pPr>
            <a:lvl5pPr marL="2132907" indent="-236990" eaLnBrk="0" hangingPunct="0">
              <a:defRPr>
                <a:solidFill>
                  <a:schemeClr val="tx1"/>
                </a:solidFill>
                <a:latin typeface="Arial" charset="0"/>
              </a:defRPr>
            </a:lvl5pPr>
            <a:lvl6pPr marL="2606886" indent="-236990" eaLnBrk="0" fontAlgn="base" hangingPunct="0">
              <a:spcBef>
                <a:spcPct val="0"/>
              </a:spcBef>
              <a:spcAft>
                <a:spcPct val="0"/>
              </a:spcAft>
              <a:defRPr>
                <a:solidFill>
                  <a:schemeClr val="tx1"/>
                </a:solidFill>
                <a:latin typeface="Arial" charset="0"/>
              </a:defRPr>
            </a:lvl6pPr>
            <a:lvl7pPr marL="3080865" indent="-236990" eaLnBrk="0" fontAlgn="base" hangingPunct="0">
              <a:spcBef>
                <a:spcPct val="0"/>
              </a:spcBef>
              <a:spcAft>
                <a:spcPct val="0"/>
              </a:spcAft>
              <a:defRPr>
                <a:solidFill>
                  <a:schemeClr val="tx1"/>
                </a:solidFill>
                <a:latin typeface="Arial" charset="0"/>
              </a:defRPr>
            </a:lvl7pPr>
            <a:lvl8pPr marL="3554844" indent="-236990" eaLnBrk="0" fontAlgn="base" hangingPunct="0">
              <a:spcBef>
                <a:spcPct val="0"/>
              </a:spcBef>
              <a:spcAft>
                <a:spcPct val="0"/>
              </a:spcAft>
              <a:defRPr>
                <a:solidFill>
                  <a:schemeClr val="tx1"/>
                </a:solidFill>
                <a:latin typeface="Arial" charset="0"/>
              </a:defRPr>
            </a:lvl8pPr>
            <a:lvl9pPr marL="4028824" indent="-236990" eaLnBrk="0" fontAlgn="base" hangingPunct="0">
              <a:spcBef>
                <a:spcPct val="0"/>
              </a:spcBef>
              <a:spcAft>
                <a:spcPct val="0"/>
              </a:spcAft>
              <a:defRPr>
                <a:solidFill>
                  <a:schemeClr val="tx1"/>
                </a:solidFill>
                <a:latin typeface="Arial" charset="0"/>
              </a:defRPr>
            </a:lvl9pPr>
          </a:lstStyle>
          <a:p>
            <a:pPr eaLnBrk="1" hangingPunct="1"/>
            <a:fld id="{E804CB8A-1222-4E8C-BF23-F11531AA817A}" type="slidenum">
              <a:rPr lang="en-AU" smtClean="0"/>
              <a:pPr eaLnBrk="1" hangingPunct="1"/>
              <a:t>27</a:t>
            </a:fld>
            <a:endParaRPr lang="en-AU"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993775" y="768350"/>
            <a:ext cx="5114925" cy="3836988"/>
          </a:xfrm>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smtClean="0"/>
              <a:t>Although the workplace label may change, the placard symbol will not. Therefore, in emergency situations, fire crews and response personnel will still have the information to deal with the situation.</a:t>
            </a:r>
          </a:p>
          <a:p>
            <a:endParaRPr lang="en-AU" smtClean="0"/>
          </a:p>
          <a:p>
            <a:r>
              <a:rPr lang="en-AU" smtClean="0"/>
              <a:t>Manufacturers can choose to put the dangerous goods symbol on labelling.</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70216" indent="-296237" eaLnBrk="0" hangingPunct="0">
              <a:defRPr>
                <a:solidFill>
                  <a:schemeClr val="tx1"/>
                </a:solidFill>
                <a:latin typeface="Arial" charset="0"/>
              </a:defRPr>
            </a:lvl2pPr>
            <a:lvl3pPr marL="1184948" indent="-236990" eaLnBrk="0" hangingPunct="0">
              <a:defRPr>
                <a:solidFill>
                  <a:schemeClr val="tx1"/>
                </a:solidFill>
                <a:latin typeface="Arial" charset="0"/>
              </a:defRPr>
            </a:lvl3pPr>
            <a:lvl4pPr marL="1658927" indent="-236990" eaLnBrk="0" hangingPunct="0">
              <a:defRPr>
                <a:solidFill>
                  <a:schemeClr val="tx1"/>
                </a:solidFill>
                <a:latin typeface="Arial" charset="0"/>
              </a:defRPr>
            </a:lvl4pPr>
            <a:lvl5pPr marL="2132907" indent="-236990" eaLnBrk="0" hangingPunct="0">
              <a:defRPr>
                <a:solidFill>
                  <a:schemeClr val="tx1"/>
                </a:solidFill>
                <a:latin typeface="Arial" charset="0"/>
              </a:defRPr>
            </a:lvl5pPr>
            <a:lvl6pPr marL="2606886" indent="-236990" eaLnBrk="0" fontAlgn="base" hangingPunct="0">
              <a:spcBef>
                <a:spcPct val="0"/>
              </a:spcBef>
              <a:spcAft>
                <a:spcPct val="0"/>
              </a:spcAft>
              <a:defRPr>
                <a:solidFill>
                  <a:schemeClr val="tx1"/>
                </a:solidFill>
                <a:latin typeface="Arial" charset="0"/>
              </a:defRPr>
            </a:lvl6pPr>
            <a:lvl7pPr marL="3080865" indent="-236990" eaLnBrk="0" fontAlgn="base" hangingPunct="0">
              <a:spcBef>
                <a:spcPct val="0"/>
              </a:spcBef>
              <a:spcAft>
                <a:spcPct val="0"/>
              </a:spcAft>
              <a:defRPr>
                <a:solidFill>
                  <a:schemeClr val="tx1"/>
                </a:solidFill>
                <a:latin typeface="Arial" charset="0"/>
              </a:defRPr>
            </a:lvl7pPr>
            <a:lvl8pPr marL="3554844" indent="-236990" eaLnBrk="0" fontAlgn="base" hangingPunct="0">
              <a:spcBef>
                <a:spcPct val="0"/>
              </a:spcBef>
              <a:spcAft>
                <a:spcPct val="0"/>
              </a:spcAft>
              <a:defRPr>
                <a:solidFill>
                  <a:schemeClr val="tx1"/>
                </a:solidFill>
                <a:latin typeface="Arial" charset="0"/>
              </a:defRPr>
            </a:lvl8pPr>
            <a:lvl9pPr marL="4028824" indent="-236990" eaLnBrk="0" fontAlgn="base" hangingPunct="0">
              <a:spcBef>
                <a:spcPct val="0"/>
              </a:spcBef>
              <a:spcAft>
                <a:spcPct val="0"/>
              </a:spcAft>
              <a:defRPr>
                <a:solidFill>
                  <a:schemeClr val="tx1"/>
                </a:solidFill>
                <a:latin typeface="Arial" charset="0"/>
              </a:defRPr>
            </a:lvl9pPr>
          </a:lstStyle>
          <a:p>
            <a:pPr eaLnBrk="1" hangingPunct="1"/>
            <a:fld id="{210D0CE9-2C12-463C-9531-0F66542D064B}" type="slidenum">
              <a:rPr lang="en-AU" smtClean="0"/>
              <a:pPr eaLnBrk="1" hangingPunct="1"/>
              <a:t>28</a:t>
            </a:fld>
            <a:endParaRPr lang="en-AU"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4925" cy="3836988"/>
          </a:xfrm>
        </p:spPr>
      </p:sp>
      <p:sp>
        <p:nvSpPr>
          <p:cNvPr id="3" name="Notes Placeholder 2"/>
          <p:cNvSpPr>
            <a:spLocks noGrp="1"/>
          </p:cNvSpPr>
          <p:nvPr>
            <p:ph type="body" idx="1"/>
          </p:nvPr>
        </p:nvSpPr>
        <p:spPr/>
        <p:txBody>
          <a:bodyPr/>
          <a:lstStyle/>
          <a:p>
            <a:r>
              <a:rPr lang="en-AU" dirty="0" smtClean="0"/>
              <a:t>By keeping DG symbols on</a:t>
            </a:r>
            <a:r>
              <a:rPr lang="en-AU" baseline="0" dirty="0" smtClean="0"/>
              <a:t> placard, emergency services can see more quickly the hazards.</a:t>
            </a:r>
          </a:p>
        </p:txBody>
      </p:sp>
      <p:sp>
        <p:nvSpPr>
          <p:cNvPr id="4" name="Slide Number Placeholder 3"/>
          <p:cNvSpPr>
            <a:spLocks noGrp="1"/>
          </p:cNvSpPr>
          <p:nvPr>
            <p:ph type="sldNum" sz="quarter" idx="10"/>
          </p:nvPr>
        </p:nvSpPr>
        <p:spPr/>
        <p:txBody>
          <a:bodyPr/>
          <a:lstStyle/>
          <a:p>
            <a:pPr>
              <a:defRPr/>
            </a:pPr>
            <a:fld id="{9A3FE58F-88CE-4692-9244-D22A41A5B193}" type="slidenum">
              <a:rPr lang="en-AU" smtClean="0"/>
              <a:pPr>
                <a:defRPr/>
              </a:pPr>
              <a:t>29</a:t>
            </a:fld>
            <a:endParaRPr lang="en-AU"/>
          </a:p>
        </p:txBody>
      </p:sp>
    </p:spTree>
    <p:extLst>
      <p:ext uri="{BB962C8B-B14F-4D97-AF65-F5344CB8AC3E}">
        <p14:creationId xmlns:p14="http://schemas.microsoft.com/office/powerpoint/2010/main" val="1120597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4925" cy="3836988"/>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9A3FE58F-88CE-4692-9244-D22A41A5B193}" type="slidenum">
              <a:rPr lang="en-AU" smtClean="0"/>
              <a:pPr>
                <a:defRPr/>
              </a:pPr>
              <a:t>3</a:t>
            </a:fld>
            <a:endParaRPr lang="en-AU"/>
          </a:p>
        </p:txBody>
      </p:sp>
    </p:spTree>
    <p:extLst>
      <p:ext uri="{BB962C8B-B14F-4D97-AF65-F5344CB8AC3E}">
        <p14:creationId xmlns:p14="http://schemas.microsoft.com/office/powerpoint/2010/main" val="37213999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993775" y="768350"/>
            <a:ext cx="5114925" cy="3836988"/>
          </a:xfrm>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smtClean="0"/>
              <a:t>Most R-phrases under approved criteria will have an equivalent in the GHS.</a:t>
            </a:r>
          </a:p>
          <a:p>
            <a:endParaRPr lang="en-AU" dirty="0" smtClean="0"/>
          </a:p>
          <a:p>
            <a:r>
              <a:rPr lang="en-AU" dirty="0" smtClean="0"/>
              <a:t>This means conversion between the two systems is straightforward in most cases.</a:t>
            </a:r>
          </a:p>
          <a:p>
            <a:endParaRPr lang="en-AU" dirty="0" smtClean="0"/>
          </a:p>
          <a:p>
            <a:r>
              <a:rPr lang="en-AU" dirty="0" smtClean="0"/>
              <a:t>Note that the GHS hazard statements</a:t>
            </a:r>
            <a:r>
              <a:rPr lang="en-AU" baseline="0" dirty="0" smtClean="0"/>
              <a:t> can be more descriptive – e.g. warning of hazardous vapours.</a:t>
            </a:r>
            <a:endParaRPr lang="en-AU" dirty="0"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70216" indent="-296237" eaLnBrk="0" hangingPunct="0">
              <a:defRPr>
                <a:solidFill>
                  <a:schemeClr val="tx1"/>
                </a:solidFill>
                <a:latin typeface="Arial" charset="0"/>
              </a:defRPr>
            </a:lvl2pPr>
            <a:lvl3pPr marL="1184948" indent="-236990" eaLnBrk="0" hangingPunct="0">
              <a:defRPr>
                <a:solidFill>
                  <a:schemeClr val="tx1"/>
                </a:solidFill>
                <a:latin typeface="Arial" charset="0"/>
              </a:defRPr>
            </a:lvl3pPr>
            <a:lvl4pPr marL="1658927" indent="-236990" eaLnBrk="0" hangingPunct="0">
              <a:defRPr>
                <a:solidFill>
                  <a:schemeClr val="tx1"/>
                </a:solidFill>
                <a:latin typeface="Arial" charset="0"/>
              </a:defRPr>
            </a:lvl4pPr>
            <a:lvl5pPr marL="2132907" indent="-236990" eaLnBrk="0" hangingPunct="0">
              <a:defRPr>
                <a:solidFill>
                  <a:schemeClr val="tx1"/>
                </a:solidFill>
                <a:latin typeface="Arial" charset="0"/>
              </a:defRPr>
            </a:lvl5pPr>
            <a:lvl6pPr marL="2606886" indent="-236990" eaLnBrk="0" fontAlgn="base" hangingPunct="0">
              <a:spcBef>
                <a:spcPct val="0"/>
              </a:spcBef>
              <a:spcAft>
                <a:spcPct val="0"/>
              </a:spcAft>
              <a:defRPr>
                <a:solidFill>
                  <a:schemeClr val="tx1"/>
                </a:solidFill>
                <a:latin typeface="Arial" charset="0"/>
              </a:defRPr>
            </a:lvl6pPr>
            <a:lvl7pPr marL="3080865" indent="-236990" eaLnBrk="0" fontAlgn="base" hangingPunct="0">
              <a:spcBef>
                <a:spcPct val="0"/>
              </a:spcBef>
              <a:spcAft>
                <a:spcPct val="0"/>
              </a:spcAft>
              <a:defRPr>
                <a:solidFill>
                  <a:schemeClr val="tx1"/>
                </a:solidFill>
                <a:latin typeface="Arial" charset="0"/>
              </a:defRPr>
            </a:lvl7pPr>
            <a:lvl8pPr marL="3554844" indent="-236990" eaLnBrk="0" fontAlgn="base" hangingPunct="0">
              <a:spcBef>
                <a:spcPct val="0"/>
              </a:spcBef>
              <a:spcAft>
                <a:spcPct val="0"/>
              </a:spcAft>
              <a:defRPr>
                <a:solidFill>
                  <a:schemeClr val="tx1"/>
                </a:solidFill>
                <a:latin typeface="Arial" charset="0"/>
              </a:defRPr>
            </a:lvl8pPr>
            <a:lvl9pPr marL="4028824" indent="-236990" eaLnBrk="0" fontAlgn="base" hangingPunct="0">
              <a:spcBef>
                <a:spcPct val="0"/>
              </a:spcBef>
              <a:spcAft>
                <a:spcPct val="0"/>
              </a:spcAft>
              <a:defRPr>
                <a:solidFill>
                  <a:schemeClr val="tx1"/>
                </a:solidFill>
                <a:latin typeface="Arial" charset="0"/>
              </a:defRPr>
            </a:lvl9pPr>
          </a:lstStyle>
          <a:p>
            <a:pPr eaLnBrk="1" hangingPunct="1"/>
            <a:fld id="{C778EBE0-726D-4E03-A3D9-B854DFD39E60}" type="slidenum">
              <a:rPr lang="en-AU" smtClean="0"/>
              <a:pPr eaLnBrk="1" hangingPunct="1"/>
              <a:t>30</a:t>
            </a:fld>
            <a:endParaRPr lang="en-AU"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993775" y="768350"/>
            <a:ext cx="5114925" cy="3836988"/>
          </a:xfrm>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smtClean="0"/>
              <a:t>In general, 6 to 10 precautionary statements will appear on a label and safety data sheet.</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70216" indent="-296237" eaLnBrk="0" hangingPunct="0">
              <a:defRPr>
                <a:solidFill>
                  <a:schemeClr val="tx1"/>
                </a:solidFill>
                <a:latin typeface="Arial" charset="0"/>
              </a:defRPr>
            </a:lvl2pPr>
            <a:lvl3pPr marL="1184948" indent="-236990" eaLnBrk="0" hangingPunct="0">
              <a:defRPr>
                <a:solidFill>
                  <a:schemeClr val="tx1"/>
                </a:solidFill>
                <a:latin typeface="Arial" charset="0"/>
              </a:defRPr>
            </a:lvl3pPr>
            <a:lvl4pPr marL="1658927" indent="-236990" eaLnBrk="0" hangingPunct="0">
              <a:defRPr>
                <a:solidFill>
                  <a:schemeClr val="tx1"/>
                </a:solidFill>
                <a:latin typeface="Arial" charset="0"/>
              </a:defRPr>
            </a:lvl4pPr>
            <a:lvl5pPr marL="2132907" indent="-236990" eaLnBrk="0" hangingPunct="0">
              <a:defRPr>
                <a:solidFill>
                  <a:schemeClr val="tx1"/>
                </a:solidFill>
                <a:latin typeface="Arial" charset="0"/>
              </a:defRPr>
            </a:lvl5pPr>
            <a:lvl6pPr marL="2606886" indent="-236990" eaLnBrk="0" fontAlgn="base" hangingPunct="0">
              <a:spcBef>
                <a:spcPct val="0"/>
              </a:spcBef>
              <a:spcAft>
                <a:spcPct val="0"/>
              </a:spcAft>
              <a:defRPr>
                <a:solidFill>
                  <a:schemeClr val="tx1"/>
                </a:solidFill>
                <a:latin typeface="Arial" charset="0"/>
              </a:defRPr>
            </a:lvl6pPr>
            <a:lvl7pPr marL="3080865" indent="-236990" eaLnBrk="0" fontAlgn="base" hangingPunct="0">
              <a:spcBef>
                <a:spcPct val="0"/>
              </a:spcBef>
              <a:spcAft>
                <a:spcPct val="0"/>
              </a:spcAft>
              <a:defRPr>
                <a:solidFill>
                  <a:schemeClr val="tx1"/>
                </a:solidFill>
                <a:latin typeface="Arial" charset="0"/>
              </a:defRPr>
            </a:lvl7pPr>
            <a:lvl8pPr marL="3554844" indent="-236990" eaLnBrk="0" fontAlgn="base" hangingPunct="0">
              <a:spcBef>
                <a:spcPct val="0"/>
              </a:spcBef>
              <a:spcAft>
                <a:spcPct val="0"/>
              </a:spcAft>
              <a:defRPr>
                <a:solidFill>
                  <a:schemeClr val="tx1"/>
                </a:solidFill>
                <a:latin typeface="Arial" charset="0"/>
              </a:defRPr>
            </a:lvl8pPr>
            <a:lvl9pPr marL="4028824" indent="-236990" eaLnBrk="0" fontAlgn="base" hangingPunct="0">
              <a:spcBef>
                <a:spcPct val="0"/>
              </a:spcBef>
              <a:spcAft>
                <a:spcPct val="0"/>
              </a:spcAft>
              <a:defRPr>
                <a:solidFill>
                  <a:schemeClr val="tx1"/>
                </a:solidFill>
                <a:latin typeface="Arial" charset="0"/>
              </a:defRPr>
            </a:lvl9pPr>
          </a:lstStyle>
          <a:p>
            <a:pPr eaLnBrk="1" hangingPunct="1"/>
            <a:fld id="{2861CF97-BF0A-4F3F-B30F-BD94F2B099CD}" type="slidenum">
              <a:rPr lang="en-AU" smtClean="0"/>
              <a:pPr eaLnBrk="1" hangingPunct="1"/>
              <a:t>31</a:t>
            </a:fld>
            <a:endParaRPr lang="en-AU"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4925" cy="3836988"/>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9A3FE58F-88CE-4692-9244-D22A41A5B193}" type="slidenum">
              <a:rPr lang="en-AU" smtClean="0"/>
              <a:pPr>
                <a:defRPr/>
              </a:pPr>
              <a:t>32</a:t>
            </a:fld>
            <a:endParaRPr lang="en-AU"/>
          </a:p>
        </p:txBody>
      </p:sp>
    </p:spTree>
    <p:extLst>
      <p:ext uri="{BB962C8B-B14F-4D97-AF65-F5344CB8AC3E}">
        <p14:creationId xmlns:p14="http://schemas.microsoft.com/office/powerpoint/2010/main" val="20450852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993775" y="768350"/>
            <a:ext cx="5114925" cy="3836988"/>
          </a:xfrm>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smtClean="0"/>
              <a:t>Labels showing all these GHS elements are likely to appear on medium to large-sized containers, where there is enough space to display all the relevant information.</a:t>
            </a:r>
          </a:p>
          <a:p>
            <a:endParaRPr lang="en-AU" dirty="0" smtClean="0"/>
          </a:p>
          <a:p>
            <a:r>
              <a:rPr lang="en-AU" dirty="0" smtClean="0"/>
              <a:t>There is no standardised format for labels. Manufacturers can produce labels as they wish, as long as the required elements are present.</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70216" indent="-296237" eaLnBrk="0" hangingPunct="0">
              <a:defRPr>
                <a:solidFill>
                  <a:schemeClr val="tx1"/>
                </a:solidFill>
                <a:latin typeface="Arial" charset="0"/>
              </a:defRPr>
            </a:lvl2pPr>
            <a:lvl3pPr marL="1184948" indent="-236990" eaLnBrk="0" hangingPunct="0">
              <a:defRPr>
                <a:solidFill>
                  <a:schemeClr val="tx1"/>
                </a:solidFill>
                <a:latin typeface="Arial" charset="0"/>
              </a:defRPr>
            </a:lvl3pPr>
            <a:lvl4pPr marL="1658927" indent="-236990" eaLnBrk="0" hangingPunct="0">
              <a:defRPr>
                <a:solidFill>
                  <a:schemeClr val="tx1"/>
                </a:solidFill>
                <a:latin typeface="Arial" charset="0"/>
              </a:defRPr>
            </a:lvl4pPr>
            <a:lvl5pPr marL="2132907" indent="-236990" eaLnBrk="0" hangingPunct="0">
              <a:defRPr>
                <a:solidFill>
                  <a:schemeClr val="tx1"/>
                </a:solidFill>
                <a:latin typeface="Arial" charset="0"/>
              </a:defRPr>
            </a:lvl5pPr>
            <a:lvl6pPr marL="2606886" indent="-236990" eaLnBrk="0" fontAlgn="base" hangingPunct="0">
              <a:spcBef>
                <a:spcPct val="0"/>
              </a:spcBef>
              <a:spcAft>
                <a:spcPct val="0"/>
              </a:spcAft>
              <a:defRPr>
                <a:solidFill>
                  <a:schemeClr val="tx1"/>
                </a:solidFill>
                <a:latin typeface="Arial" charset="0"/>
              </a:defRPr>
            </a:lvl6pPr>
            <a:lvl7pPr marL="3080865" indent="-236990" eaLnBrk="0" fontAlgn="base" hangingPunct="0">
              <a:spcBef>
                <a:spcPct val="0"/>
              </a:spcBef>
              <a:spcAft>
                <a:spcPct val="0"/>
              </a:spcAft>
              <a:defRPr>
                <a:solidFill>
                  <a:schemeClr val="tx1"/>
                </a:solidFill>
                <a:latin typeface="Arial" charset="0"/>
              </a:defRPr>
            </a:lvl7pPr>
            <a:lvl8pPr marL="3554844" indent="-236990" eaLnBrk="0" fontAlgn="base" hangingPunct="0">
              <a:spcBef>
                <a:spcPct val="0"/>
              </a:spcBef>
              <a:spcAft>
                <a:spcPct val="0"/>
              </a:spcAft>
              <a:defRPr>
                <a:solidFill>
                  <a:schemeClr val="tx1"/>
                </a:solidFill>
                <a:latin typeface="Arial" charset="0"/>
              </a:defRPr>
            </a:lvl8pPr>
            <a:lvl9pPr marL="4028824" indent="-236990" eaLnBrk="0" fontAlgn="base" hangingPunct="0">
              <a:spcBef>
                <a:spcPct val="0"/>
              </a:spcBef>
              <a:spcAft>
                <a:spcPct val="0"/>
              </a:spcAft>
              <a:defRPr>
                <a:solidFill>
                  <a:schemeClr val="tx1"/>
                </a:solidFill>
                <a:latin typeface="Arial" charset="0"/>
              </a:defRPr>
            </a:lvl9pPr>
          </a:lstStyle>
          <a:p>
            <a:pPr eaLnBrk="1" hangingPunct="1"/>
            <a:fld id="{3DD68AF7-6F2B-459B-BCAC-209A271C61FC}" type="slidenum">
              <a:rPr lang="en-AU" smtClean="0"/>
              <a:pPr eaLnBrk="1" hangingPunct="1"/>
              <a:t>33</a:t>
            </a:fld>
            <a:endParaRPr lang="en-AU"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993775" y="768350"/>
            <a:ext cx="5114925" cy="3836988"/>
          </a:xfrm>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smtClean="0"/>
              <a:t>This label meets the transport and workplace hazardous chemical labelling requirements.</a:t>
            </a:r>
          </a:p>
          <a:p>
            <a:endParaRPr lang="en-AU" smtClean="0"/>
          </a:p>
          <a:p>
            <a:r>
              <a:rPr lang="en-AU" smtClean="0"/>
              <a:t>The equivalent GHS pictograms are not acceptable for transport purposes.</a:t>
            </a:r>
          </a:p>
          <a:p>
            <a:endParaRPr lang="en-AU" smtClean="0"/>
          </a:p>
          <a:p>
            <a:r>
              <a:rPr lang="en-AU" smtClean="0"/>
              <a:t>There are several arrangements of labels possible.</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70216" indent="-296237" eaLnBrk="0" hangingPunct="0">
              <a:defRPr>
                <a:solidFill>
                  <a:schemeClr val="tx1"/>
                </a:solidFill>
                <a:latin typeface="Arial" charset="0"/>
              </a:defRPr>
            </a:lvl2pPr>
            <a:lvl3pPr marL="1184948" indent="-236990" eaLnBrk="0" hangingPunct="0">
              <a:defRPr>
                <a:solidFill>
                  <a:schemeClr val="tx1"/>
                </a:solidFill>
                <a:latin typeface="Arial" charset="0"/>
              </a:defRPr>
            </a:lvl3pPr>
            <a:lvl4pPr marL="1658927" indent="-236990" eaLnBrk="0" hangingPunct="0">
              <a:defRPr>
                <a:solidFill>
                  <a:schemeClr val="tx1"/>
                </a:solidFill>
                <a:latin typeface="Arial" charset="0"/>
              </a:defRPr>
            </a:lvl4pPr>
            <a:lvl5pPr marL="2132907" indent="-236990" eaLnBrk="0" hangingPunct="0">
              <a:defRPr>
                <a:solidFill>
                  <a:schemeClr val="tx1"/>
                </a:solidFill>
                <a:latin typeface="Arial" charset="0"/>
              </a:defRPr>
            </a:lvl5pPr>
            <a:lvl6pPr marL="2606886" indent="-236990" eaLnBrk="0" fontAlgn="base" hangingPunct="0">
              <a:spcBef>
                <a:spcPct val="0"/>
              </a:spcBef>
              <a:spcAft>
                <a:spcPct val="0"/>
              </a:spcAft>
              <a:defRPr>
                <a:solidFill>
                  <a:schemeClr val="tx1"/>
                </a:solidFill>
                <a:latin typeface="Arial" charset="0"/>
              </a:defRPr>
            </a:lvl6pPr>
            <a:lvl7pPr marL="3080865" indent="-236990" eaLnBrk="0" fontAlgn="base" hangingPunct="0">
              <a:spcBef>
                <a:spcPct val="0"/>
              </a:spcBef>
              <a:spcAft>
                <a:spcPct val="0"/>
              </a:spcAft>
              <a:defRPr>
                <a:solidFill>
                  <a:schemeClr val="tx1"/>
                </a:solidFill>
                <a:latin typeface="Arial" charset="0"/>
              </a:defRPr>
            </a:lvl7pPr>
            <a:lvl8pPr marL="3554844" indent="-236990" eaLnBrk="0" fontAlgn="base" hangingPunct="0">
              <a:spcBef>
                <a:spcPct val="0"/>
              </a:spcBef>
              <a:spcAft>
                <a:spcPct val="0"/>
              </a:spcAft>
              <a:defRPr>
                <a:solidFill>
                  <a:schemeClr val="tx1"/>
                </a:solidFill>
                <a:latin typeface="Arial" charset="0"/>
              </a:defRPr>
            </a:lvl8pPr>
            <a:lvl9pPr marL="4028824" indent="-236990" eaLnBrk="0" fontAlgn="base" hangingPunct="0">
              <a:spcBef>
                <a:spcPct val="0"/>
              </a:spcBef>
              <a:spcAft>
                <a:spcPct val="0"/>
              </a:spcAft>
              <a:defRPr>
                <a:solidFill>
                  <a:schemeClr val="tx1"/>
                </a:solidFill>
                <a:latin typeface="Arial" charset="0"/>
              </a:defRPr>
            </a:lvl9pPr>
          </a:lstStyle>
          <a:p>
            <a:pPr eaLnBrk="1" hangingPunct="1"/>
            <a:fld id="{BE743298-7668-4EC9-B35F-349B2034E73B}" type="slidenum">
              <a:rPr lang="en-AU" smtClean="0"/>
              <a:pPr eaLnBrk="1" hangingPunct="1"/>
              <a:t>34</a:t>
            </a:fld>
            <a:endParaRPr lang="en-AU"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993775" y="768350"/>
            <a:ext cx="5114925" cy="3836988"/>
          </a:xfrm>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smtClean="0"/>
              <a:t>There are no precautionary statements on this label.</a:t>
            </a:r>
          </a:p>
          <a:p>
            <a:endParaRPr lang="en-AU" smtClean="0"/>
          </a:p>
          <a:p>
            <a:r>
              <a:rPr lang="en-AU" smtClean="0"/>
              <a:t>Where, for reasons of space and clarity, the supplier has not put all GHS labelling elements on the label, more detailed information, such as precautionary statements, can be found on the Safety Data Sheet.</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70216" indent="-296237" eaLnBrk="0" hangingPunct="0">
              <a:defRPr>
                <a:solidFill>
                  <a:schemeClr val="tx1"/>
                </a:solidFill>
                <a:latin typeface="Arial" charset="0"/>
              </a:defRPr>
            </a:lvl2pPr>
            <a:lvl3pPr marL="1184948" indent="-236990" eaLnBrk="0" hangingPunct="0">
              <a:defRPr>
                <a:solidFill>
                  <a:schemeClr val="tx1"/>
                </a:solidFill>
                <a:latin typeface="Arial" charset="0"/>
              </a:defRPr>
            </a:lvl3pPr>
            <a:lvl4pPr marL="1658927" indent="-236990" eaLnBrk="0" hangingPunct="0">
              <a:defRPr>
                <a:solidFill>
                  <a:schemeClr val="tx1"/>
                </a:solidFill>
                <a:latin typeface="Arial" charset="0"/>
              </a:defRPr>
            </a:lvl4pPr>
            <a:lvl5pPr marL="2132907" indent="-236990" eaLnBrk="0" hangingPunct="0">
              <a:defRPr>
                <a:solidFill>
                  <a:schemeClr val="tx1"/>
                </a:solidFill>
                <a:latin typeface="Arial" charset="0"/>
              </a:defRPr>
            </a:lvl5pPr>
            <a:lvl6pPr marL="2606886" indent="-236990" eaLnBrk="0" fontAlgn="base" hangingPunct="0">
              <a:spcBef>
                <a:spcPct val="0"/>
              </a:spcBef>
              <a:spcAft>
                <a:spcPct val="0"/>
              </a:spcAft>
              <a:defRPr>
                <a:solidFill>
                  <a:schemeClr val="tx1"/>
                </a:solidFill>
                <a:latin typeface="Arial" charset="0"/>
              </a:defRPr>
            </a:lvl6pPr>
            <a:lvl7pPr marL="3080865" indent="-236990" eaLnBrk="0" fontAlgn="base" hangingPunct="0">
              <a:spcBef>
                <a:spcPct val="0"/>
              </a:spcBef>
              <a:spcAft>
                <a:spcPct val="0"/>
              </a:spcAft>
              <a:defRPr>
                <a:solidFill>
                  <a:schemeClr val="tx1"/>
                </a:solidFill>
                <a:latin typeface="Arial" charset="0"/>
              </a:defRPr>
            </a:lvl7pPr>
            <a:lvl8pPr marL="3554844" indent="-236990" eaLnBrk="0" fontAlgn="base" hangingPunct="0">
              <a:spcBef>
                <a:spcPct val="0"/>
              </a:spcBef>
              <a:spcAft>
                <a:spcPct val="0"/>
              </a:spcAft>
              <a:defRPr>
                <a:solidFill>
                  <a:schemeClr val="tx1"/>
                </a:solidFill>
                <a:latin typeface="Arial" charset="0"/>
              </a:defRPr>
            </a:lvl8pPr>
            <a:lvl9pPr marL="4028824" indent="-236990" eaLnBrk="0" fontAlgn="base" hangingPunct="0">
              <a:spcBef>
                <a:spcPct val="0"/>
              </a:spcBef>
              <a:spcAft>
                <a:spcPct val="0"/>
              </a:spcAft>
              <a:defRPr>
                <a:solidFill>
                  <a:schemeClr val="tx1"/>
                </a:solidFill>
                <a:latin typeface="Arial" charset="0"/>
              </a:defRPr>
            </a:lvl9pPr>
          </a:lstStyle>
          <a:p>
            <a:pPr eaLnBrk="1" hangingPunct="1"/>
            <a:fld id="{D61A48DF-4CB2-413D-B0B3-FD91DA18586B}" type="slidenum">
              <a:rPr lang="en-AU" smtClean="0"/>
              <a:pPr eaLnBrk="1" hangingPunct="1"/>
              <a:t>35</a:t>
            </a:fld>
            <a:endParaRPr lang="en-AU"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993775" y="768350"/>
            <a:ext cx="5114925" cy="3836988"/>
          </a:xfrm>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70216" indent="-296237" eaLnBrk="0" hangingPunct="0">
              <a:defRPr>
                <a:solidFill>
                  <a:schemeClr val="tx1"/>
                </a:solidFill>
                <a:latin typeface="Arial" charset="0"/>
              </a:defRPr>
            </a:lvl2pPr>
            <a:lvl3pPr marL="1184948" indent="-236990" eaLnBrk="0" hangingPunct="0">
              <a:defRPr>
                <a:solidFill>
                  <a:schemeClr val="tx1"/>
                </a:solidFill>
                <a:latin typeface="Arial" charset="0"/>
              </a:defRPr>
            </a:lvl3pPr>
            <a:lvl4pPr marL="1658927" indent="-236990" eaLnBrk="0" hangingPunct="0">
              <a:defRPr>
                <a:solidFill>
                  <a:schemeClr val="tx1"/>
                </a:solidFill>
                <a:latin typeface="Arial" charset="0"/>
              </a:defRPr>
            </a:lvl4pPr>
            <a:lvl5pPr marL="2132907" indent="-236990" eaLnBrk="0" hangingPunct="0">
              <a:defRPr>
                <a:solidFill>
                  <a:schemeClr val="tx1"/>
                </a:solidFill>
                <a:latin typeface="Arial" charset="0"/>
              </a:defRPr>
            </a:lvl5pPr>
            <a:lvl6pPr marL="2606886" indent="-236990" eaLnBrk="0" fontAlgn="base" hangingPunct="0">
              <a:spcBef>
                <a:spcPct val="0"/>
              </a:spcBef>
              <a:spcAft>
                <a:spcPct val="0"/>
              </a:spcAft>
              <a:defRPr>
                <a:solidFill>
                  <a:schemeClr val="tx1"/>
                </a:solidFill>
                <a:latin typeface="Arial" charset="0"/>
              </a:defRPr>
            </a:lvl6pPr>
            <a:lvl7pPr marL="3080865" indent="-236990" eaLnBrk="0" fontAlgn="base" hangingPunct="0">
              <a:spcBef>
                <a:spcPct val="0"/>
              </a:spcBef>
              <a:spcAft>
                <a:spcPct val="0"/>
              </a:spcAft>
              <a:defRPr>
                <a:solidFill>
                  <a:schemeClr val="tx1"/>
                </a:solidFill>
                <a:latin typeface="Arial" charset="0"/>
              </a:defRPr>
            </a:lvl7pPr>
            <a:lvl8pPr marL="3554844" indent="-236990" eaLnBrk="0" fontAlgn="base" hangingPunct="0">
              <a:spcBef>
                <a:spcPct val="0"/>
              </a:spcBef>
              <a:spcAft>
                <a:spcPct val="0"/>
              </a:spcAft>
              <a:defRPr>
                <a:solidFill>
                  <a:schemeClr val="tx1"/>
                </a:solidFill>
                <a:latin typeface="Arial" charset="0"/>
              </a:defRPr>
            </a:lvl8pPr>
            <a:lvl9pPr marL="4028824" indent="-236990" eaLnBrk="0" fontAlgn="base" hangingPunct="0">
              <a:spcBef>
                <a:spcPct val="0"/>
              </a:spcBef>
              <a:spcAft>
                <a:spcPct val="0"/>
              </a:spcAft>
              <a:defRPr>
                <a:solidFill>
                  <a:schemeClr val="tx1"/>
                </a:solidFill>
                <a:latin typeface="Arial" charset="0"/>
              </a:defRPr>
            </a:lvl9pPr>
          </a:lstStyle>
          <a:p>
            <a:pPr eaLnBrk="1" hangingPunct="1"/>
            <a:fld id="{BC48F1C1-FF79-4CA6-92E2-6AF870D1A1AE}" type="slidenum">
              <a:rPr lang="en-AU" smtClean="0"/>
              <a:pPr eaLnBrk="1" hangingPunct="1"/>
              <a:t>36</a:t>
            </a:fld>
            <a:endParaRPr lang="en-AU"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4925" cy="3836988"/>
          </a:xfrm>
        </p:spPr>
      </p:sp>
      <p:sp>
        <p:nvSpPr>
          <p:cNvPr id="3" name="Notes Placeholder 2"/>
          <p:cNvSpPr>
            <a:spLocks noGrp="1"/>
          </p:cNvSpPr>
          <p:nvPr>
            <p:ph type="body" idx="1"/>
          </p:nvPr>
        </p:nvSpPr>
        <p:spPr/>
        <p:txBody>
          <a:bodyPr/>
          <a:lstStyle/>
          <a:p>
            <a:endParaRPr lang="en-US" baseline="0" dirty="0" smtClean="0"/>
          </a:p>
          <a:p>
            <a:r>
              <a:rPr lang="en-US" baseline="0" dirty="0" smtClean="0"/>
              <a:t>Changes needed where information from the GHS is required. Nearly everything else is identical. The most minor of changes is the name – </a:t>
            </a:r>
            <a:r>
              <a:rPr lang="en-US" dirty="0" smtClean="0"/>
              <a:t>Material Safety Data Sheets now called Safety Data Sheets.</a:t>
            </a:r>
          </a:p>
          <a:p>
            <a:endParaRPr lang="en-AU" dirty="0"/>
          </a:p>
        </p:txBody>
      </p:sp>
      <p:sp>
        <p:nvSpPr>
          <p:cNvPr id="4" name="Slide Number Placeholder 3"/>
          <p:cNvSpPr>
            <a:spLocks noGrp="1"/>
          </p:cNvSpPr>
          <p:nvPr>
            <p:ph type="sldNum" sz="quarter" idx="10"/>
          </p:nvPr>
        </p:nvSpPr>
        <p:spPr/>
        <p:txBody>
          <a:bodyPr/>
          <a:lstStyle/>
          <a:p>
            <a:pPr>
              <a:defRPr/>
            </a:pPr>
            <a:fld id="{9A3FE58F-88CE-4692-9244-D22A41A5B193}" type="slidenum">
              <a:rPr lang="en-AU" smtClean="0"/>
              <a:pPr>
                <a:defRPr/>
              </a:pPr>
              <a:t>37</a:t>
            </a:fld>
            <a:endParaRPr lang="en-AU"/>
          </a:p>
        </p:txBody>
      </p:sp>
    </p:spTree>
    <p:extLst>
      <p:ext uri="{BB962C8B-B14F-4D97-AF65-F5344CB8AC3E}">
        <p14:creationId xmlns:p14="http://schemas.microsoft.com/office/powerpoint/2010/main" val="39647226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993775" y="768350"/>
            <a:ext cx="5114925" cy="3836988"/>
          </a:xfrm>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smtClean="0"/>
              <a:t>The format of the SDS remains (almost) unchanged – Australia was responsible for development of the SDS format at the GHS level.</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70216" indent="-296237" eaLnBrk="0" hangingPunct="0">
              <a:defRPr>
                <a:solidFill>
                  <a:schemeClr val="tx1"/>
                </a:solidFill>
                <a:latin typeface="Arial" charset="0"/>
              </a:defRPr>
            </a:lvl2pPr>
            <a:lvl3pPr marL="1184948" indent="-236990" eaLnBrk="0" hangingPunct="0">
              <a:defRPr>
                <a:solidFill>
                  <a:schemeClr val="tx1"/>
                </a:solidFill>
                <a:latin typeface="Arial" charset="0"/>
              </a:defRPr>
            </a:lvl3pPr>
            <a:lvl4pPr marL="1658927" indent="-236990" eaLnBrk="0" hangingPunct="0">
              <a:defRPr>
                <a:solidFill>
                  <a:schemeClr val="tx1"/>
                </a:solidFill>
                <a:latin typeface="Arial" charset="0"/>
              </a:defRPr>
            </a:lvl4pPr>
            <a:lvl5pPr marL="2132907" indent="-236990" eaLnBrk="0" hangingPunct="0">
              <a:defRPr>
                <a:solidFill>
                  <a:schemeClr val="tx1"/>
                </a:solidFill>
                <a:latin typeface="Arial" charset="0"/>
              </a:defRPr>
            </a:lvl5pPr>
            <a:lvl6pPr marL="2606886" indent="-236990" eaLnBrk="0" fontAlgn="base" hangingPunct="0">
              <a:spcBef>
                <a:spcPct val="0"/>
              </a:spcBef>
              <a:spcAft>
                <a:spcPct val="0"/>
              </a:spcAft>
              <a:defRPr>
                <a:solidFill>
                  <a:schemeClr val="tx1"/>
                </a:solidFill>
                <a:latin typeface="Arial" charset="0"/>
              </a:defRPr>
            </a:lvl6pPr>
            <a:lvl7pPr marL="3080865" indent="-236990" eaLnBrk="0" fontAlgn="base" hangingPunct="0">
              <a:spcBef>
                <a:spcPct val="0"/>
              </a:spcBef>
              <a:spcAft>
                <a:spcPct val="0"/>
              </a:spcAft>
              <a:defRPr>
                <a:solidFill>
                  <a:schemeClr val="tx1"/>
                </a:solidFill>
                <a:latin typeface="Arial" charset="0"/>
              </a:defRPr>
            </a:lvl7pPr>
            <a:lvl8pPr marL="3554844" indent="-236990" eaLnBrk="0" fontAlgn="base" hangingPunct="0">
              <a:spcBef>
                <a:spcPct val="0"/>
              </a:spcBef>
              <a:spcAft>
                <a:spcPct val="0"/>
              </a:spcAft>
              <a:defRPr>
                <a:solidFill>
                  <a:schemeClr val="tx1"/>
                </a:solidFill>
                <a:latin typeface="Arial" charset="0"/>
              </a:defRPr>
            </a:lvl8pPr>
            <a:lvl9pPr marL="4028824" indent="-236990" eaLnBrk="0" fontAlgn="base" hangingPunct="0">
              <a:spcBef>
                <a:spcPct val="0"/>
              </a:spcBef>
              <a:spcAft>
                <a:spcPct val="0"/>
              </a:spcAft>
              <a:defRPr>
                <a:solidFill>
                  <a:schemeClr val="tx1"/>
                </a:solidFill>
                <a:latin typeface="Arial" charset="0"/>
              </a:defRPr>
            </a:lvl9pPr>
          </a:lstStyle>
          <a:p>
            <a:pPr eaLnBrk="1" hangingPunct="1"/>
            <a:fld id="{05972C9D-41DE-42E5-8D6F-D77EFDAE2FFC}" type="slidenum">
              <a:rPr lang="en-AU" smtClean="0"/>
              <a:pPr eaLnBrk="1" hangingPunct="1"/>
              <a:t>38</a:t>
            </a:fld>
            <a:endParaRPr lang="en-AU"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993775" y="768350"/>
            <a:ext cx="5114925" cy="3836988"/>
          </a:xfrm>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smtClean="0"/>
              <a:t>The major change to the information presented on an SDS will be in section 2, where the chemical’s classification(s) and labelling elements should be presented.  The information in the rest of the SDS will remain largely unchanged.</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70216" indent="-296237" eaLnBrk="0" hangingPunct="0">
              <a:defRPr>
                <a:solidFill>
                  <a:schemeClr val="tx1"/>
                </a:solidFill>
                <a:latin typeface="Arial" charset="0"/>
              </a:defRPr>
            </a:lvl2pPr>
            <a:lvl3pPr marL="1184948" indent="-236990" eaLnBrk="0" hangingPunct="0">
              <a:defRPr>
                <a:solidFill>
                  <a:schemeClr val="tx1"/>
                </a:solidFill>
                <a:latin typeface="Arial" charset="0"/>
              </a:defRPr>
            </a:lvl3pPr>
            <a:lvl4pPr marL="1658927" indent="-236990" eaLnBrk="0" hangingPunct="0">
              <a:defRPr>
                <a:solidFill>
                  <a:schemeClr val="tx1"/>
                </a:solidFill>
                <a:latin typeface="Arial" charset="0"/>
              </a:defRPr>
            </a:lvl4pPr>
            <a:lvl5pPr marL="2132907" indent="-236990" eaLnBrk="0" hangingPunct="0">
              <a:defRPr>
                <a:solidFill>
                  <a:schemeClr val="tx1"/>
                </a:solidFill>
                <a:latin typeface="Arial" charset="0"/>
              </a:defRPr>
            </a:lvl5pPr>
            <a:lvl6pPr marL="2606886" indent="-236990" eaLnBrk="0" fontAlgn="base" hangingPunct="0">
              <a:spcBef>
                <a:spcPct val="0"/>
              </a:spcBef>
              <a:spcAft>
                <a:spcPct val="0"/>
              </a:spcAft>
              <a:defRPr>
                <a:solidFill>
                  <a:schemeClr val="tx1"/>
                </a:solidFill>
                <a:latin typeface="Arial" charset="0"/>
              </a:defRPr>
            </a:lvl6pPr>
            <a:lvl7pPr marL="3080865" indent="-236990" eaLnBrk="0" fontAlgn="base" hangingPunct="0">
              <a:spcBef>
                <a:spcPct val="0"/>
              </a:spcBef>
              <a:spcAft>
                <a:spcPct val="0"/>
              </a:spcAft>
              <a:defRPr>
                <a:solidFill>
                  <a:schemeClr val="tx1"/>
                </a:solidFill>
                <a:latin typeface="Arial" charset="0"/>
              </a:defRPr>
            </a:lvl7pPr>
            <a:lvl8pPr marL="3554844" indent="-236990" eaLnBrk="0" fontAlgn="base" hangingPunct="0">
              <a:spcBef>
                <a:spcPct val="0"/>
              </a:spcBef>
              <a:spcAft>
                <a:spcPct val="0"/>
              </a:spcAft>
              <a:defRPr>
                <a:solidFill>
                  <a:schemeClr val="tx1"/>
                </a:solidFill>
                <a:latin typeface="Arial" charset="0"/>
              </a:defRPr>
            </a:lvl8pPr>
            <a:lvl9pPr marL="4028824" indent="-236990" eaLnBrk="0" fontAlgn="base" hangingPunct="0">
              <a:spcBef>
                <a:spcPct val="0"/>
              </a:spcBef>
              <a:spcAft>
                <a:spcPct val="0"/>
              </a:spcAft>
              <a:defRPr>
                <a:solidFill>
                  <a:schemeClr val="tx1"/>
                </a:solidFill>
                <a:latin typeface="Arial" charset="0"/>
              </a:defRPr>
            </a:lvl9pPr>
          </a:lstStyle>
          <a:p>
            <a:pPr eaLnBrk="1" hangingPunct="1"/>
            <a:fld id="{F94B8896-7EB7-4CF1-8B68-E94232C95F58}" type="slidenum">
              <a:rPr lang="en-AU" smtClean="0"/>
              <a:pPr eaLnBrk="1" hangingPunct="1"/>
              <a:t>39</a:t>
            </a:fld>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4925" cy="3836988"/>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9A3FE58F-88CE-4692-9244-D22A41A5B193}" type="slidenum">
              <a:rPr lang="en-AU" smtClean="0"/>
              <a:pPr>
                <a:defRPr/>
              </a:pPr>
              <a:t>4</a:t>
            </a:fld>
            <a:endParaRPr lang="en-AU"/>
          </a:p>
        </p:txBody>
      </p:sp>
    </p:spTree>
    <p:extLst>
      <p:ext uri="{BB962C8B-B14F-4D97-AF65-F5344CB8AC3E}">
        <p14:creationId xmlns:p14="http://schemas.microsoft.com/office/powerpoint/2010/main" val="19582452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4925" cy="3836988"/>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9A3FE58F-88CE-4692-9244-D22A41A5B193}" type="slidenum">
              <a:rPr lang="en-AU" smtClean="0"/>
              <a:pPr>
                <a:defRPr/>
              </a:pPr>
              <a:t>40</a:t>
            </a:fld>
            <a:endParaRPr lang="en-AU"/>
          </a:p>
        </p:txBody>
      </p:sp>
    </p:spTree>
    <p:extLst>
      <p:ext uri="{BB962C8B-B14F-4D97-AF65-F5344CB8AC3E}">
        <p14:creationId xmlns:p14="http://schemas.microsoft.com/office/powerpoint/2010/main" val="15567939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4925" cy="3836988"/>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9A3FE58F-88CE-4692-9244-D22A41A5B193}" type="slidenum">
              <a:rPr lang="en-AU" smtClean="0"/>
              <a:pPr>
                <a:defRPr/>
              </a:pPr>
              <a:t>41</a:t>
            </a:fld>
            <a:endParaRPr lang="en-AU"/>
          </a:p>
        </p:txBody>
      </p:sp>
    </p:spTree>
    <p:extLst>
      <p:ext uri="{BB962C8B-B14F-4D97-AF65-F5344CB8AC3E}">
        <p14:creationId xmlns:p14="http://schemas.microsoft.com/office/powerpoint/2010/main" val="918564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4925" cy="3836988"/>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9A3FE58F-88CE-4692-9244-D22A41A5B193}" type="slidenum">
              <a:rPr lang="en-AU" smtClean="0"/>
              <a:pPr>
                <a:defRPr/>
              </a:pPr>
              <a:t>5</a:t>
            </a:fld>
            <a:endParaRPr lang="en-AU"/>
          </a:p>
        </p:txBody>
      </p:sp>
    </p:spTree>
    <p:extLst>
      <p:ext uri="{BB962C8B-B14F-4D97-AF65-F5344CB8AC3E}">
        <p14:creationId xmlns:p14="http://schemas.microsoft.com/office/powerpoint/2010/main" val="3466687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993775" y="768350"/>
            <a:ext cx="5114925" cy="3836988"/>
          </a:xfrm>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err="1" smtClean="0"/>
              <a:t>Harmonised</a:t>
            </a:r>
            <a:r>
              <a:rPr lang="en-US" dirty="0" smtClean="0"/>
              <a:t> work health and safety (WHS) legislation for hazardous chemicals was introduced in several states and territories on 1 January 2012 and</a:t>
            </a:r>
            <a:r>
              <a:rPr lang="en-US" baseline="0" dirty="0" smtClean="0"/>
              <a:t> 1 January 2013</a:t>
            </a:r>
            <a:r>
              <a:rPr lang="en-US" dirty="0" smtClean="0"/>
              <a:t>.</a:t>
            </a:r>
          </a:p>
          <a:p>
            <a:pPr>
              <a:buFontTx/>
              <a:buChar char="•"/>
            </a:pPr>
            <a:endParaRPr lang="en-US" dirty="0" smtClean="0"/>
          </a:p>
          <a:p>
            <a:pPr>
              <a:buFontTx/>
              <a:buChar char="•"/>
            </a:pPr>
            <a:r>
              <a:rPr lang="en-US" dirty="0" smtClean="0"/>
              <a:t>Under the previous frameworks, manufacturers, importers and suppliers had duties to classify, label and produce safety data sheets for workplace hazardous chemicals. That duty remains unchanged under the WHS legislation.</a:t>
            </a:r>
            <a:r>
              <a:rPr lang="en-US" baseline="0" dirty="0" smtClean="0"/>
              <a:t> I</a:t>
            </a:r>
            <a:r>
              <a:rPr lang="en-US" dirty="0" smtClean="0"/>
              <a:t>f you had that duty before, you will continue to have it. </a:t>
            </a:r>
          </a:p>
          <a:p>
            <a:pPr>
              <a:buFontTx/>
              <a:buChar char="•"/>
            </a:pPr>
            <a:endParaRPr lang="en-US" dirty="0" smtClean="0"/>
          </a:p>
          <a:p>
            <a:pPr>
              <a:buFontTx/>
              <a:buChar char="•"/>
            </a:pPr>
            <a:r>
              <a:rPr lang="en-US" dirty="0" smtClean="0"/>
              <a:t>However, there are some changes involved by incorporating the GHS into the new WHS framework.</a:t>
            </a:r>
          </a:p>
          <a:p>
            <a:pPr>
              <a:buFontTx/>
              <a:buChar char="•"/>
            </a:pPr>
            <a:endParaRPr lang="en-US" dirty="0" smtClean="0"/>
          </a:p>
          <a:p>
            <a:pPr>
              <a:buFontTx/>
              <a:buChar char="•"/>
            </a:pPr>
            <a:r>
              <a:rPr lang="en-US" dirty="0" smtClean="0"/>
              <a:t>End-users of chemicals will also need to understand what the GHS means for them; what do the new pictograms mean? What do the new hazard categories mean? What information is available, where to find it and how to use it?</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70216" indent="-296237" eaLnBrk="0" hangingPunct="0">
              <a:defRPr>
                <a:solidFill>
                  <a:schemeClr val="tx1"/>
                </a:solidFill>
                <a:latin typeface="Arial" charset="0"/>
              </a:defRPr>
            </a:lvl2pPr>
            <a:lvl3pPr marL="1184948" indent="-236990" eaLnBrk="0" hangingPunct="0">
              <a:defRPr>
                <a:solidFill>
                  <a:schemeClr val="tx1"/>
                </a:solidFill>
                <a:latin typeface="Arial" charset="0"/>
              </a:defRPr>
            </a:lvl3pPr>
            <a:lvl4pPr marL="1658927" indent="-236990" eaLnBrk="0" hangingPunct="0">
              <a:defRPr>
                <a:solidFill>
                  <a:schemeClr val="tx1"/>
                </a:solidFill>
                <a:latin typeface="Arial" charset="0"/>
              </a:defRPr>
            </a:lvl4pPr>
            <a:lvl5pPr marL="2132907" indent="-236990" eaLnBrk="0" hangingPunct="0">
              <a:defRPr>
                <a:solidFill>
                  <a:schemeClr val="tx1"/>
                </a:solidFill>
                <a:latin typeface="Arial" charset="0"/>
              </a:defRPr>
            </a:lvl5pPr>
            <a:lvl6pPr marL="2606886" indent="-236990" eaLnBrk="0" fontAlgn="base" hangingPunct="0">
              <a:spcBef>
                <a:spcPct val="0"/>
              </a:spcBef>
              <a:spcAft>
                <a:spcPct val="0"/>
              </a:spcAft>
              <a:defRPr>
                <a:solidFill>
                  <a:schemeClr val="tx1"/>
                </a:solidFill>
                <a:latin typeface="Arial" charset="0"/>
              </a:defRPr>
            </a:lvl6pPr>
            <a:lvl7pPr marL="3080865" indent="-236990" eaLnBrk="0" fontAlgn="base" hangingPunct="0">
              <a:spcBef>
                <a:spcPct val="0"/>
              </a:spcBef>
              <a:spcAft>
                <a:spcPct val="0"/>
              </a:spcAft>
              <a:defRPr>
                <a:solidFill>
                  <a:schemeClr val="tx1"/>
                </a:solidFill>
                <a:latin typeface="Arial" charset="0"/>
              </a:defRPr>
            </a:lvl7pPr>
            <a:lvl8pPr marL="3554844" indent="-236990" eaLnBrk="0" fontAlgn="base" hangingPunct="0">
              <a:spcBef>
                <a:spcPct val="0"/>
              </a:spcBef>
              <a:spcAft>
                <a:spcPct val="0"/>
              </a:spcAft>
              <a:defRPr>
                <a:solidFill>
                  <a:schemeClr val="tx1"/>
                </a:solidFill>
                <a:latin typeface="Arial" charset="0"/>
              </a:defRPr>
            </a:lvl8pPr>
            <a:lvl9pPr marL="4028824" indent="-236990" eaLnBrk="0" fontAlgn="base" hangingPunct="0">
              <a:spcBef>
                <a:spcPct val="0"/>
              </a:spcBef>
              <a:spcAft>
                <a:spcPct val="0"/>
              </a:spcAft>
              <a:defRPr>
                <a:solidFill>
                  <a:schemeClr val="tx1"/>
                </a:solidFill>
                <a:latin typeface="Arial" charset="0"/>
              </a:defRPr>
            </a:lvl9pPr>
          </a:lstStyle>
          <a:p>
            <a:pPr eaLnBrk="1" hangingPunct="1"/>
            <a:fld id="{7AAD3495-E3CF-45B2-9ABE-3AF09D9718FC}" type="slidenum">
              <a:rPr lang="en-AU" smtClean="0"/>
              <a:pPr eaLnBrk="1" hangingPunct="1"/>
              <a:t>6</a:t>
            </a:fld>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993775" y="768350"/>
            <a:ext cx="5114925" cy="3836988"/>
          </a:xfrm>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solidFill>
                  <a:srgbClr val="FFFF00"/>
                </a:solidFill>
              </a:rPr>
              <a:t>The GHS has been developed by the United Nations as a non-binding treaty for UN member countries.</a:t>
            </a:r>
          </a:p>
          <a:p>
            <a:endParaRPr lang="en-US" dirty="0" smtClean="0">
              <a:solidFill>
                <a:srgbClr val="FFFF00"/>
              </a:solidFill>
            </a:endParaRPr>
          </a:p>
          <a:p>
            <a:r>
              <a:rPr lang="en-US" dirty="0" smtClean="0">
                <a:solidFill>
                  <a:srgbClr val="FFFF00"/>
                </a:solidFill>
              </a:rPr>
              <a:t>It was developed as a non-binding</a:t>
            </a:r>
            <a:r>
              <a:rPr lang="en-US" baseline="0" dirty="0" smtClean="0">
                <a:solidFill>
                  <a:srgbClr val="FFFF00"/>
                </a:solidFill>
              </a:rPr>
              <a:t> framework which countries could adopt into their regulations by legislation.</a:t>
            </a:r>
            <a:endParaRPr lang="en-US" dirty="0" smtClean="0">
              <a:solidFill>
                <a:srgbClr val="FFFF00"/>
              </a:solidFill>
            </a:endParaRPr>
          </a:p>
          <a:p>
            <a:endParaRPr lang="en-US" dirty="0" smtClean="0">
              <a:solidFill>
                <a:srgbClr val="FFFF00"/>
              </a:solidFill>
            </a:endParaRPr>
          </a:p>
          <a:p>
            <a:r>
              <a:rPr lang="en-US" dirty="0" smtClean="0">
                <a:solidFill>
                  <a:srgbClr val="FFFF00"/>
                </a:solidFill>
              </a:rPr>
              <a:t>It is continually</a:t>
            </a:r>
            <a:r>
              <a:rPr lang="en-US" baseline="0" dirty="0" smtClean="0">
                <a:solidFill>
                  <a:srgbClr val="FFFF00"/>
                </a:solidFill>
              </a:rPr>
              <a:t> reviewed and updated by a UN Sub-Committee.</a:t>
            </a:r>
            <a:endParaRPr lang="en-US" dirty="0" smtClean="0">
              <a:solidFill>
                <a:srgbClr val="FFFF00"/>
              </a:solidFill>
            </a:endParaRPr>
          </a:p>
          <a:p>
            <a:endParaRPr lang="en-US" dirty="0" smtClean="0">
              <a:solidFill>
                <a:srgbClr val="FFFF00"/>
              </a:solidFill>
            </a:endParaRPr>
          </a:p>
          <a:p>
            <a:r>
              <a:rPr lang="en-US" dirty="0" smtClean="0">
                <a:solidFill>
                  <a:srgbClr val="FFFF00"/>
                </a:solidFill>
              </a:rPr>
              <a:t>It was developed as a framework which could be adopted into countries’ chemicals regulations by legislation.</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70216" indent="-296237" eaLnBrk="0" hangingPunct="0">
              <a:defRPr>
                <a:solidFill>
                  <a:schemeClr val="tx1"/>
                </a:solidFill>
                <a:latin typeface="Arial" charset="0"/>
              </a:defRPr>
            </a:lvl2pPr>
            <a:lvl3pPr marL="1184948" indent="-236990" eaLnBrk="0" hangingPunct="0">
              <a:defRPr>
                <a:solidFill>
                  <a:schemeClr val="tx1"/>
                </a:solidFill>
                <a:latin typeface="Arial" charset="0"/>
              </a:defRPr>
            </a:lvl3pPr>
            <a:lvl4pPr marL="1658927" indent="-236990" eaLnBrk="0" hangingPunct="0">
              <a:defRPr>
                <a:solidFill>
                  <a:schemeClr val="tx1"/>
                </a:solidFill>
                <a:latin typeface="Arial" charset="0"/>
              </a:defRPr>
            </a:lvl4pPr>
            <a:lvl5pPr marL="2132907" indent="-236990" eaLnBrk="0" hangingPunct="0">
              <a:defRPr>
                <a:solidFill>
                  <a:schemeClr val="tx1"/>
                </a:solidFill>
                <a:latin typeface="Arial" charset="0"/>
              </a:defRPr>
            </a:lvl5pPr>
            <a:lvl6pPr marL="2606886" indent="-236990" eaLnBrk="0" fontAlgn="base" hangingPunct="0">
              <a:spcBef>
                <a:spcPct val="0"/>
              </a:spcBef>
              <a:spcAft>
                <a:spcPct val="0"/>
              </a:spcAft>
              <a:defRPr>
                <a:solidFill>
                  <a:schemeClr val="tx1"/>
                </a:solidFill>
                <a:latin typeface="Arial" charset="0"/>
              </a:defRPr>
            </a:lvl6pPr>
            <a:lvl7pPr marL="3080865" indent="-236990" eaLnBrk="0" fontAlgn="base" hangingPunct="0">
              <a:spcBef>
                <a:spcPct val="0"/>
              </a:spcBef>
              <a:spcAft>
                <a:spcPct val="0"/>
              </a:spcAft>
              <a:defRPr>
                <a:solidFill>
                  <a:schemeClr val="tx1"/>
                </a:solidFill>
                <a:latin typeface="Arial" charset="0"/>
              </a:defRPr>
            </a:lvl7pPr>
            <a:lvl8pPr marL="3554844" indent="-236990" eaLnBrk="0" fontAlgn="base" hangingPunct="0">
              <a:spcBef>
                <a:spcPct val="0"/>
              </a:spcBef>
              <a:spcAft>
                <a:spcPct val="0"/>
              </a:spcAft>
              <a:defRPr>
                <a:solidFill>
                  <a:schemeClr val="tx1"/>
                </a:solidFill>
                <a:latin typeface="Arial" charset="0"/>
              </a:defRPr>
            </a:lvl8pPr>
            <a:lvl9pPr marL="4028824" indent="-236990" eaLnBrk="0" fontAlgn="base" hangingPunct="0">
              <a:spcBef>
                <a:spcPct val="0"/>
              </a:spcBef>
              <a:spcAft>
                <a:spcPct val="0"/>
              </a:spcAft>
              <a:defRPr>
                <a:solidFill>
                  <a:schemeClr val="tx1"/>
                </a:solidFill>
                <a:latin typeface="Arial" charset="0"/>
              </a:defRPr>
            </a:lvl9pPr>
          </a:lstStyle>
          <a:p>
            <a:pPr eaLnBrk="1" hangingPunct="1"/>
            <a:fld id="{A8154567-3C62-490D-B08E-B178E5A09C95}" type="slidenum">
              <a:rPr lang="en-AU" smtClean="0"/>
              <a:pPr eaLnBrk="1" hangingPunct="1"/>
              <a:t>7</a:t>
            </a:fld>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993775" y="768350"/>
            <a:ext cx="5114925" cy="3836988"/>
          </a:xfrm>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70216" indent="-296237" eaLnBrk="0" hangingPunct="0">
              <a:defRPr>
                <a:solidFill>
                  <a:schemeClr val="tx1"/>
                </a:solidFill>
                <a:latin typeface="Arial" charset="0"/>
              </a:defRPr>
            </a:lvl2pPr>
            <a:lvl3pPr marL="1184948" indent="-236990" eaLnBrk="0" hangingPunct="0">
              <a:defRPr>
                <a:solidFill>
                  <a:schemeClr val="tx1"/>
                </a:solidFill>
                <a:latin typeface="Arial" charset="0"/>
              </a:defRPr>
            </a:lvl3pPr>
            <a:lvl4pPr marL="1658927" indent="-236990" eaLnBrk="0" hangingPunct="0">
              <a:defRPr>
                <a:solidFill>
                  <a:schemeClr val="tx1"/>
                </a:solidFill>
                <a:latin typeface="Arial" charset="0"/>
              </a:defRPr>
            </a:lvl4pPr>
            <a:lvl5pPr marL="2132907" indent="-236990" eaLnBrk="0" hangingPunct="0">
              <a:defRPr>
                <a:solidFill>
                  <a:schemeClr val="tx1"/>
                </a:solidFill>
                <a:latin typeface="Arial" charset="0"/>
              </a:defRPr>
            </a:lvl5pPr>
            <a:lvl6pPr marL="2606886" indent="-236990" eaLnBrk="0" fontAlgn="base" hangingPunct="0">
              <a:spcBef>
                <a:spcPct val="0"/>
              </a:spcBef>
              <a:spcAft>
                <a:spcPct val="0"/>
              </a:spcAft>
              <a:defRPr>
                <a:solidFill>
                  <a:schemeClr val="tx1"/>
                </a:solidFill>
                <a:latin typeface="Arial" charset="0"/>
              </a:defRPr>
            </a:lvl6pPr>
            <a:lvl7pPr marL="3080865" indent="-236990" eaLnBrk="0" fontAlgn="base" hangingPunct="0">
              <a:spcBef>
                <a:spcPct val="0"/>
              </a:spcBef>
              <a:spcAft>
                <a:spcPct val="0"/>
              </a:spcAft>
              <a:defRPr>
                <a:solidFill>
                  <a:schemeClr val="tx1"/>
                </a:solidFill>
                <a:latin typeface="Arial" charset="0"/>
              </a:defRPr>
            </a:lvl7pPr>
            <a:lvl8pPr marL="3554844" indent="-236990" eaLnBrk="0" fontAlgn="base" hangingPunct="0">
              <a:spcBef>
                <a:spcPct val="0"/>
              </a:spcBef>
              <a:spcAft>
                <a:spcPct val="0"/>
              </a:spcAft>
              <a:defRPr>
                <a:solidFill>
                  <a:schemeClr val="tx1"/>
                </a:solidFill>
                <a:latin typeface="Arial" charset="0"/>
              </a:defRPr>
            </a:lvl8pPr>
            <a:lvl9pPr marL="4028824" indent="-236990" eaLnBrk="0" fontAlgn="base" hangingPunct="0">
              <a:spcBef>
                <a:spcPct val="0"/>
              </a:spcBef>
              <a:spcAft>
                <a:spcPct val="0"/>
              </a:spcAft>
              <a:defRPr>
                <a:solidFill>
                  <a:schemeClr val="tx1"/>
                </a:solidFill>
                <a:latin typeface="Arial" charset="0"/>
              </a:defRPr>
            </a:lvl9pPr>
          </a:lstStyle>
          <a:p>
            <a:pPr eaLnBrk="1" hangingPunct="1"/>
            <a:fld id="{024F9D41-77C1-4A49-B814-06666D279E97}" type="slidenum">
              <a:rPr lang="en-AU" smtClean="0"/>
              <a:pPr eaLnBrk="1" hangingPunct="1"/>
              <a:t>8</a:t>
            </a:fld>
            <a:endParaRPr lang="en-A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993775" y="768350"/>
            <a:ext cx="5114925" cy="3836988"/>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While most of</a:t>
            </a:r>
            <a:r>
              <a:rPr lang="en-US" baseline="0" dirty="0" smtClean="0"/>
              <a:t> these symbols may be well-known, others may not be necessarily clear to the end-user of a chemical. Training of staff is key to ensure these symbols are understood.</a:t>
            </a:r>
          </a:p>
          <a:p>
            <a:endParaRPr lang="en-US" baseline="0" dirty="0" smtClean="0"/>
          </a:p>
          <a:p>
            <a:r>
              <a:rPr lang="en-US" baseline="0" dirty="0" smtClean="0"/>
              <a:t>The ADG Code has no symbol for chronic health hazards, </a:t>
            </a:r>
            <a:r>
              <a:rPr lang="en-US" baseline="0" dirty="0" err="1" smtClean="0"/>
              <a:t>sensitisers</a:t>
            </a:r>
            <a:r>
              <a:rPr lang="en-US" baseline="0" dirty="0" smtClean="0"/>
              <a:t> and other, non-acute health effects.</a:t>
            </a:r>
          </a:p>
          <a:p>
            <a:endParaRPr lang="en-US" baseline="0" dirty="0" smtClean="0"/>
          </a:p>
          <a:p>
            <a:r>
              <a:rPr lang="en-US" baseline="0" dirty="0" smtClean="0"/>
              <a:t>The GHS </a:t>
            </a:r>
            <a:r>
              <a:rPr lang="en-US" baseline="0" dirty="0" err="1" smtClean="0"/>
              <a:t>standardises</a:t>
            </a:r>
            <a:r>
              <a:rPr lang="en-US" baseline="0" dirty="0" smtClean="0"/>
              <a:t> hazard symbols and pictograms on </a:t>
            </a:r>
            <a:r>
              <a:rPr lang="en-US" baseline="0" dirty="0" err="1" smtClean="0"/>
              <a:t>labelling</a:t>
            </a:r>
            <a:r>
              <a:rPr lang="en-US" baseline="0" dirty="0" smtClean="0"/>
              <a:t> of hazardous chemicals.</a:t>
            </a:r>
            <a:endParaRPr lang="en-US" dirty="0" smtClean="0"/>
          </a:p>
          <a:p>
            <a:endParaRPr lang="en-US" dirty="0" smtClean="0"/>
          </a:p>
          <a:p>
            <a:r>
              <a:rPr lang="en-US" dirty="0" smtClean="0"/>
              <a:t>In </a:t>
            </a:r>
            <a:r>
              <a:rPr lang="en-US" dirty="0" err="1" smtClean="0"/>
              <a:t>WHMIS</a:t>
            </a:r>
            <a:r>
              <a:rPr lang="en-US" dirty="0" smtClean="0"/>
              <a:t> “R-symbol” means “dangerously reactive materials”</a:t>
            </a:r>
            <a:r>
              <a:rPr lang="en-US" baseline="0" dirty="0" smtClean="0"/>
              <a:t> – for example, explosives.</a:t>
            </a:r>
            <a:endParaRPr lang="en-US" dirty="0" smtClean="0"/>
          </a:p>
          <a:p>
            <a:r>
              <a:rPr lang="en-US" dirty="0" smtClean="0"/>
              <a:t>“Exclamation T” means</a:t>
            </a:r>
            <a:r>
              <a:rPr lang="en-US" baseline="0" dirty="0" smtClean="0"/>
              <a:t> “m</a:t>
            </a:r>
            <a:r>
              <a:rPr lang="en-US" dirty="0" smtClean="0"/>
              <a:t>aterials causing other toxic effects (not acute or immediate)” – for example,</a:t>
            </a:r>
            <a:r>
              <a:rPr lang="en-US" baseline="0" dirty="0" smtClean="0"/>
              <a:t> carcinogenic.</a:t>
            </a:r>
            <a:endParaRPr lang="en-US" dirty="0"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70216" indent="-296237" eaLnBrk="0" hangingPunct="0">
              <a:defRPr>
                <a:solidFill>
                  <a:schemeClr val="tx1"/>
                </a:solidFill>
                <a:latin typeface="Arial" charset="0"/>
              </a:defRPr>
            </a:lvl2pPr>
            <a:lvl3pPr marL="1184948" indent="-236990" eaLnBrk="0" hangingPunct="0">
              <a:defRPr>
                <a:solidFill>
                  <a:schemeClr val="tx1"/>
                </a:solidFill>
                <a:latin typeface="Arial" charset="0"/>
              </a:defRPr>
            </a:lvl3pPr>
            <a:lvl4pPr marL="1658927" indent="-236990" eaLnBrk="0" hangingPunct="0">
              <a:defRPr>
                <a:solidFill>
                  <a:schemeClr val="tx1"/>
                </a:solidFill>
                <a:latin typeface="Arial" charset="0"/>
              </a:defRPr>
            </a:lvl4pPr>
            <a:lvl5pPr marL="2132907" indent="-236990" eaLnBrk="0" hangingPunct="0">
              <a:defRPr>
                <a:solidFill>
                  <a:schemeClr val="tx1"/>
                </a:solidFill>
                <a:latin typeface="Arial" charset="0"/>
              </a:defRPr>
            </a:lvl5pPr>
            <a:lvl6pPr marL="2606886" indent="-236990" eaLnBrk="0" fontAlgn="base" hangingPunct="0">
              <a:spcBef>
                <a:spcPct val="0"/>
              </a:spcBef>
              <a:spcAft>
                <a:spcPct val="0"/>
              </a:spcAft>
              <a:defRPr>
                <a:solidFill>
                  <a:schemeClr val="tx1"/>
                </a:solidFill>
                <a:latin typeface="Arial" charset="0"/>
              </a:defRPr>
            </a:lvl6pPr>
            <a:lvl7pPr marL="3080865" indent="-236990" eaLnBrk="0" fontAlgn="base" hangingPunct="0">
              <a:spcBef>
                <a:spcPct val="0"/>
              </a:spcBef>
              <a:spcAft>
                <a:spcPct val="0"/>
              </a:spcAft>
              <a:defRPr>
                <a:solidFill>
                  <a:schemeClr val="tx1"/>
                </a:solidFill>
                <a:latin typeface="Arial" charset="0"/>
              </a:defRPr>
            </a:lvl7pPr>
            <a:lvl8pPr marL="3554844" indent="-236990" eaLnBrk="0" fontAlgn="base" hangingPunct="0">
              <a:spcBef>
                <a:spcPct val="0"/>
              </a:spcBef>
              <a:spcAft>
                <a:spcPct val="0"/>
              </a:spcAft>
              <a:defRPr>
                <a:solidFill>
                  <a:schemeClr val="tx1"/>
                </a:solidFill>
                <a:latin typeface="Arial" charset="0"/>
              </a:defRPr>
            </a:lvl8pPr>
            <a:lvl9pPr marL="4028824" indent="-236990" eaLnBrk="0" fontAlgn="base" hangingPunct="0">
              <a:spcBef>
                <a:spcPct val="0"/>
              </a:spcBef>
              <a:spcAft>
                <a:spcPct val="0"/>
              </a:spcAft>
              <a:defRPr>
                <a:solidFill>
                  <a:schemeClr val="tx1"/>
                </a:solidFill>
                <a:latin typeface="Arial" charset="0"/>
              </a:defRPr>
            </a:lvl9pPr>
          </a:lstStyle>
          <a:p>
            <a:pPr eaLnBrk="1" hangingPunct="1"/>
            <a:fld id="{373375C1-C4D1-4B69-B1E9-7CF72D5B1B9C}" type="slidenum">
              <a:rPr lang="en-AU" smtClean="0"/>
              <a:pPr eaLnBrk="1" hangingPunct="1"/>
              <a:t>9</a:t>
            </a:fld>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r>
              <a:rPr lang="en-AU"/>
              <a:t>insert title of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54632376-8455-4582-AC31-786322713B74}" type="slidenum">
              <a:rPr lang="en-AU"/>
              <a:pPr>
                <a:defRPr/>
              </a:pPr>
              <a:t>‹#›</a:t>
            </a:fld>
            <a:endParaRPr lang="en-AU"/>
          </a:p>
        </p:txBody>
      </p:sp>
    </p:spTree>
    <p:extLst>
      <p:ext uri="{BB962C8B-B14F-4D97-AF65-F5344CB8AC3E}">
        <p14:creationId xmlns:p14="http://schemas.microsoft.com/office/powerpoint/2010/main" val="2791864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r>
              <a:rPr lang="en-AU"/>
              <a:t>insert title of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6D8B1CDD-CFD0-4290-9944-0BD0561F9E7C}" type="slidenum">
              <a:rPr lang="en-AU"/>
              <a:pPr>
                <a:defRPr/>
              </a:pPr>
              <a:t>‹#›</a:t>
            </a:fld>
            <a:endParaRPr lang="en-AU"/>
          </a:p>
        </p:txBody>
      </p:sp>
    </p:spTree>
    <p:extLst>
      <p:ext uri="{BB962C8B-B14F-4D97-AF65-F5344CB8AC3E}">
        <p14:creationId xmlns:p14="http://schemas.microsoft.com/office/powerpoint/2010/main" val="2615836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r>
              <a:rPr lang="en-AU"/>
              <a:t>insert title of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5F8B8477-0D17-4E9B-8424-FB314BE87621}" type="slidenum">
              <a:rPr lang="en-AU"/>
              <a:pPr>
                <a:defRPr/>
              </a:pPr>
              <a:t>‹#›</a:t>
            </a:fld>
            <a:endParaRPr lang="en-AU"/>
          </a:p>
        </p:txBody>
      </p:sp>
    </p:spTree>
    <p:extLst>
      <p:ext uri="{BB962C8B-B14F-4D97-AF65-F5344CB8AC3E}">
        <p14:creationId xmlns:p14="http://schemas.microsoft.com/office/powerpoint/2010/main" val="1478680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r>
              <a:rPr lang="en-AU"/>
              <a:t>insert title of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212CB751-FE74-4833-970C-7E9D0F89910F}" type="slidenum">
              <a:rPr lang="en-AU"/>
              <a:pPr>
                <a:defRPr/>
              </a:pPr>
              <a:t>‹#›</a:t>
            </a:fld>
            <a:endParaRPr lang="en-AU"/>
          </a:p>
        </p:txBody>
      </p:sp>
    </p:spTree>
    <p:extLst>
      <p:ext uri="{BB962C8B-B14F-4D97-AF65-F5344CB8AC3E}">
        <p14:creationId xmlns:p14="http://schemas.microsoft.com/office/powerpoint/2010/main" val="1980369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r>
              <a:rPr lang="en-AU"/>
              <a:t>insert title of presentation</a:t>
            </a:r>
          </a:p>
        </p:txBody>
      </p:sp>
      <p:sp>
        <p:nvSpPr>
          <p:cNvPr id="6" name="Rectangle 6"/>
          <p:cNvSpPr>
            <a:spLocks noGrp="1" noChangeArrowheads="1"/>
          </p:cNvSpPr>
          <p:nvPr>
            <p:ph type="sldNum" sz="quarter" idx="12"/>
          </p:nvPr>
        </p:nvSpPr>
        <p:spPr>
          <a:ln/>
        </p:spPr>
        <p:txBody>
          <a:bodyPr/>
          <a:lstStyle>
            <a:lvl1pPr>
              <a:defRPr/>
            </a:lvl1pPr>
          </a:lstStyle>
          <a:p>
            <a:pPr>
              <a:defRPr/>
            </a:pPr>
            <a:fld id="{5A80AAA8-2BA4-4E0C-8377-AB2996DEE6CD}" type="slidenum">
              <a:rPr lang="en-AU"/>
              <a:pPr>
                <a:defRPr/>
              </a:pPr>
              <a:t>‹#›</a:t>
            </a:fld>
            <a:endParaRPr lang="en-AU"/>
          </a:p>
        </p:txBody>
      </p:sp>
    </p:spTree>
    <p:extLst>
      <p:ext uri="{BB962C8B-B14F-4D97-AF65-F5344CB8AC3E}">
        <p14:creationId xmlns:p14="http://schemas.microsoft.com/office/powerpoint/2010/main" val="1853063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r>
              <a:rPr lang="en-AU"/>
              <a:t>insert title of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BC2AE428-631B-4304-906C-CE169BE05CCA}" type="slidenum">
              <a:rPr lang="en-AU"/>
              <a:pPr>
                <a:defRPr/>
              </a:pPr>
              <a:t>‹#›</a:t>
            </a:fld>
            <a:endParaRPr lang="en-AU"/>
          </a:p>
        </p:txBody>
      </p:sp>
    </p:spTree>
    <p:extLst>
      <p:ext uri="{BB962C8B-B14F-4D97-AF65-F5344CB8AC3E}">
        <p14:creationId xmlns:p14="http://schemas.microsoft.com/office/powerpoint/2010/main" val="770816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r>
              <a:rPr lang="en-AU"/>
              <a:t>insert title of presentation</a:t>
            </a:r>
          </a:p>
        </p:txBody>
      </p:sp>
      <p:sp>
        <p:nvSpPr>
          <p:cNvPr id="9" name="Rectangle 6"/>
          <p:cNvSpPr>
            <a:spLocks noGrp="1" noChangeArrowheads="1"/>
          </p:cNvSpPr>
          <p:nvPr>
            <p:ph type="sldNum" sz="quarter" idx="12"/>
          </p:nvPr>
        </p:nvSpPr>
        <p:spPr>
          <a:ln/>
        </p:spPr>
        <p:txBody>
          <a:bodyPr/>
          <a:lstStyle>
            <a:lvl1pPr>
              <a:defRPr/>
            </a:lvl1pPr>
          </a:lstStyle>
          <a:p>
            <a:pPr>
              <a:defRPr/>
            </a:pPr>
            <a:fld id="{A3610DB3-D468-458F-88D8-05C9F888D95F}" type="slidenum">
              <a:rPr lang="en-AU"/>
              <a:pPr>
                <a:defRPr/>
              </a:pPr>
              <a:t>‹#›</a:t>
            </a:fld>
            <a:endParaRPr lang="en-AU"/>
          </a:p>
        </p:txBody>
      </p:sp>
    </p:spTree>
    <p:extLst>
      <p:ext uri="{BB962C8B-B14F-4D97-AF65-F5344CB8AC3E}">
        <p14:creationId xmlns:p14="http://schemas.microsoft.com/office/powerpoint/2010/main" val="3872510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r>
              <a:rPr lang="en-AU"/>
              <a:t>insert title of presentation</a:t>
            </a:r>
          </a:p>
        </p:txBody>
      </p:sp>
      <p:sp>
        <p:nvSpPr>
          <p:cNvPr id="5" name="Rectangle 6"/>
          <p:cNvSpPr>
            <a:spLocks noGrp="1" noChangeArrowheads="1"/>
          </p:cNvSpPr>
          <p:nvPr>
            <p:ph type="sldNum" sz="quarter" idx="12"/>
          </p:nvPr>
        </p:nvSpPr>
        <p:spPr>
          <a:ln/>
        </p:spPr>
        <p:txBody>
          <a:bodyPr/>
          <a:lstStyle>
            <a:lvl1pPr>
              <a:defRPr/>
            </a:lvl1pPr>
          </a:lstStyle>
          <a:p>
            <a:pPr>
              <a:defRPr/>
            </a:pPr>
            <a:fld id="{D0E2C7C4-E78D-4FE6-81DE-F9246F65DF38}" type="slidenum">
              <a:rPr lang="en-AU"/>
              <a:pPr>
                <a:defRPr/>
              </a:pPr>
              <a:t>‹#›</a:t>
            </a:fld>
            <a:endParaRPr lang="en-AU"/>
          </a:p>
        </p:txBody>
      </p:sp>
    </p:spTree>
    <p:extLst>
      <p:ext uri="{BB962C8B-B14F-4D97-AF65-F5344CB8AC3E}">
        <p14:creationId xmlns:p14="http://schemas.microsoft.com/office/powerpoint/2010/main" val="3566498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p>
        </p:txBody>
      </p:sp>
      <p:sp>
        <p:nvSpPr>
          <p:cNvPr id="3" name="Rectangle 5"/>
          <p:cNvSpPr>
            <a:spLocks noGrp="1" noChangeArrowheads="1"/>
          </p:cNvSpPr>
          <p:nvPr>
            <p:ph type="ftr" sz="quarter" idx="11"/>
          </p:nvPr>
        </p:nvSpPr>
        <p:spPr>
          <a:ln/>
        </p:spPr>
        <p:txBody>
          <a:bodyPr/>
          <a:lstStyle>
            <a:lvl1pPr>
              <a:defRPr/>
            </a:lvl1pPr>
          </a:lstStyle>
          <a:p>
            <a:pPr>
              <a:defRPr/>
            </a:pPr>
            <a:r>
              <a:rPr lang="en-AU"/>
              <a:t>insert title of presentation</a:t>
            </a:r>
          </a:p>
        </p:txBody>
      </p:sp>
      <p:sp>
        <p:nvSpPr>
          <p:cNvPr id="4" name="Rectangle 6"/>
          <p:cNvSpPr>
            <a:spLocks noGrp="1" noChangeArrowheads="1"/>
          </p:cNvSpPr>
          <p:nvPr>
            <p:ph type="sldNum" sz="quarter" idx="12"/>
          </p:nvPr>
        </p:nvSpPr>
        <p:spPr>
          <a:ln/>
        </p:spPr>
        <p:txBody>
          <a:bodyPr/>
          <a:lstStyle>
            <a:lvl1pPr>
              <a:defRPr/>
            </a:lvl1pPr>
          </a:lstStyle>
          <a:p>
            <a:pPr>
              <a:defRPr/>
            </a:pPr>
            <a:fld id="{4774F277-691C-4771-B206-7550220355E1}" type="slidenum">
              <a:rPr lang="en-AU"/>
              <a:pPr>
                <a:defRPr/>
              </a:pPr>
              <a:t>‹#›</a:t>
            </a:fld>
            <a:endParaRPr lang="en-AU"/>
          </a:p>
        </p:txBody>
      </p:sp>
    </p:spTree>
    <p:extLst>
      <p:ext uri="{BB962C8B-B14F-4D97-AF65-F5344CB8AC3E}">
        <p14:creationId xmlns:p14="http://schemas.microsoft.com/office/powerpoint/2010/main" val="2908348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r>
              <a:rPr lang="en-AU"/>
              <a:t>insert title of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FBAA0033-C312-4BBB-A594-80D0FF1CE653}" type="slidenum">
              <a:rPr lang="en-AU"/>
              <a:pPr>
                <a:defRPr/>
              </a:pPr>
              <a:t>‹#›</a:t>
            </a:fld>
            <a:endParaRPr lang="en-AU"/>
          </a:p>
        </p:txBody>
      </p:sp>
    </p:spTree>
    <p:extLst>
      <p:ext uri="{BB962C8B-B14F-4D97-AF65-F5344CB8AC3E}">
        <p14:creationId xmlns:p14="http://schemas.microsoft.com/office/powerpoint/2010/main" val="1212864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r>
              <a:rPr lang="en-AU"/>
              <a:t>insert title of presentation</a:t>
            </a:r>
          </a:p>
        </p:txBody>
      </p:sp>
      <p:sp>
        <p:nvSpPr>
          <p:cNvPr id="7" name="Rectangle 6"/>
          <p:cNvSpPr>
            <a:spLocks noGrp="1" noChangeArrowheads="1"/>
          </p:cNvSpPr>
          <p:nvPr>
            <p:ph type="sldNum" sz="quarter" idx="12"/>
          </p:nvPr>
        </p:nvSpPr>
        <p:spPr>
          <a:ln/>
        </p:spPr>
        <p:txBody>
          <a:bodyPr/>
          <a:lstStyle>
            <a:lvl1pPr>
              <a:defRPr/>
            </a:lvl1pPr>
          </a:lstStyle>
          <a:p>
            <a:pPr>
              <a:defRPr/>
            </a:pPr>
            <a:fld id="{CAD4EEBE-7512-472B-9119-EEE81D57812F}" type="slidenum">
              <a:rPr lang="en-AU"/>
              <a:pPr>
                <a:defRPr/>
              </a:pPr>
              <a:t>‹#›</a:t>
            </a:fld>
            <a:endParaRPr lang="en-AU"/>
          </a:p>
        </p:txBody>
      </p:sp>
    </p:spTree>
    <p:extLst>
      <p:ext uri="{BB962C8B-B14F-4D97-AF65-F5344CB8AC3E}">
        <p14:creationId xmlns:p14="http://schemas.microsoft.com/office/powerpoint/2010/main" val="3773286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A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AU"/>
              <a:t>insert title of presentation</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F2FA148-3BB5-4C6C-AAB7-C56A2A794521}"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www.swa.gov.au/sites/swa/copyright" TargetMode="Externa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27.xml"/><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2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3.png"/><Relationship Id="rId7"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0.tiff"/><Relationship Id="rId5" Type="http://schemas.openxmlformats.org/officeDocument/2006/relationships/image" Target="../media/image49.tiff"/><Relationship Id="rId4" Type="http://schemas.openxmlformats.org/officeDocument/2006/relationships/image" Target="../media/image48.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47.gif"/><Relationship Id="rId4" Type="http://schemas.openxmlformats.org/officeDocument/2006/relationships/image" Target="../media/image55.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www.safeworkaustralia.gov.au/"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ww.swa.gov.au/"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hyperlink" Target="mailto:info@swa.gov.a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upload.wikimedia.org/wikipedia/commons/3/38/WHMIS_Class_D-2.svg" TargetMode="External"/><Relationship Id="rId13" Type="http://schemas.openxmlformats.org/officeDocument/2006/relationships/image" Target="../media/image12.png"/><Relationship Id="rId18" Type="http://schemas.openxmlformats.org/officeDocument/2006/relationships/image" Target="../media/image15.png"/><Relationship Id="rId26" Type="http://schemas.openxmlformats.org/officeDocument/2006/relationships/image" Target="../media/image19.png"/><Relationship Id="rId3" Type="http://schemas.openxmlformats.org/officeDocument/2006/relationships/image" Target="../media/image5.gif"/><Relationship Id="rId21" Type="http://schemas.openxmlformats.org/officeDocument/2006/relationships/hyperlink" Target="//upload.wikimedia.org/wikipedia/commons/a/ad/Hazard_O.svg" TargetMode="External"/><Relationship Id="rId7" Type="http://schemas.openxmlformats.org/officeDocument/2006/relationships/image" Target="../media/image9.gif"/><Relationship Id="rId12" Type="http://schemas.openxmlformats.org/officeDocument/2006/relationships/hyperlink" Target="//upload.wikimedia.org/wikipedia/commons/6/65/WHMIS_Class_B.svg" TargetMode="External"/><Relationship Id="rId17" Type="http://schemas.openxmlformats.org/officeDocument/2006/relationships/image" Target="../media/image14.png"/><Relationship Id="rId25" Type="http://schemas.openxmlformats.org/officeDocument/2006/relationships/hyperlink" Target="//upload.wikimedia.org/wikipedia/commons/3/39/Hazard_T.svg" TargetMode="External"/><Relationship Id="rId2" Type="http://schemas.openxmlformats.org/officeDocument/2006/relationships/notesSlide" Target="../notesSlides/notesSlide9.xml"/><Relationship Id="rId16" Type="http://schemas.openxmlformats.org/officeDocument/2006/relationships/hyperlink" Target="//upload.wikimedia.org/wikipedia/commons/9/96/WHMIS_Class_D-1.svg" TargetMode="External"/><Relationship Id="rId20" Type="http://schemas.openxmlformats.org/officeDocument/2006/relationships/image" Target="../media/image16.png"/><Relationship Id="rId29" Type="http://schemas.openxmlformats.org/officeDocument/2006/relationships/hyperlink" Target="//upload.wikimedia.org/wikipedia/commons/8/87/Hazard_C.svg" TargetMode="External"/><Relationship Id="rId1" Type="http://schemas.openxmlformats.org/officeDocument/2006/relationships/slideLayout" Target="../slideLayouts/slideLayout7.xml"/><Relationship Id="rId6" Type="http://schemas.openxmlformats.org/officeDocument/2006/relationships/image" Target="../media/image8.gif"/><Relationship Id="rId11" Type="http://schemas.openxmlformats.org/officeDocument/2006/relationships/image" Target="../media/image11.png"/><Relationship Id="rId24" Type="http://schemas.openxmlformats.org/officeDocument/2006/relationships/image" Target="../media/image18.png"/><Relationship Id="rId5" Type="http://schemas.openxmlformats.org/officeDocument/2006/relationships/image" Target="../media/image7.gif"/><Relationship Id="rId15" Type="http://schemas.openxmlformats.org/officeDocument/2006/relationships/image" Target="../media/image13.png"/><Relationship Id="rId23" Type="http://schemas.openxmlformats.org/officeDocument/2006/relationships/hyperlink" Target="//upload.wikimedia.org/wikipedia/commons/0/06/Hazard_F.svg" TargetMode="External"/><Relationship Id="rId28" Type="http://schemas.openxmlformats.org/officeDocument/2006/relationships/image" Target="../media/image20.png"/><Relationship Id="rId10" Type="http://schemas.openxmlformats.org/officeDocument/2006/relationships/hyperlink" Target="//upload.wikimedia.org/wikipedia/commons/2/2f/WHMIS_Class_F.svg" TargetMode="External"/><Relationship Id="rId19" Type="http://schemas.openxmlformats.org/officeDocument/2006/relationships/hyperlink" Target="//upload.wikimedia.org/wikipedia/commons/b/bb/Hazard_E.svg" TargetMode="External"/><Relationship Id="rId4" Type="http://schemas.openxmlformats.org/officeDocument/2006/relationships/image" Target="../media/image6.gif"/><Relationship Id="rId9" Type="http://schemas.openxmlformats.org/officeDocument/2006/relationships/image" Target="../media/image10.png"/><Relationship Id="rId14" Type="http://schemas.openxmlformats.org/officeDocument/2006/relationships/hyperlink" Target="//upload.wikimedia.org/wikipedia/commons/c/cd/WHMIS_Class_E.svg" TargetMode="External"/><Relationship Id="rId22" Type="http://schemas.openxmlformats.org/officeDocument/2006/relationships/image" Target="../media/image17.png"/><Relationship Id="rId27" Type="http://schemas.openxmlformats.org/officeDocument/2006/relationships/hyperlink" Target="//upload.wikimedia.org/wikipedia/commons/e/ed/Hazard_X.svg" TargetMode="External"/><Relationship Id="rId30"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4" y="1606551"/>
            <a:ext cx="7948158" cy="1439863"/>
          </a:xfrm>
        </p:spPr>
        <p:txBody>
          <a:bodyPr/>
          <a:lstStyle/>
          <a:p>
            <a:pPr eaLnBrk="1" hangingPunct="1"/>
            <a:r>
              <a:rPr lang="en-AU" sz="2800" b="1" dirty="0" smtClean="0">
                <a:solidFill>
                  <a:schemeClr val="bg1"/>
                </a:solidFill>
              </a:rPr>
              <a:t/>
            </a:r>
            <a:br>
              <a:rPr lang="en-AU" sz="2800" b="1" dirty="0" smtClean="0">
                <a:solidFill>
                  <a:schemeClr val="bg1"/>
                </a:solidFill>
              </a:rPr>
            </a:br>
            <a:r>
              <a:rPr lang="en-AU" sz="2800" b="1" dirty="0" smtClean="0">
                <a:solidFill>
                  <a:schemeClr val="bg1"/>
                </a:solidFill>
              </a:rPr>
              <a:t>This presentation is intended for use by trainers with a working knowledge of </a:t>
            </a:r>
            <a:r>
              <a:rPr lang="en-AU" sz="2800" b="1" smtClean="0">
                <a:solidFill>
                  <a:schemeClr val="bg1"/>
                </a:solidFill>
              </a:rPr>
              <a:t>the GHS </a:t>
            </a:r>
            <a:r>
              <a:rPr lang="en-AU" sz="2800" b="1" dirty="0" smtClean="0">
                <a:solidFill>
                  <a:schemeClr val="bg1"/>
                </a:solidFill>
              </a:rPr>
              <a:t>and older labelling and classification systems in Australia</a:t>
            </a:r>
          </a:p>
        </p:txBody>
      </p:sp>
    </p:spTree>
    <p:extLst>
      <p:ext uri="{BB962C8B-B14F-4D97-AF65-F5344CB8AC3E}">
        <p14:creationId xmlns:p14="http://schemas.microsoft.com/office/powerpoint/2010/main" val="1971413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72B8AE-CCB0-4B12-8618-3CA1D185C523}" type="slidenum">
              <a:rPr lang="en-AU" smtClean="0"/>
              <a:pPr eaLnBrk="1" hangingPunct="1"/>
              <a:t>10</a:t>
            </a:fld>
            <a:endParaRPr lang="en-AU" smtClean="0"/>
          </a:p>
        </p:txBody>
      </p:sp>
      <p:grpSp>
        <p:nvGrpSpPr>
          <p:cNvPr id="9220" name="Group 34"/>
          <p:cNvGrpSpPr>
            <a:grpSpLocks/>
          </p:cNvGrpSpPr>
          <p:nvPr/>
        </p:nvGrpSpPr>
        <p:grpSpPr bwMode="auto">
          <a:xfrm>
            <a:off x="950914" y="1862139"/>
            <a:ext cx="2986087" cy="3140075"/>
            <a:chOff x="3522663" y="2043472"/>
            <a:chExt cx="1737959" cy="1783468"/>
          </a:xfrm>
        </p:grpSpPr>
        <p:sp>
          <p:nvSpPr>
            <p:cNvPr id="5" name="Rectangle 4"/>
            <p:cNvSpPr/>
            <p:nvPr/>
          </p:nvSpPr>
          <p:spPr>
            <a:xfrm>
              <a:off x="3522663" y="2043472"/>
              <a:ext cx="1737959" cy="17834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9232"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5571" y="2125890"/>
              <a:ext cx="1632143" cy="161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21" name="Group 36"/>
          <p:cNvGrpSpPr>
            <a:grpSpLocks/>
          </p:cNvGrpSpPr>
          <p:nvPr/>
        </p:nvGrpSpPr>
        <p:grpSpPr bwMode="auto">
          <a:xfrm>
            <a:off x="4789489" y="1430339"/>
            <a:ext cx="3757612" cy="3997325"/>
            <a:chOff x="3700286" y="3815644"/>
            <a:chExt cx="2325511" cy="2460978"/>
          </a:xfrm>
        </p:grpSpPr>
        <p:sp>
          <p:nvSpPr>
            <p:cNvPr id="8" name="Rectangle 7"/>
            <p:cNvSpPr/>
            <p:nvPr/>
          </p:nvSpPr>
          <p:spPr>
            <a:xfrm>
              <a:off x="3940009" y="3815644"/>
              <a:ext cx="1850977" cy="24609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u="sng"/>
            </a:p>
          </p:txBody>
        </p:sp>
        <p:pic>
          <p:nvPicPr>
            <p:cNvPr id="9230" name="Picture 33" descr="http://static.emedco.com/media/catalog/product/cache/1/image/9df78eab33525d08d6e5fb8d27136e95/Hazardous-Material-Industrial-Signs-RTK02BBVPLY2WY-lg.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0286" y="3880555"/>
              <a:ext cx="2325511" cy="2325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Oval 10"/>
          <p:cNvSpPr/>
          <p:nvPr/>
        </p:nvSpPr>
        <p:spPr>
          <a:xfrm>
            <a:off x="2051049" y="3127375"/>
            <a:ext cx="769939" cy="179388"/>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2" name="Oval 11"/>
          <p:cNvSpPr/>
          <p:nvPr/>
        </p:nvSpPr>
        <p:spPr>
          <a:xfrm>
            <a:off x="5802314" y="2517775"/>
            <a:ext cx="769937" cy="179388"/>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3" name="Oval 12"/>
          <p:cNvSpPr/>
          <p:nvPr/>
        </p:nvSpPr>
        <p:spPr>
          <a:xfrm>
            <a:off x="6130926" y="2986089"/>
            <a:ext cx="1130300" cy="179387"/>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7" name="Oval 16"/>
          <p:cNvSpPr/>
          <p:nvPr/>
        </p:nvSpPr>
        <p:spPr>
          <a:xfrm>
            <a:off x="1403349" y="3127375"/>
            <a:ext cx="769939" cy="17938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8" name="Oval 17"/>
          <p:cNvSpPr/>
          <p:nvPr/>
        </p:nvSpPr>
        <p:spPr>
          <a:xfrm>
            <a:off x="6183314" y="2220914"/>
            <a:ext cx="979487" cy="33337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9" name="Oval 18"/>
          <p:cNvSpPr/>
          <p:nvPr/>
        </p:nvSpPr>
        <p:spPr>
          <a:xfrm>
            <a:off x="1141414" y="2119314"/>
            <a:ext cx="477837" cy="45402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0" name="Oval 19"/>
          <p:cNvSpPr/>
          <p:nvPr/>
        </p:nvSpPr>
        <p:spPr>
          <a:xfrm>
            <a:off x="2722563" y="3127375"/>
            <a:ext cx="768351" cy="17938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1" name="Rectangle 3"/>
          <p:cNvSpPr txBox="1">
            <a:spLocks noChangeArrowheads="1"/>
          </p:cNvSpPr>
          <p:nvPr/>
        </p:nvSpPr>
        <p:spPr>
          <a:xfrm>
            <a:off x="468313" y="320675"/>
            <a:ext cx="8640763" cy="560388"/>
          </a:xfrm>
          <a:prstGeom prst="rect">
            <a:avLst/>
          </a:prstGeom>
        </p:spPr>
        <p:txBody>
          <a:bodyPr/>
          <a:lstStyle/>
          <a:p>
            <a:pPr marL="342900" indent="-342900">
              <a:spcBef>
                <a:spcPct val="20000"/>
              </a:spcBef>
              <a:defRPr/>
            </a:pPr>
            <a:r>
              <a:rPr lang="en-AU" sz="2400" b="1" kern="0" dirty="0" smtClean="0">
                <a:solidFill>
                  <a:schemeClr val="accent2"/>
                </a:solidFill>
                <a:latin typeface="+mn-lt"/>
              </a:rPr>
              <a:t>Why was the GHS developed</a:t>
            </a:r>
            <a:r>
              <a:rPr lang="en-AU" sz="2400" b="1" kern="0" dirty="0">
                <a:solidFill>
                  <a:schemeClr val="accent2"/>
                </a:solidFill>
                <a:latin typeface="+mn-lt"/>
              </a:rPr>
              <a:t>?</a:t>
            </a:r>
            <a:r>
              <a:rPr lang="en-AU" sz="2400" b="1" kern="0" dirty="0">
                <a:solidFill>
                  <a:srgbClr val="FF3300"/>
                </a:solidFill>
                <a:latin typeface="+mn-lt"/>
              </a:rPr>
              <a:t>	</a:t>
            </a:r>
            <a:endParaRPr lang="en-AU" sz="1600" kern="0" dirty="0">
              <a:solidFill>
                <a:srgbClr val="5F5F5F"/>
              </a:solidFill>
              <a:latin typeface="+mn-lt"/>
            </a:endParaRPr>
          </a:p>
        </p:txBody>
      </p:sp>
      <p:sp>
        <p:nvSpPr>
          <p:cNvPr id="22" name="Content Placeholder 2"/>
          <p:cNvSpPr txBox="1">
            <a:spLocks/>
          </p:cNvSpPr>
          <p:nvPr/>
        </p:nvSpPr>
        <p:spPr>
          <a:xfrm>
            <a:off x="490538" y="944564"/>
            <a:ext cx="7978775" cy="393700"/>
          </a:xfrm>
          <a:prstGeom prst="rect">
            <a:avLst/>
          </a:prstGeom>
        </p:spPr>
        <p:txBody>
          <a:bodyPr/>
          <a:lstStyle/>
          <a:p>
            <a:pPr marL="342900" indent="-342900" eaLnBrk="0" hangingPunct="0">
              <a:spcBef>
                <a:spcPct val="20000"/>
              </a:spcBef>
              <a:buFontTx/>
              <a:buChar char="•"/>
              <a:defRPr/>
            </a:pPr>
            <a:r>
              <a:rPr lang="en-AU" sz="1600" kern="0" dirty="0" smtClean="0">
                <a:latin typeface="+mn-lt"/>
              </a:rPr>
              <a:t>Labelling inconsistencies</a:t>
            </a:r>
            <a:endParaRPr lang="en-AU" sz="1600" kern="0" dirty="0">
              <a:latin typeface="+mn-lt"/>
            </a:endParaRPr>
          </a:p>
        </p:txBody>
      </p:sp>
      <p:sp>
        <p:nvSpPr>
          <p:cNvPr id="23" name="Oval 22"/>
          <p:cNvSpPr/>
          <p:nvPr/>
        </p:nvSpPr>
        <p:spPr>
          <a:xfrm>
            <a:off x="1536700" y="3629025"/>
            <a:ext cx="769939" cy="179388"/>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7" grpId="0" animBg="1"/>
      <p:bldP spid="18" grpId="0" animBg="1"/>
      <p:bldP spid="19" grpId="0" animBg="1"/>
      <p:bldP spid="20"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9DF015-51E2-4E36-A86D-03FACC3FDBEA}" type="slidenum">
              <a:rPr lang="en-AU" smtClean="0"/>
              <a:pPr eaLnBrk="1" hangingPunct="1"/>
              <a:t>11</a:t>
            </a:fld>
            <a:endParaRPr lang="en-AU" smtClean="0"/>
          </a:p>
        </p:txBody>
      </p:sp>
      <p:sp>
        <p:nvSpPr>
          <p:cNvPr id="3" name="Rectangle 3"/>
          <p:cNvSpPr txBox="1">
            <a:spLocks noChangeArrowheads="1"/>
          </p:cNvSpPr>
          <p:nvPr/>
        </p:nvSpPr>
        <p:spPr>
          <a:xfrm>
            <a:off x="468313" y="549276"/>
            <a:ext cx="8640763" cy="576263"/>
          </a:xfrm>
          <a:prstGeom prst="rect">
            <a:avLst/>
          </a:prstGeom>
        </p:spPr>
        <p:txBody>
          <a:bodyPr/>
          <a:lstStyle/>
          <a:p>
            <a:pPr marL="342900" indent="-342900">
              <a:spcBef>
                <a:spcPct val="20000"/>
              </a:spcBef>
              <a:defRPr/>
            </a:pPr>
            <a:r>
              <a:rPr lang="en-AU" sz="2400" b="1" kern="0" dirty="0" smtClean="0">
                <a:solidFill>
                  <a:schemeClr val="accent2"/>
                </a:solidFill>
                <a:latin typeface="+mn-lt"/>
              </a:rPr>
              <a:t>How was the GHS developed?</a:t>
            </a:r>
            <a:endParaRPr lang="en-AU" sz="2400" b="1" kern="0" dirty="0">
              <a:solidFill>
                <a:schemeClr val="accent2"/>
              </a:solidFill>
              <a:latin typeface="+mn-lt"/>
            </a:endParaRPr>
          </a:p>
        </p:txBody>
      </p:sp>
      <p:sp>
        <p:nvSpPr>
          <p:cNvPr id="8" name="TextBox 7"/>
          <p:cNvSpPr txBox="1"/>
          <p:nvPr/>
        </p:nvSpPr>
        <p:spPr>
          <a:xfrm>
            <a:off x="611188" y="1984376"/>
            <a:ext cx="8315325" cy="929485"/>
          </a:xfrm>
          <a:prstGeom prst="rect">
            <a:avLst/>
          </a:prstGeom>
          <a:noFill/>
        </p:spPr>
        <p:txBody>
          <a:bodyPr>
            <a:spAutoFit/>
          </a:bodyPr>
          <a:lstStyle/>
          <a:p>
            <a:pPr marL="800100" lvl="1" indent="-342900">
              <a:spcBef>
                <a:spcPct val="20000"/>
              </a:spcBef>
              <a:buFontTx/>
              <a:buChar char="•"/>
              <a:defRPr/>
            </a:pPr>
            <a:r>
              <a:rPr lang="en-AU" sz="1600" kern="0" dirty="0" smtClean="0"/>
              <a:t>USA </a:t>
            </a:r>
            <a:r>
              <a:rPr lang="en-AU" sz="1600" kern="0" dirty="0"/>
              <a:t>and </a:t>
            </a:r>
            <a:r>
              <a:rPr lang="en-AU" sz="1600" kern="0" dirty="0" smtClean="0"/>
              <a:t>Canada </a:t>
            </a:r>
            <a:r>
              <a:rPr lang="en-AU" sz="1600" kern="0" dirty="0"/>
              <a:t>for </a:t>
            </a:r>
            <a:r>
              <a:rPr lang="en-AU" sz="1600" kern="0" dirty="0" smtClean="0"/>
              <a:t>workplace</a:t>
            </a:r>
            <a:r>
              <a:rPr lang="en-AU" sz="1600" kern="0" dirty="0"/>
              <a:t>, consumers and pesticides</a:t>
            </a:r>
          </a:p>
          <a:p>
            <a:pPr marL="800100" lvl="1" indent="-342900">
              <a:spcBef>
                <a:spcPct val="20000"/>
              </a:spcBef>
              <a:buFontTx/>
              <a:buChar char="•"/>
              <a:defRPr/>
            </a:pPr>
            <a:r>
              <a:rPr lang="en-AU" sz="1600" kern="0" dirty="0"/>
              <a:t>EU directives for classification and labelling of substances and preparations</a:t>
            </a:r>
          </a:p>
          <a:p>
            <a:pPr marL="800100" lvl="1" indent="-342900">
              <a:spcBef>
                <a:spcPct val="20000"/>
              </a:spcBef>
              <a:buFontTx/>
              <a:buChar char="•"/>
              <a:defRPr/>
            </a:pPr>
            <a:r>
              <a:rPr lang="en-AU" sz="1600" kern="0" dirty="0" smtClean="0"/>
              <a:t>UN Recommendations </a:t>
            </a:r>
            <a:r>
              <a:rPr lang="en-AU" sz="1600" kern="0" dirty="0"/>
              <a:t>on the Transport of Dangerous Goods</a:t>
            </a:r>
            <a:endParaRPr lang="en-AU" dirty="0"/>
          </a:p>
        </p:txBody>
      </p:sp>
      <p:sp>
        <p:nvSpPr>
          <p:cNvPr id="9" name="TextBox 8"/>
          <p:cNvSpPr txBox="1"/>
          <p:nvPr/>
        </p:nvSpPr>
        <p:spPr>
          <a:xfrm>
            <a:off x="611188" y="1316039"/>
            <a:ext cx="8315325" cy="338554"/>
          </a:xfrm>
          <a:prstGeom prst="rect">
            <a:avLst/>
          </a:prstGeom>
          <a:noFill/>
        </p:spPr>
        <p:txBody>
          <a:bodyPr>
            <a:spAutoFit/>
          </a:bodyPr>
          <a:lstStyle/>
          <a:p>
            <a:pPr marL="342900" indent="-342900">
              <a:spcBef>
                <a:spcPct val="20000"/>
              </a:spcBef>
              <a:buFontTx/>
              <a:buChar char="•"/>
              <a:defRPr/>
            </a:pPr>
            <a:r>
              <a:rPr lang="en-AU" sz="1600" kern="0" dirty="0"/>
              <a:t>The GHS is based on </a:t>
            </a:r>
            <a:r>
              <a:rPr lang="en-AU" sz="1600" kern="0" dirty="0" smtClean="0"/>
              <a:t>considered best practices </a:t>
            </a:r>
            <a:r>
              <a:rPr lang="en-AU" sz="1600" kern="0" dirty="0"/>
              <a:t>of chemical hazard communication.</a:t>
            </a:r>
            <a:endParaRPr lang="en-AU" dirty="0"/>
          </a:p>
        </p:txBody>
      </p:sp>
      <p:sp>
        <p:nvSpPr>
          <p:cNvPr id="10" name="TextBox 9"/>
          <p:cNvSpPr txBox="1"/>
          <p:nvPr/>
        </p:nvSpPr>
        <p:spPr>
          <a:xfrm>
            <a:off x="611189" y="3429001"/>
            <a:ext cx="8137207" cy="584775"/>
          </a:xfrm>
          <a:prstGeom prst="rect">
            <a:avLst/>
          </a:prstGeom>
          <a:noFill/>
        </p:spPr>
        <p:txBody>
          <a:bodyPr wrap="square">
            <a:spAutoFit/>
          </a:bodyPr>
          <a:lstStyle/>
          <a:p>
            <a:pPr marL="342900" indent="-342900">
              <a:spcBef>
                <a:spcPct val="20000"/>
              </a:spcBef>
              <a:buFontTx/>
              <a:buChar char="•"/>
              <a:defRPr/>
            </a:pPr>
            <a:r>
              <a:rPr lang="en-AU" sz="1600" kern="0" dirty="0"/>
              <a:t>Because the basis already existed, countries’ systems would be maintained or improved by adopting the </a:t>
            </a:r>
            <a:r>
              <a:rPr lang="en-AU" sz="1600" kern="0" dirty="0" smtClean="0"/>
              <a:t>GHS.</a:t>
            </a:r>
            <a:endParaRPr lang="en-AU" sz="1600" kern="0" dirty="0"/>
          </a:p>
        </p:txBody>
      </p:sp>
      <p:sp>
        <p:nvSpPr>
          <p:cNvPr id="7" name="TextBox 6"/>
          <p:cNvSpPr txBox="1"/>
          <p:nvPr/>
        </p:nvSpPr>
        <p:spPr>
          <a:xfrm>
            <a:off x="611188" y="4190366"/>
            <a:ext cx="8315325" cy="929485"/>
          </a:xfrm>
          <a:prstGeom prst="rect">
            <a:avLst/>
          </a:prstGeom>
          <a:noFill/>
        </p:spPr>
        <p:txBody>
          <a:bodyPr>
            <a:spAutoFit/>
          </a:bodyPr>
          <a:lstStyle/>
          <a:p>
            <a:pPr marL="800100" lvl="1" indent="-342900">
              <a:spcBef>
                <a:spcPct val="20000"/>
              </a:spcBef>
              <a:buFontTx/>
              <a:buChar char="•"/>
              <a:defRPr/>
            </a:pPr>
            <a:r>
              <a:rPr lang="en-AU" sz="1600" kern="0" dirty="0" smtClean="0"/>
              <a:t>In Australia	</a:t>
            </a:r>
          </a:p>
          <a:p>
            <a:pPr marL="1257300" lvl="2" indent="-342900">
              <a:spcBef>
                <a:spcPct val="20000"/>
              </a:spcBef>
              <a:buFontTx/>
              <a:buChar char="•"/>
              <a:defRPr/>
            </a:pPr>
            <a:r>
              <a:rPr lang="en-AU" sz="1600" kern="0" dirty="0" smtClean="0"/>
              <a:t>ADG Code (based on </a:t>
            </a:r>
            <a:r>
              <a:rPr lang="en-AU" sz="1600" kern="0" dirty="0" err="1" smtClean="0"/>
              <a:t>UNRTDG</a:t>
            </a:r>
            <a:r>
              <a:rPr lang="en-AU" sz="1600" kern="0" dirty="0" smtClean="0"/>
              <a:t>)</a:t>
            </a:r>
          </a:p>
          <a:p>
            <a:pPr marL="1257300" lvl="2" indent="-342900">
              <a:spcBef>
                <a:spcPct val="20000"/>
              </a:spcBef>
              <a:buFontTx/>
              <a:buChar char="•"/>
              <a:defRPr/>
            </a:pPr>
            <a:r>
              <a:rPr lang="en-AU" sz="1600" kern="0" dirty="0" smtClean="0"/>
              <a:t>Approved criteria (based on EU directives)</a:t>
            </a:r>
            <a:endParaRPr lang="en-AU" sz="1600" kern="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F3FD5EB-194A-49B4-8F0F-1029D63AA682}" type="slidenum">
              <a:rPr lang="en-AU" smtClean="0"/>
              <a:pPr eaLnBrk="1" hangingPunct="1"/>
              <a:t>12</a:t>
            </a:fld>
            <a:endParaRPr lang="en-AU" smtClean="0"/>
          </a:p>
        </p:txBody>
      </p:sp>
      <p:sp>
        <p:nvSpPr>
          <p:cNvPr id="5" name="TextBox 4"/>
          <p:cNvSpPr txBox="1"/>
          <p:nvPr/>
        </p:nvSpPr>
        <p:spPr>
          <a:xfrm>
            <a:off x="434975" y="1385890"/>
            <a:ext cx="8567739" cy="1766637"/>
          </a:xfrm>
          <a:prstGeom prst="rect">
            <a:avLst/>
          </a:prstGeom>
          <a:noFill/>
        </p:spPr>
        <p:txBody>
          <a:bodyPr>
            <a:spAutoFit/>
          </a:bodyPr>
          <a:lstStyle/>
          <a:p>
            <a:pPr marL="342900" indent="-342900">
              <a:spcBef>
                <a:spcPct val="20000"/>
              </a:spcBef>
              <a:buFontTx/>
              <a:buChar char="•"/>
              <a:defRPr/>
            </a:pPr>
            <a:r>
              <a:rPr lang="en-AU" sz="1600" kern="0" dirty="0"/>
              <a:t>The GHS would be based on the classification of </a:t>
            </a:r>
            <a:r>
              <a:rPr lang="en-AU" sz="1600" b="1" i="1" u="sng" kern="0" dirty="0"/>
              <a:t>intrinsic properties </a:t>
            </a:r>
            <a:r>
              <a:rPr lang="en-AU" sz="1600" kern="0" dirty="0"/>
              <a:t>of chemicals on a hazard-based approach and would include:</a:t>
            </a:r>
          </a:p>
          <a:p>
            <a:pPr marL="342900" indent="-342900">
              <a:spcBef>
                <a:spcPct val="20000"/>
              </a:spcBef>
              <a:buFontTx/>
              <a:buChar char="•"/>
              <a:defRPr/>
            </a:pPr>
            <a:endParaRPr lang="en-AU" sz="1600" kern="0" dirty="0"/>
          </a:p>
          <a:p>
            <a:pPr marL="1257300" lvl="2" indent="-342900">
              <a:spcBef>
                <a:spcPct val="20000"/>
              </a:spcBef>
              <a:buFontTx/>
              <a:buChar char="•"/>
              <a:defRPr/>
            </a:pPr>
            <a:r>
              <a:rPr lang="en-AU" sz="1600" kern="0" dirty="0"/>
              <a:t>Physical hazards</a:t>
            </a:r>
          </a:p>
          <a:p>
            <a:pPr marL="1257300" lvl="2" indent="-342900">
              <a:spcBef>
                <a:spcPct val="20000"/>
              </a:spcBef>
              <a:buFontTx/>
              <a:buChar char="•"/>
              <a:defRPr/>
            </a:pPr>
            <a:r>
              <a:rPr lang="en-AU" sz="1600" kern="0" dirty="0"/>
              <a:t>Health hazards</a:t>
            </a:r>
          </a:p>
          <a:p>
            <a:pPr marL="1257300" lvl="2" indent="-342900">
              <a:spcBef>
                <a:spcPct val="20000"/>
              </a:spcBef>
              <a:buFontTx/>
              <a:buChar char="•"/>
              <a:defRPr/>
            </a:pPr>
            <a:r>
              <a:rPr lang="en-AU" sz="1600" kern="0" dirty="0"/>
              <a:t>Environmental hazards</a:t>
            </a:r>
          </a:p>
        </p:txBody>
      </p:sp>
      <p:sp>
        <p:nvSpPr>
          <p:cNvPr id="7" name="Rectangle 3"/>
          <p:cNvSpPr txBox="1">
            <a:spLocks noChangeArrowheads="1"/>
          </p:cNvSpPr>
          <p:nvPr/>
        </p:nvSpPr>
        <p:spPr>
          <a:xfrm>
            <a:off x="468313" y="549276"/>
            <a:ext cx="8640763" cy="576263"/>
          </a:xfrm>
          <a:prstGeom prst="rect">
            <a:avLst/>
          </a:prstGeom>
        </p:spPr>
        <p:txBody>
          <a:bodyPr/>
          <a:lstStyle/>
          <a:p>
            <a:pPr marL="342900" indent="-342900">
              <a:spcBef>
                <a:spcPct val="20000"/>
              </a:spcBef>
              <a:defRPr/>
            </a:pPr>
            <a:r>
              <a:rPr lang="en-AU" sz="2400" b="1" kern="0" dirty="0">
                <a:solidFill>
                  <a:schemeClr val="accent2"/>
                </a:solidFill>
                <a:latin typeface="+mn-lt"/>
              </a:rPr>
              <a:t>The GHS – Fundamental approach</a:t>
            </a:r>
          </a:p>
        </p:txBody>
      </p:sp>
      <p:sp>
        <p:nvSpPr>
          <p:cNvPr id="9" name="TextBox 8"/>
          <p:cNvSpPr txBox="1"/>
          <p:nvPr/>
        </p:nvSpPr>
        <p:spPr>
          <a:xfrm>
            <a:off x="434975" y="3429001"/>
            <a:ext cx="8567739" cy="929485"/>
          </a:xfrm>
          <a:prstGeom prst="rect">
            <a:avLst/>
          </a:prstGeom>
          <a:noFill/>
        </p:spPr>
        <p:txBody>
          <a:bodyPr>
            <a:spAutoFit/>
          </a:bodyPr>
          <a:lstStyle/>
          <a:p>
            <a:pPr marL="342900" indent="-342900">
              <a:spcBef>
                <a:spcPct val="20000"/>
              </a:spcBef>
              <a:buFontTx/>
              <a:buChar char="•"/>
              <a:defRPr/>
            </a:pPr>
            <a:r>
              <a:rPr lang="en-AU" sz="1600" kern="0" dirty="0"/>
              <a:t>One chemical, one classification.</a:t>
            </a:r>
          </a:p>
          <a:p>
            <a:pPr marL="342900" indent="-342900">
              <a:spcBef>
                <a:spcPct val="20000"/>
              </a:spcBef>
              <a:buFontTx/>
              <a:buChar char="•"/>
              <a:defRPr/>
            </a:pPr>
            <a:endParaRPr lang="en-AU" sz="1600" kern="0" dirty="0"/>
          </a:p>
          <a:p>
            <a:pPr marL="342900" indent="-342900">
              <a:spcBef>
                <a:spcPct val="20000"/>
              </a:spcBef>
              <a:buFontTx/>
              <a:buChar char="•"/>
              <a:defRPr/>
            </a:pPr>
            <a:r>
              <a:rPr lang="en-AU" sz="1600" kern="0" dirty="0" smtClean="0"/>
              <a:t>If </a:t>
            </a:r>
            <a:r>
              <a:rPr lang="en-AU" sz="1600" kern="0" dirty="0"/>
              <a:t>validated data exists for a chemical, then it should be useable for classification</a:t>
            </a:r>
            <a:r>
              <a:rPr lang="en-AU" sz="1600" kern="0" dirty="0" smtClean="0"/>
              <a:t>.</a:t>
            </a:r>
          </a:p>
        </p:txBody>
      </p:sp>
      <p:sp>
        <p:nvSpPr>
          <p:cNvPr id="10" name="TextBox 9"/>
          <p:cNvSpPr txBox="1"/>
          <p:nvPr/>
        </p:nvSpPr>
        <p:spPr>
          <a:xfrm>
            <a:off x="434975" y="4614864"/>
            <a:ext cx="8567739" cy="929485"/>
          </a:xfrm>
          <a:prstGeom prst="rect">
            <a:avLst/>
          </a:prstGeom>
          <a:noFill/>
        </p:spPr>
        <p:txBody>
          <a:bodyPr>
            <a:spAutoFit/>
          </a:bodyPr>
          <a:lstStyle/>
          <a:p>
            <a:pPr marL="342900" indent="-342900">
              <a:spcBef>
                <a:spcPct val="20000"/>
              </a:spcBef>
              <a:buFontTx/>
              <a:buChar char="•"/>
              <a:defRPr/>
            </a:pPr>
            <a:r>
              <a:rPr lang="en-AU" sz="1600" kern="0" dirty="0" smtClean="0"/>
              <a:t>The GHS needed to be comprehensible</a:t>
            </a:r>
            <a:endParaRPr lang="en-AU" sz="1600" kern="0" dirty="0"/>
          </a:p>
          <a:p>
            <a:pPr marL="800100" lvl="1" indent="-342900">
              <a:spcBef>
                <a:spcPct val="20000"/>
              </a:spcBef>
              <a:buFontTx/>
              <a:buChar char="•"/>
              <a:defRPr/>
            </a:pPr>
            <a:r>
              <a:rPr lang="en-AU" sz="1600" kern="0" dirty="0"/>
              <a:t>Need to make it easily understandable for everyone</a:t>
            </a:r>
          </a:p>
          <a:p>
            <a:pPr marL="800100" lvl="1" indent="-342900">
              <a:spcBef>
                <a:spcPct val="20000"/>
              </a:spcBef>
              <a:buFontTx/>
              <a:buChar char="•"/>
              <a:defRPr/>
            </a:pPr>
            <a:r>
              <a:rPr lang="en-AU" sz="1600" kern="0" dirty="0"/>
              <a:t>Minimal training required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4BAF73-130A-44EA-A6C2-8B2E85C450FE}" type="slidenum">
              <a:rPr lang="en-AU" smtClean="0"/>
              <a:pPr eaLnBrk="1" hangingPunct="1"/>
              <a:t>13</a:t>
            </a:fld>
            <a:endParaRPr lang="en-AU" smtClean="0"/>
          </a:p>
        </p:txBody>
      </p:sp>
      <p:sp>
        <p:nvSpPr>
          <p:cNvPr id="3" name="Rectangle 3"/>
          <p:cNvSpPr txBox="1">
            <a:spLocks noChangeArrowheads="1"/>
          </p:cNvSpPr>
          <p:nvPr/>
        </p:nvSpPr>
        <p:spPr>
          <a:xfrm>
            <a:off x="503237" y="1300164"/>
            <a:ext cx="8640763" cy="3827462"/>
          </a:xfrm>
          <a:prstGeom prst="rect">
            <a:avLst/>
          </a:prstGeom>
        </p:spPr>
        <p:txBody>
          <a:bodyPr/>
          <a:lstStyle/>
          <a:p>
            <a:pPr marL="342900" indent="-342900">
              <a:spcBef>
                <a:spcPct val="20000"/>
              </a:spcBef>
              <a:defRPr/>
            </a:pPr>
            <a:r>
              <a:rPr lang="en-AU" sz="1600" kern="0" dirty="0">
                <a:latin typeface="+mn-lt"/>
              </a:rPr>
              <a:t>The GHS provides </a:t>
            </a:r>
            <a:r>
              <a:rPr lang="en-AU" sz="1600" kern="0" dirty="0" smtClean="0">
                <a:latin typeface="+mn-lt"/>
              </a:rPr>
              <a:t>many benefits </a:t>
            </a:r>
            <a:r>
              <a:rPr lang="en-AU" sz="1600" kern="0" dirty="0">
                <a:latin typeface="+mn-lt"/>
              </a:rPr>
              <a:t>to </a:t>
            </a:r>
            <a:r>
              <a:rPr lang="en-AU" sz="1600" kern="0" dirty="0" smtClean="0">
                <a:latin typeface="+mn-lt"/>
              </a:rPr>
              <a:t>governments, </a:t>
            </a:r>
            <a:r>
              <a:rPr lang="en-AU" sz="1600" kern="0" dirty="0">
                <a:latin typeface="+mn-lt"/>
              </a:rPr>
              <a:t>industry and chemical users:</a:t>
            </a:r>
          </a:p>
          <a:p>
            <a:pPr marL="342900" indent="-342900">
              <a:spcBef>
                <a:spcPct val="20000"/>
              </a:spcBef>
              <a:defRPr/>
            </a:pPr>
            <a:endParaRPr lang="en-AU" sz="1600" kern="0" dirty="0">
              <a:latin typeface="+mn-lt"/>
            </a:endParaRPr>
          </a:p>
          <a:p>
            <a:pPr marL="800100" lvl="1" indent="-342900">
              <a:spcBef>
                <a:spcPct val="20000"/>
              </a:spcBef>
              <a:buFontTx/>
              <a:buChar char="•"/>
              <a:defRPr/>
            </a:pPr>
            <a:r>
              <a:rPr lang="en-AU" sz="1600" kern="0" dirty="0">
                <a:latin typeface="+mn-lt"/>
              </a:rPr>
              <a:t>Reduces need for duplicative testing and evaluation of chemicals</a:t>
            </a:r>
            <a:r>
              <a:rPr lang="en-AU" sz="1600" kern="0" dirty="0" smtClean="0">
                <a:latin typeface="+mn-lt"/>
              </a:rPr>
              <a:t>.</a:t>
            </a:r>
          </a:p>
          <a:p>
            <a:pPr marL="1257300" lvl="2" indent="-342900">
              <a:spcBef>
                <a:spcPct val="20000"/>
              </a:spcBef>
              <a:buFontTx/>
              <a:buChar char="•"/>
              <a:defRPr/>
            </a:pPr>
            <a:r>
              <a:rPr lang="en-AU" sz="1600" kern="0" dirty="0" smtClean="0">
                <a:latin typeface="+mn-lt"/>
              </a:rPr>
              <a:t>Principles of animal welfare</a:t>
            </a:r>
          </a:p>
          <a:p>
            <a:pPr marL="800100" lvl="1" indent="-342900">
              <a:spcBef>
                <a:spcPct val="20000"/>
              </a:spcBef>
              <a:buFontTx/>
              <a:buChar char="•"/>
              <a:defRPr/>
            </a:pPr>
            <a:r>
              <a:rPr lang="en-AU" sz="1600" kern="0" dirty="0"/>
              <a:t>Single approach to labels and safety data sheets</a:t>
            </a:r>
            <a:r>
              <a:rPr lang="en-AU" sz="1600" kern="0" dirty="0" smtClean="0"/>
              <a:t>.</a:t>
            </a:r>
          </a:p>
          <a:p>
            <a:pPr marL="800100" lvl="1" indent="-342900">
              <a:spcBef>
                <a:spcPct val="20000"/>
              </a:spcBef>
              <a:buFontTx/>
              <a:buChar char="•"/>
              <a:defRPr/>
            </a:pPr>
            <a:r>
              <a:rPr lang="en-AU" sz="1600" kern="0" dirty="0"/>
              <a:t>Classification criteria are updated and maintained at an international level.</a:t>
            </a:r>
          </a:p>
          <a:p>
            <a:pPr marL="800100" lvl="2" indent="-342900">
              <a:spcBef>
                <a:spcPct val="20000"/>
              </a:spcBef>
              <a:buFontTx/>
              <a:buChar char="•"/>
              <a:defRPr/>
            </a:pPr>
            <a:r>
              <a:rPr lang="en-AU" sz="1600" kern="0" dirty="0" smtClean="0"/>
              <a:t>Increased </a:t>
            </a:r>
            <a:r>
              <a:rPr lang="en-AU" sz="1600" kern="0" dirty="0"/>
              <a:t>efficiencies and reduced costs of compliance</a:t>
            </a:r>
            <a:r>
              <a:rPr lang="en-AU" sz="1600" kern="0" dirty="0" smtClean="0"/>
              <a:t>.</a:t>
            </a:r>
          </a:p>
          <a:p>
            <a:pPr marL="800100" lvl="2" indent="-342900">
              <a:spcBef>
                <a:spcPct val="20000"/>
              </a:spcBef>
              <a:buFontTx/>
              <a:buChar char="•"/>
              <a:defRPr/>
            </a:pPr>
            <a:r>
              <a:rPr lang="en-AU" sz="1600" kern="0" dirty="0"/>
              <a:t>Easier trade of chemicals; no need to reclassify in every jurisdiction.</a:t>
            </a:r>
          </a:p>
          <a:p>
            <a:pPr marL="800100" lvl="2" indent="-342900">
              <a:spcBef>
                <a:spcPct val="20000"/>
              </a:spcBef>
              <a:buFontTx/>
              <a:buChar char="•"/>
              <a:defRPr/>
            </a:pPr>
            <a:r>
              <a:rPr lang="en-AU" sz="1600" kern="0" dirty="0" smtClean="0">
                <a:latin typeface="+mn-lt"/>
              </a:rPr>
              <a:t>An </a:t>
            </a:r>
            <a:r>
              <a:rPr lang="en-AU" sz="1600" kern="0" dirty="0">
                <a:latin typeface="+mn-lt"/>
              </a:rPr>
              <a:t>increased understanding among the wider community of chemical </a:t>
            </a:r>
            <a:r>
              <a:rPr lang="en-AU" sz="1600" kern="0" dirty="0" smtClean="0">
                <a:latin typeface="+mn-lt"/>
              </a:rPr>
              <a:t>hazards.</a:t>
            </a:r>
            <a:endParaRPr lang="en-AU" sz="1600" kern="0" dirty="0">
              <a:latin typeface="+mn-lt"/>
            </a:endParaRPr>
          </a:p>
          <a:p>
            <a:pPr marL="342900" lvl="1" indent="-342900">
              <a:spcBef>
                <a:spcPct val="20000"/>
              </a:spcBef>
              <a:buFontTx/>
              <a:buChar char="•"/>
              <a:defRPr/>
            </a:pPr>
            <a:endParaRPr lang="en-AU" sz="1600" kern="0" dirty="0"/>
          </a:p>
          <a:p>
            <a:pPr marL="342900" lvl="1" indent="-342900">
              <a:spcBef>
                <a:spcPct val="20000"/>
              </a:spcBef>
              <a:buFontTx/>
              <a:buChar char="•"/>
              <a:defRPr/>
            </a:pPr>
            <a:r>
              <a:rPr lang="en-AU" sz="1600" kern="0" dirty="0"/>
              <a:t>Enhanced safety outcomes for protection of human health and environment through harmonised chemical safety and health </a:t>
            </a:r>
            <a:r>
              <a:rPr lang="en-AU" sz="1600" kern="0" dirty="0" smtClean="0"/>
              <a:t>information.</a:t>
            </a:r>
            <a:endParaRPr lang="en-AU" sz="1600" kern="0" dirty="0"/>
          </a:p>
          <a:p>
            <a:pPr marL="800100" lvl="2" indent="-342900">
              <a:spcBef>
                <a:spcPct val="20000"/>
              </a:spcBef>
              <a:buFontTx/>
              <a:buChar char="•"/>
              <a:defRPr/>
            </a:pPr>
            <a:endParaRPr lang="en-AU" sz="1600" kern="0" dirty="0">
              <a:latin typeface="+mn-lt"/>
            </a:endParaRPr>
          </a:p>
        </p:txBody>
      </p:sp>
      <p:sp>
        <p:nvSpPr>
          <p:cNvPr id="4" name="Rectangle 3"/>
          <p:cNvSpPr txBox="1">
            <a:spLocks noChangeArrowheads="1"/>
          </p:cNvSpPr>
          <p:nvPr/>
        </p:nvSpPr>
        <p:spPr>
          <a:xfrm>
            <a:off x="468314" y="549276"/>
            <a:ext cx="6526847" cy="576263"/>
          </a:xfrm>
          <a:prstGeom prst="rect">
            <a:avLst/>
          </a:prstGeom>
        </p:spPr>
        <p:txBody>
          <a:bodyPr/>
          <a:lstStyle/>
          <a:p>
            <a:pPr marL="342900" indent="-342900">
              <a:spcBef>
                <a:spcPct val="20000"/>
              </a:spcBef>
              <a:defRPr/>
            </a:pPr>
            <a:r>
              <a:rPr lang="en-AU" sz="2400" b="1" kern="0" dirty="0" smtClean="0">
                <a:solidFill>
                  <a:schemeClr val="accent2"/>
                </a:solidFill>
                <a:latin typeface="+mn-lt"/>
              </a:rPr>
              <a:t>What are the potential benefits of the GHS?</a:t>
            </a:r>
            <a:endParaRPr lang="en-AU" sz="2400" b="1" kern="0" dirty="0">
              <a:solidFill>
                <a:schemeClr val="accent2"/>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A00AD7-424A-4BEE-ABC3-FC7DC9CC8E85}" type="slidenum">
              <a:rPr lang="en-AU" smtClean="0"/>
              <a:pPr eaLnBrk="1" hangingPunct="1"/>
              <a:t>14</a:t>
            </a:fld>
            <a:endParaRPr lang="en-AU" smtClean="0"/>
          </a:p>
        </p:txBody>
      </p:sp>
      <p:sp>
        <p:nvSpPr>
          <p:cNvPr id="3" name="Rectangle 3"/>
          <p:cNvSpPr txBox="1">
            <a:spLocks noChangeArrowheads="1"/>
          </p:cNvSpPr>
          <p:nvPr/>
        </p:nvSpPr>
        <p:spPr>
          <a:xfrm>
            <a:off x="468313" y="549276"/>
            <a:ext cx="8640763" cy="576263"/>
          </a:xfrm>
          <a:prstGeom prst="rect">
            <a:avLst/>
          </a:prstGeom>
        </p:spPr>
        <p:txBody>
          <a:bodyPr/>
          <a:lstStyle/>
          <a:p>
            <a:pPr marL="342900" indent="-342900">
              <a:spcBef>
                <a:spcPct val="20000"/>
              </a:spcBef>
              <a:defRPr/>
            </a:pPr>
            <a:r>
              <a:rPr lang="en-AU" sz="2400" b="1" kern="0" dirty="0" smtClean="0">
                <a:solidFill>
                  <a:schemeClr val="accent2"/>
                </a:solidFill>
                <a:latin typeface="+mn-lt"/>
              </a:rPr>
              <a:t>Implementation </a:t>
            </a:r>
            <a:r>
              <a:rPr lang="en-AU" sz="2400" b="1" kern="0" dirty="0">
                <a:solidFill>
                  <a:schemeClr val="accent2"/>
                </a:solidFill>
                <a:latin typeface="+mn-lt"/>
              </a:rPr>
              <a:t>and </a:t>
            </a:r>
            <a:r>
              <a:rPr lang="en-AU" sz="2400" b="1" kern="0" dirty="0" smtClean="0">
                <a:solidFill>
                  <a:schemeClr val="accent2"/>
                </a:solidFill>
                <a:latin typeface="+mn-lt"/>
              </a:rPr>
              <a:t>Development of the GHS</a:t>
            </a:r>
            <a:endParaRPr lang="en-AU" sz="2400" b="1" kern="0" dirty="0">
              <a:solidFill>
                <a:schemeClr val="accent2"/>
              </a:solidFill>
              <a:latin typeface="+mn-lt"/>
            </a:endParaRPr>
          </a:p>
          <a:p>
            <a:pPr marL="342900" indent="-342900">
              <a:spcBef>
                <a:spcPct val="20000"/>
              </a:spcBef>
              <a:defRPr/>
            </a:pPr>
            <a:r>
              <a:rPr lang="en-AU" b="1" kern="0" dirty="0">
                <a:solidFill>
                  <a:schemeClr val="accent2"/>
                </a:solidFill>
                <a:latin typeface="+mn-lt"/>
              </a:rPr>
              <a:t>Who is responsible for implementing and updating the GHS?</a:t>
            </a:r>
            <a:endParaRPr lang="en-AU" sz="1600" b="1" kern="0" dirty="0">
              <a:solidFill>
                <a:schemeClr val="accent2"/>
              </a:solidFill>
              <a:latin typeface="+mn-lt"/>
            </a:endParaRPr>
          </a:p>
        </p:txBody>
      </p:sp>
      <p:sp>
        <p:nvSpPr>
          <p:cNvPr id="4" name="TextBox 3"/>
          <p:cNvSpPr txBox="1"/>
          <p:nvPr/>
        </p:nvSpPr>
        <p:spPr>
          <a:xfrm>
            <a:off x="423865" y="1670050"/>
            <a:ext cx="8567737" cy="2111347"/>
          </a:xfrm>
          <a:prstGeom prst="rect">
            <a:avLst/>
          </a:prstGeom>
          <a:noFill/>
        </p:spPr>
        <p:txBody>
          <a:bodyPr>
            <a:spAutoFit/>
          </a:bodyPr>
          <a:lstStyle/>
          <a:p>
            <a:pPr marL="342900" indent="-342900">
              <a:spcBef>
                <a:spcPct val="20000"/>
              </a:spcBef>
              <a:buFontTx/>
              <a:buChar char="•"/>
              <a:defRPr/>
            </a:pPr>
            <a:r>
              <a:rPr lang="en-AU" sz="1600" kern="0" dirty="0"/>
              <a:t>The GHS is a non-mandatory, international legal instrument</a:t>
            </a:r>
          </a:p>
          <a:p>
            <a:pPr marL="800100" lvl="1" indent="-342900">
              <a:spcBef>
                <a:spcPct val="20000"/>
              </a:spcBef>
              <a:buFontTx/>
              <a:buChar char="•"/>
              <a:defRPr/>
            </a:pPr>
            <a:r>
              <a:rPr lang="en-AU" sz="1600" kern="0" dirty="0"/>
              <a:t>Countries adopt the GHS into their legal frameworks</a:t>
            </a:r>
          </a:p>
          <a:p>
            <a:pPr marL="342900" indent="-342900">
              <a:spcBef>
                <a:spcPct val="20000"/>
              </a:spcBef>
              <a:buFontTx/>
              <a:buChar char="•"/>
              <a:defRPr/>
            </a:pPr>
            <a:endParaRPr lang="en-AU" sz="1600" kern="0" dirty="0"/>
          </a:p>
          <a:p>
            <a:pPr marL="342900" indent="-342900">
              <a:spcBef>
                <a:spcPct val="20000"/>
              </a:spcBef>
              <a:buFontTx/>
              <a:buChar char="•"/>
              <a:defRPr/>
            </a:pPr>
            <a:r>
              <a:rPr lang="en-AU" sz="1600" kern="0" dirty="0"/>
              <a:t>Overseeing national implementation is the responsibility of the “competent authority”</a:t>
            </a:r>
          </a:p>
          <a:p>
            <a:pPr marL="800100" lvl="1" indent="-342900">
              <a:spcBef>
                <a:spcPct val="20000"/>
              </a:spcBef>
              <a:buFontTx/>
              <a:buChar char="•"/>
              <a:defRPr/>
            </a:pPr>
            <a:r>
              <a:rPr lang="en-AU" sz="1600" kern="0" dirty="0" smtClean="0"/>
              <a:t>For workplace health and safety - Safe </a:t>
            </a:r>
            <a:r>
              <a:rPr lang="en-AU" sz="1600" kern="0" dirty="0"/>
              <a:t>Work </a:t>
            </a:r>
            <a:r>
              <a:rPr lang="en-AU" sz="1600" kern="0" dirty="0" smtClean="0"/>
              <a:t>Australia</a:t>
            </a:r>
            <a:endParaRPr lang="en-AU" sz="1600" kern="0" dirty="0"/>
          </a:p>
          <a:p>
            <a:pPr marL="800100" lvl="1" indent="-342900">
              <a:spcBef>
                <a:spcPct val="20000"/>
              </a:spcBef>
              <a:buFontTx/>
              <a:buChar char="•"/>
              <a:defRPr/>
            </a:pPr>
            <a:r>
              <a:rPr lang="en-AU" sz="1600" kern="0" dirty="0"/>
              <a:t>Can be implemented by many sectors in each country</a:t>
            </a:r>
          </a:p>
          <a:p>
            <a:pPr marL="1257300" lvl="2" indent="-342900">
              <a:spcBef>
                <a:spcPct val="20000"/>
              </a:spcBef>
              <a:buFontTx/>
              <a:buChar char="•"/>
              <a:defRPr/>
            </a:pPr>
            <a:r>
              <a:rPr lang="en-AU" sz="1600" kern="0" dirty="0" smtClean="0"/>
              <a:t>E.g. Consumer</a:t>
            </a:r>
            <a:r>
              <a:rPr lang="en-AU" sz="1600" kern="0" dirty="0"/>
              <a:t>, Agrochemical, Transport, Environment and others</a:t>
            </a:r>
          </a:p>
        </p:txBody>
      </p:sp>
      <p:sp>
        <p:nvSpPr>
          <p:cNvPr id="5" name="TextBox 4"/>
          <p:cNvSpPr txBox="1"/>
          <p:nvPr/>
        </p:nvSpPr>
        <p:spPr>
          <a:xfrm>
            <a:off x="423865" y="4040189"/>
            <a:ext cx="8567737" cy="1224951"/>
          </a:xfrm>
          <a:prstGeom prst="rect">
            <a:avLst/>
          </a:prstGeom>
          <a:noFill/>
        </p:spPr>
        <p:txBody>
          <a:bodyPr>
            <a:spAutoFit/>
          </a:bodyPr>
          <a:lstStyle/>
          <a:p>
            <a:pPr marL="342900" indent="-342900">
              <a:spcBef>
                <a:spcPct val="20000"/>
              </a:spcBef>
              <a:buFontTx/>
              <a:buChar char="•"/>
              <a:defRPr/>
            </a:pPr>
            <a:r>
              <a:rPr lang="en-AU" sz="1600" kern="0" dirty="0"/>
              <a:t>The GHS is maintained internationally by a UN Sub-committee of Experts.</a:t>
            </a:r>
          </a:p>
          <a:p>
            <a:pPr marL="800100" lvl="1" indent="-342900">
              <a:spcBef>
                <a:spcPct val="20000"/>
              </a:spcBef>
              <a:buFontTx/>
              <a:buChar char="•"/>
              <a:defRPr/>
            </a:pPr>
            <a:r>
              <a:rPr lang="en-AU" sz="1600" kern="0" dirty="0"/>
              <a:t>More than 30 countries are on this committee</a:t>
            </a:r>
          </a:p>
          <a:p>
            <a:pPr marL="1257300" lvl="2" indent="-342900">
              <a:spcBef>
                <a:spcPct val="20000"/>
              </a:spcBef>
              <a:buFontTx/>
              <a:buChar char="•"/>
              <a:defRPr/>
            </a:pPr>
            <a:r>
              <a:rPr lang="en-AU" sz="1600" kern="0" dirty="0"/>
              <a:t>Australia is represented by Safe Work Australia</a:t>
            </a:r>
          </a:p>
          <a:p>
            <a:pPr marL="800100" lvl="1" indent="-342900">
              <a:spcBef>
                <a:spcPct val="20000"/>
              </a:spcBef>
              <a:buFontTx/>
              <a:buChar char="•"/>
              <a:defRPr/>
            </a:pPr>
            <a:r>
              <a:rPr lang="en-AU" sz="1600" kern="0" dirty="0"/>
              <a:t>Observer countries and other stakeholders also participate</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23DCC1-A46F-475D-94B7-7429532ED257}" type="slidenum">
              <a:rPr lang="en-AU" smtClean="0"/>
              <a:pPr eaLnBrk="1" hangingPunct="1"/>
              <a:t>15</a:t>
            </a:fld>
            <a:endParaRPr lang="en-AU" smtClean="0"/>
          </a:p>
        </p:txBody>
      </p:sp>
      <p:sp>
        <p:nvSpPr>
          <p:cNvPr id="6" name="Rectangle 5"/>
          <p:cNvSpPr/>
          <p:nvPr/>
        </p:nvSpPr>
        <p:spPr>
          <a:xfrm>
            <a:off x="520702" y="2242716"/>
            <a:ext cx="7064375" cy="1520416"/>
          </a:xfrm>
          <a:prstGeom prst="rect">
            <a:avLst/>
          </a:prstGeom>
        </p:spPr>
        <p:txBody>
          <a:bodyPr>
            <a:spAutoFit/>
          </a:bodyPr>
          <a:lstStyle/>
          <a:p>
            <a:pPr marL="342900" indent="-342900">
              <a:spcBef>
                <a:spcPct val="20000"/>
              </a:spcBef>
              <a:buFontTx/>
              <a:buChar char="•"/>
              <a:defRPr/>
            </a:pPr>
            <a:r>
              <a:rPr lang="en-AU" sz="1600" kern="0" dirty="0"/>
              <a:t>Other </a:t>
            </a:r>
            <a:r>
              <a:rPr lang="en-AU" sz="1600" kern="0" dirty="0" smtClean="0"/>
              <a:t>jurisdictions Include:</a:t>
            </a:r>
            <a:endParaRPr lang="en-AU" sz="1600" kern="0" dirty="0"/>
          </a:p>
          <a:p>
            <a:pPr marL="800100" lvl="1" indent="-342900">
              <a:spcBef>
                <a:spcPct val="20000"/>
              </a:spcBef>
              <a:buFontTx/>
              <a:buChar char="•"/>
              <a:defRPr/>
            </a:pPr>
            <a:r>
              <a:rPr lang="en-AU" sz="1600" kern="0" dirty="0"/>
              <a:t>Japan, China, Singapore, S. Korea (and other ASEAN)</a:t>
            </a:r>
          </a:p>
          <a:p>
            <a:pPr marL="800100" lvl="1" indent="-342900">
              <a:spcBef>
                <a:spcPct val="20000"/>
              </a:spcBef>
              <a:buFontTx/>
              <a:buChar char="•"/>
              <a:defRPr/>
            </a:pPr>
            <a:r>
              <a:rPr lang="en-AU" sz="1600" kern="0" dirty="0"/>
              <a:t>EU adopted as part of REACH </a:t>
            </a:r>
            <a:r>
              <a:rPr lang="en-AU" sz="1600" kern="0" dirty="0" smtClean="0"/>
              <a:t>(</a:t>
            </a:r>
            <a:r>
              <a:rPr lang="en-AU" sz="1600" kern="0" dirty="0"/>
              <a:t>finalised by 2015)</a:t>
            </a:r>
          </a:p>
          <a:p>
            <a:pPr marL="800100" lvl="1" indent="-342900">
              <a:spcBef>
                <a:spcPct val="20000"/>
              </a:spcBef>
              <a:buFontTx/>
              <a:buChar char="•"/>
              <a:defRPr/>
            </a:pPr>
            <a:r>
              <a:rPr lang="en-AU" sz="1600" kern="0" dirty="0"/>
              <a:t>USA adopted in 2012 </a:t>
            </a:r>
            <a:r>
              <a:rPr lang="en-AU" sz="1600" kern="0" dirty="0" smtClean="0"/>
              <a:t>(finalised at same time </a:t>
            </a:r>
            <a:r>
              <a:rPr lang="en-AU" sz="1600" kern="0" dirty="0"/>
              <a:t>as EU</a:t>
            </a:r>
            <a:r>
              <a:rPr lang="en-AU" sz="1600" kern="0" dirty="0" smtClean="0"/>
              <a:t>)</a:t>
            </a:r>
          </a:p>
          <a:p>
            <a:pPr marL="800100" lvl="1" indent="-342900">
              <a:spcBef>
                <a:spcPct val="20000"/>
              </a:spcBef>
              <a:buFontTx/>
              <a:buChar char="•"/>
              <a:defRPr/>
            </a:pPr>
            <a:r>
              <a:rPr lang="en-AU" sz="1600" kern="0" dirty="0" smtClean="0"/>
              <a:t>Canada, Brazil and many others currently preparing.</a:t>
            </a:r>
            <a:endParaRPr lang="en-AU" sz="1600" kern="0" dirty="0"/>
          </a:p>
        </p:txBody>
      </p:sp>
      <p:sp>
        <p:nvSpPr>
          <p:cNvPr id="8" name="Rectangle 7"/>
          <p:cNvSpPr/>
          <p:nvPr/>
        </p:nvSpPr>
        <p:spPr>
          <a:xfrm>
            <a:off x="520701" y="1181101"/>
            <a:ext cx="8231415" cy="338554"/>
          </a:xfrm>
          <a:prstGeom prst="rect">
            <a:avLst/>
          </a:prstGeom>
        </p:spPr>
        <p:txBody>
          <a:bodyPr wrap="square">
            <a:spAutoFit/>
          </a:bodyPr>
          <a:lstStyle/>
          <a:p>
            <a:pPr marL="342900" indent="-342900">
              <a:spcBef>
                <a:spcPct val="20000"/>
              </a:spcBef>
              <a:buFontTx/>
              <a:buChar char="•"/>
              <a:defRPr/>
            </a:pPr>
            <a:r>
              <a:rPr lang="en-AU" sz="1600" kern="0" dirty="0"/>
              <a:t>New Zealand was the first country to implement the GHS as part of </a:t>
            </a:r>
            <a:r>
              <a:rPr lang="en-AU" sz="1600" kern="0" dirty="0" err="1"/>
              <a:t>HSNO</a:t>
            </a:r>
            <a:r>
              <a:rPr lang="en-AU" sz="1600" kern="0" dirty="0"/>
              <a:t>.</a:t>
            </a:r>
            <a:endParaRPr lang="en-AU" sz="1600" dirty="0"/>
          </a:p>
        </p:txBody>
      </p:sp>
      <p:pic>
        <p:nvPicPr>
          <p:cNvPr id="14342" name="Picture 6" descr="http://www.osha.gov/dsg/hazcom/images/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6263" y="2724150"/>
            <a:ext cx="20574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txBox="1">
            <a:spLocks noChangeArrowheads="1"/>
          </p:cNvSpPr>
          <p:nvPr/>
        </p:nvSpPr>
        <p:spPr>
          <a:xfrm>
            <a:off x="468313" y="549276"/>
            <a:ext cx="8640763" cy="576263"/>
          </a:xfrm>
          <a:prstGeom prst="rect">
            <a:avLst/>
          </a:prstGeom>
        </p:spPr>
        <p:txBody>
          <a:bodyPr/>
          <a:lstStyle/>
          <a:p>
            <a:pPr marL="342900" indent="-342900">
              <a:spcBef>
                <a:spcPct val="20000"/>
              </a:spcBef>
              <a:defRPr/>
            </a:pPr>
            <a:r>
              <a:rPr lang="en-AU" sz="2400" b="1" kern="0" dirty="0" smtClean="0">
                <a:solidFill>
                  <a:schemeClr val="accent2"/>
                </a:solidFill>
                <a:latin typeface="+mn-lt"/>
              </a:rPr>
              <a:t>Who has implemented the GHS?</a:t>
            </a:r>
            <a:endParaRPr lang="en-AU" sz="1600" b="1" kern="0" dirty="0">
              <a:solidFill>
                <a:schemeClr val="accent2"/>
              </a:solidFill>
              <a:latin typeface="+mn-lt"/>
            </a:endParaRPr>
          </a:p>
        </p:txBody>
      </p:sp>
      <p:sp>
        <p:nvSpPr>
          <p:cNvPr id="13" name="Rectangle 12"/>
          <p:cNvSpPr/>
          <p:nvPr/>
        </p:nvSpPr>
        <p:spPr>
          <a:xfrm>
            <a:off x="520701" y="1686721"/>
            <a:ext cx="8231415" cy="338554"/>
          </a:xfrm>
          <a:prstGeom prst="rect">
            <a:avLst/>
          </a:prstGeom>
        </p:spPr>
        <p:txBody>
          <a:bodyPr wrap="square">
            <a:spAutoFit/>
          </a:bodyPr>
          <a:lstStyle/>
          <a:p>
            <a:pPr marL="342900" indent="-342900">
              <a:spcBef>
                <a:spcPct val="20000"/>
              </a:spcBef>
              <a:buFontTx/>
              <a:buChar char="•"/>
              <a:defRPr/>
            </a:pPr>
            <a:r>
              <a:rPr lang="en-AU" sz="1600" kern="0" dirty="0"/>
              <a:t>Australia implementing </a:t>
            </a:r>
            <a:r>
              <a:rPr lang="en-AU" sz="1600" b="1" kern="0" dirty="0"/>
              <a:t>3</a:t>
            </a:r>
            <a:r>
              <a:rPr lang="en-AU" sz="1600" b="1" kern="0" baseline="30000" dirty="0"/>
              <a:t>rd</a:t>
            </a:r>
            <a:r>
              <a:rPr lang="en-AU" sz="1600" b="1" kern="0" dirty="0"/>
              <a:t> Revision </a:t>
            </a:r>
            <a:r>
              <a:rPr lang="en-AU" sz="1600" kern="0" dirty="0"/>
              <a:t>of the GHS as part of WHS Harmonisation</a:t>
            </a:r>
            <a:endParaRPr lang="en-AU" sz="1600" dirty="0"/>
          </a:p>
        </p:txBody>
      </p:sp>
      <p:sp>
        <p:nvSpPr>
          <p:cNvPr id="9" name="Rectangle 8"/>
          <p:cNvSpPr/>
          <p:nvPr/>
        </p:nvSpPr>
        <p:spPr>
          <a:xfrm>
            <a:off x="520700" y="4180947"/>
            <a:ext cx="6313488" cy="1175706"/>
          </a:xfrm>
          <a:prstGeom prst="rect">
            <a:avLst/>
          </a:prstGeom>
        </p:spPr>
        <p:txBody>
          <a:bodyPr>
            <a:spAutoFit/>
          </a:bodyPr>
          <a:lstStyle/>
          <a:p>
            <a:pPr marL="342900" indent="-342900">
              <a:spcBef>
                <a:spcPct val="20000"/>
              </a:spcBef>
              <a:buFontTx/>
              <a:buChar char="•"/>
              <a:defRPr/>
            </a:pPr>
            <a:r>
              <a:rPr lang="en-AU" sz="1600" kern="0" dirty="0"/>
              <a:t>The GHS is </a:t>
            </a:r>
            <a:r>
              <a:rPr lang="en-AU" sz="1600" kern="0" dirty="0" smtClean="0"/>
              <a:t>updated </a:t>
            </a:r>
            <a:r>
              <a:rPr lang="en-AU" sz="1600" kern="0" dirty="0"/>
              <a:t>and revised every two years:</a:t>
            </a:r>
          </a:p>
          <a:p>
            <a:pPr marL="800100" lvl="1" indent="-342900">
              <a:spcBef>
                <a:spcPct val="20000"/>
              </a:spcBef>
              <a:buFontTx/>
              <a:buChar char="•"/>
              <a:defRPr/>
            </a:pPr>
            <a:r>
              <a:rPr lang="en-AU" sz="1600" kern="0" dirty="0"/>
              <a:t>Future versions of the GHS will be taken up during reviews of the WHS </a:t>
            </a:r>
            <a:r>
              <a:rPr lang="en-AU" sz="1600" kern="0" dirty="0" smtClean="0"/>
              <a:t>legislation</a:t>
            </a:r>
          </a:p>
          <a:p>
            <a:pPr marL="800100" lvl="1" indent="-342900">
              <a:spcBef>
                <a:spcPct val="20000"/>
              </a:spcBef>
              <a:buFontTx/>
              <a:buChar char="•"/>
              <a:defRPr/>
            </a:pPr>
            <a:r>
              <a:rPr lang="en-AU" sz="1600" kern="0" dirty="0" smtClean="0"/>
              <a:t>Available free from UN’s website</a:t>
            </a:r>
            <a:endParaRPr lang="en-AU" sz="1600" kern="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4360F6-DD03-4DC8-8051-1A10465BB00F}" type="slidenum">
              <a:rPr lang="en-AU" smtClean="0"/>
              <a:pPr eaLnBrk="1" hangingPunct="1"/>
              <a:t>16</a:t>
            </a:fld>
            <a:endParaRPr lang="en-AU" smtClean="0"/>
          </a:p>
        </p:txBody>
      </p:sp>
      <p:sp>
        <p:nvSpPr>
          <p:cNvPr id="3" name="Content Placeholder 2"/>
          <p:cNvSpPr txBox="1">
            <a:spLocks/>
          </p:cNvSpPr>
          <p:nvPr/>
        </p:nvSpPr>
        <p:spPr bwMode="auto">
          <a:xfrm>
            <a:off x="500063" y="1535114"/>
            <a:ext cx="8382000" cy="1490662"/>
          </a:xfrm>
          <a:prstGeom prst="rect">
            <a:avLst/>
          </a:prstGeom>
          <a:noFill/>
          <a:ln w="9525">
            <a:noFill/>
            <a:miter lim="800000"/>
            <a:headEnd/>
            <a:tailEnd/>
          </a:ln>
        </p:spPr>
        <p:txBody>
          <a:bodyPr/>
          <a:lstStyle/>
          <a:p>
            <a:pPr marL="342900" indent="-342900" eaLnBrk="0" hangingPunct="0">
              <a:spcBef>
                <a:spcPct val="20000"/>
              </a:spcBef>
              <a:buFontTx/>
              <a:buChar char="•"/>
              <a:defRPr/>
            </a:pPr>
            <a:r>
              <a:rPr lang="en-AU" sz="1600" kern="0" dirty="0">
                <a:latin typeface="+mn-lt"/>
              </a:rPr>
              <a:t>The GHS </a:t>
            </a:r>
            <a:r>
              <a:rPr lang="en-AU" sz="1600" kern="0" dirty="0" smtClean="0">
                <a:latin typeface="+mn-lt"/>
              </a:rPr>
              <a:t>now in </a:t>
            </a:r>
            <a:r>
              <a:rPr lang="en-AU" sz="1600" kern="0" dirty="0">
                <a:latin typeface="+mn-lt"/>
              </a:rPr>
              <a:t>jurisdictions who have implemented the </a:t>
            </a:r>
            <a:r>
              <a:rPr lang="en-AU" sz="1600" kern="0" dirty="0" smtClean="0">
                <a:latin typeface="+mn-lt"/>
              </a:rPr>
              <a:t>WHS </a:t>
            </a:r>
            <a:r>
              <a:rPr lang="en-AU" sz="1600" kern="0" dirty="0">
                <a:latin typeface="+mn-lt"/>
              </a:rPr>
              <a:t>Regulations.</a:t>
            </a:r>
          </a:p>
          <a:p>
            <a:pPr marL="800100" lvl="1" indent="-342900" eaLnBrk="0" hangingPunct="0">
              <a:spcBef>
                <a:spcPct val="20000"/>
              </a:spcBef>
              <a:buFontTx/>
              <a:buChar char="•"/>
              <a:defRPr/>
            </a:pPr>
            <a:r>
              <a:rPr lang="en-AU" sz="1600" kern="0" dirty="0">
                <a:latin typeface="+mn-lt"/>
              </a:rPr>
              <a:t>Transition period applies - 31 December 2016</a:t>
            </a:r>
          </a:p>
          <a:p>
            <a:pPr marL="800100" lvl="1" indent="-342900" eaLnBrk="0" hangingPunct="0">
              <a:spcBef>
                <a:spcPct val="20000"/>
              </a:spcBef>
              <a:buFontTx/>
              <a:buChar char="•"/>
              <a:defRPr/>
            </a:pPr>
            <a:r>
              <a:rPr lang="en-AU" sz="1600" kern="0" dirty="0">
                <a:latin typeface="+mn-lt"/>
              </a:rPr>
              <a:t>By then, all workplace hazardous chemicals must be classified and labelled according to the GHS.</a:t>
            </a:r>
          </a:p>
          <a:p>
            <a:pPr marL="800100" lvl="1" indent="-342900" eaLnBrk="0" hangingPunct="0">
              <a:spcBef>
                <a:spcPct val="20000"/>
              </a:spcBef>
              <a:buFontTx/>
              <a:buChar char="•"/>
              <a:defRPr/>
            </a:pPr>
            <a:r>
              <a:rPr lang="en-AU" sz="1600" kern="0" dirty="0">
                <a:latin typeface="+mn-lt"/>
              </a:rPr>
              <a:t>Until that time, classification can be done according to the older framework.</a:t>
            </a:r>
          </a:p>
        </p:txBody>
      </p:sp>
      <p:sp>
        <p:nvSpPr>
          <p:cNvPr id="5" name="Rectangle 3"/>
          <p:cNvSpPr txBox="1">
            <a:spLocks noChangeArrowheads="1"/>
          </p:cNvSpPr>
          <p:nvPr/>
        </p:nvSpPr>
        <p:spPr>
          <a:xfrm>
            <a:off x="468313" y="549276"/>
            <a:ext cx="8640763" cy="576263"/>
          </a:xfrm>
          <a:prstGeom prst="rect">
            <a:avLst/>
          </a:prstGeom>
        </p:spPr>
        <p:txBody>
          <a:bodyPr/>
          <a:lstStyle/>
          <a:p>
            <a:pPr marL="342900" indent="-342900">
              <a:spcBef>
                <a:spcPct val="20000"/>
              </a:spcBef>
              <a:defRPr/>
            </a:pPr>
            <a:r>
              <a:rPr lang="en-AU" sz="2400" b="1" kern="0" dirty="0">
                <a:solidFill>
                  <a:schemeClr val="accent2"/>
                </a:solidFill>
                <a:latin typeface="+mn-lt"/>
              </a:rPr>
              <a:t>The GHS and the WHS Regulations</a:t>
            </a:r>
          </a:p>
          <a:p>
            <a:pPr marL="342900" indent="-342900">
              <a:spcBef>
                <a:spcPct val="20000"/>
              </a:spcBef>
              <a:defRPr/>
            </a:pPr>
            <a:r>
              <a:rPr lang="en-AU" b="1" kern="0" dirty="0">
                <a:solidFill>
                  <a:schemeClr val="accent2"/>
                </a:solidFill>
                <a:latin typeface="+mn-lt"/>
              </a:rPr>
              <a:t>Scope and Application</a:t>
            </a:r>
          </a:p>
        </p:txBody>
      </p:sp>
      <p:sp>
        <p:nvSpPr>
          <p:cNvPr id="7" name="Content Placeholder 2"/>
          <p:cNvSpPr txBox="1">
            <a:spLocks/>
          </p:cNvSpPr>
          <p:nvPr/>
        </p:nvSpPr>
        <p:spPr bwMode="auto">
          <a:xfrm>
            <a:off x="500063" y="5006976"/>
            <a:ext cx="8382000" cy="566738"/>
          </a:xfrm>
          <a:prstGeom prst="rect">
            <a:avLst/>
          </a:prstGeom>
          <a:noFill/>
          <a:ln w="9525">
            <a:noFill/>
            <a:miter lim="800000"/>
            <a:headEnd/>
            <a:tailEnd/>
          </a:ln>
        </p:spPr>
        <p:txBody>
          <a:bodyPr/>
          <a:lstStyle/>
          <a:p>
            <a:pPr marL="342900" indent="-342900" eaLnBrk="0" hangingPunct="0">
              <a:spcBef>
                <a:spcPct val="20000"/>
              </a:spcBef>
              <a:buFontTx/>
              <a:buChar char="•"/>
              <a:defRPr/>
            </a:pPr>
            <a:r>
              <a:rPr lang="en-AU" sz="1600" kern="0" dirty="0"/>
              <a:t>The GHS </a:t>
            </a:r>
            <a:r>
              <a:rPr lang="en-AU" sz="1600" b="1" u="sng" kern="0" dirty="0"/>
              <a:t>does not </a:t>
            </a:r>
            <a:r>
              <a:rPr lang="en-AU" sz="1600" kern="0" dirty="0"/>
              <a:t>replace the ADG Code.</a:t>
            </a:r>
          </a:p>
        </p:txBody>
      </p:sp>
      <p:sp>
        <p:nvSpPr>
          <p:cNvPr id="8" name="TextBox 7"/>
          <p:cNvSpPr txBox="1"/>
          <p:nvPr/>
        </p:nvSpPr>
        <p:spPr>
          <a:xfrm>
            <a:off x="500063" y="3402014"/>
            <a:ext cx="8064500" cy="1175706"/>
          </a:xfrm>
          <a:prstGeom prst="rect">
            <a:avLst/>
          </a:prstGeom>
          <a:noFill/>
        </p:spPr>
        <p:txBody>
          <a:bodyPr>
            <a:spAutoFit/>
          </a:bodyPr>
          <a:lstStyle/>
          <a:p>
            <a:pPr marL="342900" indent="-342900">
              <a:spcBef>
                <a:spcPct val="20000"/>
              </a:spcBef>
              <a:buFontTx/>
              <a:buChar char="•"/>
              <a:defRPr/>
            </a:pPr>
            <a:r>
              <a:rPr lang="en-AU" sz="1600" kern="0" dirty="0"/>
              <a:t>All hazardous chemicals in the workplace are covered:</a:t>
            </a:r>
          </a:p>
          <a:p>
            <a:pPr marL="800100" lvl="1" indent="-342900">
              <a:spcBef>
                <a:spcPct val="20000"/>
              </a:spcBef>
              <a:buFontTx/>
              <a:buChar char="•"/>
              <a:defRPr/>
            </a:pPr>
            <a:r>
              <a:rPr lang="en-AU" sz="1600" kern="0" dirty="0"/>
              <a:t>Substances, products, mixtures, preparations, formulations, etc.</a:t>
            </a:r>
          </a:p>
          <a:p>
            <a:pPr marL="800100" lvl="1" indent="-342900">
              <a:spcBef>
                <a:spcPct val="20000"/>
              </a:spcBef>
              <a:buFontTx/>
              <a:buChar char="•"/>
              <a:defRPr/>
            </a:pPr>
            <a:r>
              <a:rPr lang="en-AU" sz="1600" kern="0" dirty="0"/>
              <a:t>GHS hazard classes and categories closely reflect existing coverage in Australia.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p:cNvSpPr/>
          <p:nvPr/>
        </p:nvSpPr>
        <p:spPr>
          <a:xfrm>
            <a:off x="911226" y="3444875"/>
            <a:ext cx="5927725" cy="52228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AU"/>
          </a:p>
        </p:txBody>
      </p:sp>
      <p:grpSp>
        <p:nvGrpSpPr>
          <p:cNvPr id="2" name="Group 19"/>
          <p:cNvGrpSpPr>
            <a:grpSpLocks/>
          </p:cNvGrpSpPr>
          <p:nvPr/>
        </p:nvGrpSpPr>
        <p:grpSpPr bwMode="auto">
          <a:xfrm>
            <a:off x="4478339" y="3449639"/>
            <a:ext cx="3319463" cy="522287"/>
            <a:chOff x="4963886" y="3042555"/>
            <a:chExt cx="3320143" cy="522514"/>
          </a:xfrm>
        </p:grpSpPr>
        <p:sp>
          <p:nvSpPr>
            <p:cNvPr id="17" name="Rectangle 16"/>
            <p:cNvSpPr/>
            <p:nvPr/>
          </p:nvSpPr>
          <p:spPr>
            <a:xfrm>
              <a:off x="4963886" y="3042555"/>
              <a:ext cx="3320143" cy="52251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AU"/>
            </a:p>
          </p:txBody>
        </p:sp>
        <p:sp>
          <p:nvSpPr>
            <p:cNvPr id="16417" name="TextBox 7"/>
            <p:cNvSpPr txBox="1">
              <a:spLocks noChangeArrowheads="1"/>
            </p:cNvSpPr>
            <p:nvPr/>
          </p:nvSpPr>
          <p:spPr bwMode="auto">
            <a:xfrm>
              <a:off x="5281282" y="3072980"/>
              <a:ext cx="2685901" cy="46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sz="2400" dirty="0"/>
                <a:t>Dangerous Goods</a:t>
              </a:r>
            </a:p>
          </p:txBody>
        </p:sp>
      </p:grpSp>
      <p:sp>
        <p:nvSpPr>
          <p:cNvPr id="23" name="Rectangle 22"/>
          <p:cNvSpPr/>
          <p:nvPr/>
        </p:nvSpPr>
        <p:spPr>
          <a:xfrm>
            <a:off x="7058026" y="3465514"/>
            <a:ext cx="728663" cy="490537"/>
          </a:xfrm>
          <a:prstGeom prst="rect">
            <a:avLst/>
          </a:prstGeom>
          <a:solidFill>
            <a:srgbClr val="92D050">
              <a:alpha val="6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AU"/>
          </a:p>
        </p:txBody>
      </p:sp>
      <p:sp>
        <p:nvSpPr>
          <p:cNvPr id="24" name="Rectangle 23"/>
          <p:cNvSpPr/>
          <p:nvPr/>
        </p:nvSpPr>
        <p:spPr>
          <a:xfrm>
            <a:off x="7064374" y="3454401"/>
            <a:ext cx="719139" cy="490538"/>
          </a:xfrm>
          <a:prstGeom prst="rect">
            <a:avLst/>
          </a:prstGeom>
          <a:solidFill>
            <a:srgbClr val="92D050">
              <a:alpha val="60000"/>
            </a:srgbClr>
          </a:solidFill>
          <a:ln>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AU"/>
          </a:p>
        </p:txBody>
      </p:sp>
      <p:sp>
        <p:nvSpPr>
          <p:cNvPr id="1639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794116-D2B6-4F7F-8B6A-C2FC5F097707}" type="slidenum">
              <a:rPr lang="en-AU" smtClean="0"/>
              <a:pPr eaLnBrk="1" hangingPunct="1"/>
              <a:t>17</a:t>
            </a:fld>
            <a:endParaRPr lang="en-AU" smtClean="0"/>
          </a:p>
        </p:txBody>
      </p:sp>
      <p:sp>
        <p:nvSpPr>
          <p:cNvPr id="3" name="Rectangle 3"/>
          <p:cNvSpPr txBox="1">
            <a:spLocks noChangeArrowheads="1"/>
          </p:cNvSpPr>
          <p:nvPr/>
        </p:nvSpPr>
        <p:spPr>
          <a:xfrm>
            <a:off x="468313" y="549276"/>
            <a:ext cx="8640763" cy="576263"/>
          </a:xfrm>
          <a:prstGeom prst="rect">
            <a:avLst/>
          </a:prstGeom>
        </p:spPr>
        <p:txBody>
          <a:bodyPr/>
          <a:lstStyle/>
          <a:p>
            <a:pPr marL="342900" indent="-342900">
              <a:spcBef>
                <a:spcPct val="20000"/>
              </a:spcBef>
              <a:defRPr/>
            </a:pPr>
            <a:r>
              <a:rPr lang="en-AU" sz="2400" b="1" kern="0" dirty="0">
                <a:solidFill>
                  <a:schemeClr val="accent2"/>
                </a:solidFill>
                <a:latin typeface="+mn-lt"/>
              </a:rPr>
              <a:t>The GHS and the WHS Regulations</a:t>
            </a:r>
          </a:p>
          <a:p>
            <a:pPr marL="342900" indent="-342900">
              <a:spcBef>
                <a:spcPct val="20000"/>
              </a:spcBef>
              <a:defRPr/>
            </a:pPr>
            <a:r>
              <a:rPr lang="en-AU" b="1" kern="0" dirty="0">
                <a:solidFill>
                  <a:schemeClr val="accent2"/>
                </a:solidFill>
                <a:latin typeface="+mn-lt"/>
              </a:rPr>
              <a:t>Scope and Application</a:t>
            </a:r>
          </a:p>
        </p:txBody>
      </p:sp>
      <p:sp>
        <p:nvSpPr>
          <p:cNvPr id="6" name="TextBox 5"/>
          <p:cNvSpPr txBox="1"/>
          <p:nvPr/>
        </p:nvSpPr>
        <p:spPr>
          <a:xfrm>
            <a:off x="501651" y="2049463"/>
            <a:ext cx="8064500" cy="880241"/>
          </a:xfrm>
          <a:prstGeom prst="rect">
            <a:avLst/>
          </a:prstGeom>
          <a:noFill/>
        </p:spPr>
        <p:txBody>
          <a:bodyPr>
            <a:spAutoFit/>
          </a:bodyPr>
          <a:lstStyle/>
          <a:p>
            <a:pPr marL="342900" indent="-342900">
              <a:spcBef>
                <a:spcPct val="20000"/>
              </a:spcBef>
              <a:buFontTx/>
              <a:buChar char="•"/>
              <a:defRPr/>
            </a:pPr>
            <a:r>
              <a:rPr lang="en-AU" sz="1600" kern="0" dirty="0"/>
              <a:t>Hazardous chemical is a “new” term introduced by the WHS legislation.</a:t>
            </a:r>
          </a:p>
          <a:p>
            <a:pPr marL="800100" lvl="1" indent="-342900">
              <a:spcBef>
                <a:spcPct val="20000"/>
              </a:spcBef>
              <a:buFontTx/>
              <a:buChar char="•"/>
              <a:defRPr/>
            </a:pPr>
            <a:r>
              <a:rPr lang="en-AU" sz="1600" kern="0" dirty="0"/>
              <a:t>Previously, classification existed under two systems, both with environmental criteria.</a:t>
            </a:r>
          </a:p>
        </p:txBody>
      </p:sp>
      <p:grpSp>
        <p:nvGrpSpPr>
          <p:cNvPr id="4" name="Group 20"/>
          <p:cNvGrpSpPr>
            <a:grpSpLocks/>
          </p:cNvGrpSpPr>
          <p:nvPr/>
        </p:nvGrpSpPr>
        <p:grpSpPr bwMode="auto">
          <a:xfrm>
            <a:off x="911226" y="3449639"/>
            <a:ext cx="3321051" cy="522287"/>
            <a:chOff x="1230937" y="3042555"/>
            <a:chExt cx="3320143" cy="522514"/>
          </a:xfrm>
        </p:grpSpPr>
        <p:sp>
          <p:nvSpPr>
            <p:cNvPr id="15" name="Rectangle 14"/>
            <p:cNvSpPr/>
            <p:nvPr/>
          </p:nvSpPr>
          <p:spPr>
            <a:xfrm>
              <a:off x="1230937" y="3042555"/>
              <a:ext cx="3320143" cy="52251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AU"/>
            </a:p>
          </p:txBody>
        </p:sp>
        <p:sp>
          <p:nvSpPr>
            <p:cNvPr id="16415" name="TextBox 6"/>
            <p:cNvSpPr txBox="1">
              <a:spLocks noChangeArrowheads="1"/>
            </p:cNvSpPr>
            <p:nvPr/>
          </p:nvSpPr>
          <p:spPr bwMode="auto">
            <a:xfrm>
              <a:off x="1231739" y="3072980"/>
              <a:ext cx="3317630" cy="46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sz="2400"/>
                <a:t>Hazardous substances</a:t>
              </a:r>
            </a:p>
          </p:txBody>
        </p:sp>
      </p:grpSp>
      <p:sp>
        <p:nvSpPr>
          <p:cNvPr id="13" name="TextBox 12"/>
          <p:cNvSpPr txBox="1">
            <a:spLocks noChangeArrowheads="1"/>
          </p:cNvSpPr>
          <p:nvPr/>
        </p:nvSpPr>
        <p:spPr bwMode="auto">
          <a:xfrm>
            <a:off x="2500314" y="3468689"/>
            <a:ext cx="31416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sz="2400"/>
              <a:t>Hazardous chemicals</a:t>
            </a:r>
          </a:p>
        </p:txBody>
      </p:sp>
      <p:sp>
        <p:nvSpPr>
          <p:cNvPr id="16" name="Rectangle 15"/>
          <p:cNvSpPr/>
          <p:nvPr/>
        </p:nvSpPr>
        <p:spPr>
          <a:xfrm>
            <a:off x="3490914" y="3465514"/>
            <a:ext cx="728663" cy="490537"/>
          </a:xfrm>
          <a:prstGeom prst="rect">
            <a:avLst/>
          </a:prstGeom>
          <a:solidFill>
            <a:srgbClr val="92D050">
              <a:alpha val="6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AU"/>
          </a:p>
        </p:txBody>
      </p:sp>
      <p:sp>
        <p:nvSpPr>
          <p:cNvPr id="19" name="TextBox 18"/>
          <p:cNvSpPr txBox="1"/>
          <p:nvPr/>
        </p:nvSpPr>
        <p:spPr>
          <a:xfrm>
            <a:off x="501651" y="5108575"/>
            <a:ext cx="8064500" cy="634020"/>
          </a:xfrm>
          <a:prstGeom prst="rect">
            <a:avLst/>
          </a:prstGeom>
          <a:noFill/>
        </p:spPr>
        <p:txBody>
          <a:bodyPr>
            <a:spAutoFit/>
          </a:bodyPr>
          <a:lstStyle/>
          <a:p>
            <a:pPr marL="342900" indent="-342900">
              <a:spcBef>
                <a:spcPct val="20000"/>
              </a:spcBef>
              <a:buFontTx/>
              <a:buChar char="•"/>
              <a:defRPr/>
            </a:pPr>
            <a:r>
              <a:rPr lang="en-AU" sz="1600" kern="0" dirty="0"/>
              <a:t>Environmental hazards are not mandated for classification</a:t>
            </a:r>
            <a:r>
              <a:rPr lang="en-AU" sz="1600" kern="0" dirty="0" smtClean="0"/>
              <a:t>.</a:t>
            </a:r>
          </a:p>
          <a:p>
            <a:pPr marL="800100" lvl="1" indent="-342900">
              <a:spcBef>
                <a:spcPct val="20000"/>
              </a:spcBef>
              <a:buFontTx/>
              <a:buChar char="•"/>
              <a:defRPr/>
            </a:pPr>
            <a:r>
              <a:rPr lang="en-AU" sz="1600" kern="0" dirty="0" smtClean="0"/>
              <a:t>Best practice is to include environment hazards where known.</a:t>
            </a:r>
            <a:endParaRPr lang="en-AU" sz="1600" kern="0" dirty="0"/>
          </a:p>
        </p:txBody>
      </p:sp>
      <p:sp>
        <p:nvSpPr>
          <p:cNvPr id="20" name="Rectangle 19"/>
          <p:cNvSpPr>
            <a:spLocks noChangeArrowheads="1"/>
          </p:cNvSpPr>
          <p:nvPr/>
        </p:nvSpPr>
        <p:spPr bwMode="auto">
          <a:xfrm>
            <a:off x="1706563" y="4491316"/>
            <a:ext cx="19800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AU"/>
              <a:t>Approved Criteria</a:t>
            </a:r>
          </a:p>
        </p:txBody>
      </p:sp>
      <p:sp>
        <p:nvSpPr>
          <p:cNvPr id="21" name="Rectangle 20"/>
          <p:cNvSpPr>
            <a:spLocks noChangeArrowheads="1"/>
          </p:cNvSpPr>
          <p:nvPr/>
        </p:nvSpPr>
        <p:spPr bwMode="auto">
          <a:xfrm>
            <a:off x="5562601" y="4491316"/>
            <a:ext cx="13003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AU"/>
              <a:t>ADG Code</a:t>
            </a:r>
          </a:p>
        </p:txBody>
      </p:sp>
      <p:sp>
        <p:nvSpPr>
          <p:cNvPr id="26" name="Rectangle 25"/>
          <p:cNvSpPr>
            <a:spLocks noChangeArrowheads="1"/>
          </p:cNvSpPr>
          <p:nvPr/>
        </p:nvSpPr>
        <p:spPr bwMode="auto">
          <a:xfrm>
            <a:off x="2889251" y="4491316"/>
            <a:ext cx="20056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AU"/>
              <a:t>WHS Regulations</a:t>
            </a:r>
          </a:p>
        </p:txBody>
      </p:sp>
      <p:sp>
        <p:nvSpPr>
          <p:cNvPr id="22" name="TextBox 21"/>
          <p:cNvSpPr txBox="1"/>
          <p:nvPr/>
        </p:nvSpPr>
        <p:spPr>
          <a:xfrm>
            <a:off x="501651" y="1627189"/>
            <a:ext cx="8064500" cy="338554"/>
          </a:xfrm>
          <a:prstGeom prst="rect">
            <a:avLst/>
          </a:prstGeom>
          <a:noFill/>
        </p:spPr>
        <p:txBody>
          <a:bodyPr>
            <a:spAutoFit/>
          </a:bodyPr>
          <a:lstStyle/>
          <a:p>
            <a:pPr marL="342900" indent="-342900">
              <a:spcBef>
                <a:spcPct val="20000"/>
              </a:spcBef>
              <a:buFontTx/>
              <a:buChar char="•"/>
              <a:defRPr/>
            </a:pPr>
            <a:r>
              <a:rPr lang="en-AU" sz="1600" kern="0" dirty="0"/>
              <a:t>Hazardous chemicals must be correctly classified by the manufacturer / importer.</a:t>
            </a:r>
          </a:p>
        </p:txBody>
      </p:sp>
      <p:sp>
        <p:nvSpPr>
          <p:cNvPr id="25" name="Rectangle 24"/>
          <p:cNvSpPr>
            <a:spLocks noChangeArrowheads="1"/>
          </p:cNvSpPr>
          <p:nvPr/>
        </p:nvSpPr>
        <p:spPr bwMode="auto">
          <a:xfrm>
            <a:off x="1492249" y="4205695"/>
            <a:ext cx="13276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AU" sz="1200"/>
              <a:t>Physical / Health</a:t>
            </a:r>
          </a:p>
        </p:txBody>
      </p:sp>
      <p:sp>
        <p:nvSpPr>
          <p:cNvPr id="28" name="Rectangle 27"/>
          <p:cNvSpPr>
            <a:spLocks noChangeArrowheads="1"/>
          </p:cNvSpPr>
          <p:nvPr/>
        </p:nvSpPr>
        <p:spPr bwMode="auto">
          <a:xfrm>
            <a:off x="3654426" y="4205695"/>
            <a:ext cx="4810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AU" sz="1200"/>
              <a:t>Env.</a:t>
            </a:r>
          </a:p>
        </p:txBody>
      </p:sp>
      <p:sp>
        <p:nvSpPr>
          <p:cNvPr id="29" name="Rectangle 28"/>
          <p:cNvSpPr>
            <a:spLocks noChangeArrowheads="1"/>
          </p:cNvSpPr>
          <p:nvPr/>
        </p:nvSpPr>
        <p:spPr bwMode="auto">
          <a:xfrm>
            <a:off x="5078413" y="4205695"/>
            <a:ext cx="13276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AU" sz="1200"/>
              <a:t>Physical / Health</a:t>
            </a:r>
          </a:p>
        </p:txBody>
      </p:sp>
      <p:sp>
        <p:nvSpPr>
          <p:cNvPr id="30" name="Rectangle 29"/>
          <p:cNvSpPr>
            <a:spLocks noChangeArrowheads="1"/>
          </p:cNvSpPr>
          <p:nvPr/>
        </p:nvSpPr>
        <p:spPr bwMode="auto">
          <a:xfrm>
            <a:off x="6827839" y="4205695"/>
            <a:ext cx="12745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AU" sz="1200" dirty="0" err="1"/>
              <a:t>Env</a:t>
            </a:r>
            <a:r>
              <a:rPr lang="en-AU" sz="1200" dirty="0" smtClean="0"/>
              <a:t>./Bio./Radio.</a:t>
            </a:r>
            <a:endParaRPr lang="en-AU" sz="1200" dirty="0"/>
          </a:p>
        </p:txBody>
      </p:sp>
      <p:sp>
        <p:nvSpPr>
          <p:cNvPr id="8" name="Right Brace 7"/>
          <p:cNvSpPr/>
          <p:nvPr/>
        </p:nvSpPr>
        <p:spPr>
          <a:xfrm rot="5400000">
            <a:off x="3786983" y="1126333"/>
            <a:ext cx="187325" cy="5916612"/>
          </a:xfrm>
          <a:prstGeom prst="rightBrace">
            <a:avLst/>
          </a:prstGeom>
          <a:ln>
            <a:solidFill>
              <a:schemeClr val="tx1"/>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AU" sz="1200"/>
          </a:p>
        </p:txBody>
      </p:sp>
      <p:sp>
        <p:nvSpPr>
          <p:cNvPr id="31" name="Right Brace 30"/>
          <p:cNvSpPr/>
          <p:nvPr/>
        </p:nvSpPr>
        <p:spPr>
          <a:xfrm rot="5400000">
            <a:off x="5684045" y="2782094"/>
            <a:ext cx="188912" cy="2590800"/>
          </a:xfrm>
          <a:prstGeom prst="rightBrace">
            <a:avLst/>
          </a:prstGeom>
          <a:ln>
            <a:solidFill>
              <a:schemeClr val="tx1"/>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AU"/>
          </a:p>
        </p:txBody>
      </p:sp>
      <p:sp>
        <p:nvSpPr>
          <p:cNvPr id="32" name="Right Brace 31"/>
          <p:cNvSpPr/>
          <p:nvPr/>
        </p:nvSpPr>
        <p:spPr>
          <a:xfrm rot="5400000">
            <a:off x="7340284" y="3744913"/>
            <a:ext cx="187325" cy="676275"/>
          </a:xfrm>
          <a:prstGeom prst="rightBrace">
            <a:avLst/>
          </a:prstGeom>
          <a:ln>
            <a:solidFill>
              <a:schemeClr val="tx1"/>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AU"/>
          </a:p>
        </p:txBody>
      </p:sp>
      <p:sp>
        <p:nvSpPr>
          <p:cNvPr id="33" name="Right Brace 32"/>
          <p:cNvSpPr/>
          <p:nvPr/>
        </p:nvSpPr>
        <p:spPr>
          <a:xfrm rot="5400000">
            <a:off x="3799683" y="3745707"/>
            <a:ext cx="187325" cy="674688"/>
          </a:xfrm>
          <a:prstGeom prst="rightBrace">
            <a:avLst/>
          </a:prstGeom>
          <a:ln>
            <a:solidFill>
              <a:schemeClr val="tx1"/>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AU"/>
          </a:p>
        </p:txBody>
      </p:sp>
      <p:sp>
        <p:nvSpPr>
          <p:cNvPr id="34" name="Rectangle 33"/>
          <p:cNvSpPr>
            <a:spLocks noChangeArrowheads="1"/>
          </p:cNvSpPr>
          <p:nvPr/>
        </p:nvSpPr>
        <p:spPr bwMode="auto">
          <a:xfrm>
            <a:off x="7210109" y="4214426"/>
            <a:ext cx="4810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AU" sz="1200" dirty="0" err="1"/>
              <a:t>Env</a:t>
            </a:r>
            <a:r>
              <a:rPr lang="en-AU" sz="1200" dirty="0"/>
              <a:t>.</a:t>
            </a:r>
          </a:p>
        </p:txBody>
      </p:sp>
      <p:sp>
        <p:nvSpPr>
          <p:cNvPr id="35" name="Right Brace 34"/>
          <p:cNvSpPr/>
          <p:nvPr/>
        </p:nvSpPr>
        <p:spPr>
          <a:xfrm rot="5400000">
            <a:off x="7351715" y="3746501"/>
            <a:ext cx="187325" cy="676275"/>
          </a:xfrm>
          <a:prstGeom prst="rightBrace">
            <a:avLst/>
          </a:prstGeom>
          <a:ln>
            <a:solidFill>
              <a:schemeClr val="tx1"/>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AU"/>
          </a:p>
        </p:txBody>
      </p:sp>
      <p:sp>
        <p:nvSpPr>
          <p:cNvPr id="36" name="Rectangle 35"/>
          <p:cNvSpPr>
            <a:spLocks noChangeArrowheads="1"/>
          </p:cNvSpPr>
          <p:nvPr/>
        </p:nvSpPr>
        <p:spPr bwMode="auto">
          <a:xfrm>
            <a:off x="3228975" y="4195376"/>
            <a:ext cx="13276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AU" sz="1200"/>
              <a:t>Physical / Health</a:t>
            </a:r>
          </a:p>
        </p:txBody>
      </p:sp>
      <p:sp>
        <p:nvSpPr>
          <p:cNvPr id="37" name="Right Brace 36"/>
          <p:cNvSpPr/>
          <p:nvPr/>
        </p:nvSpPr>
        <p:spPr>
          <a:xfrm rot="5400000">
            <a:off x="2123283" y="2782094"/>
            <a:ext cx="188912" cy="2590800"/>
          </a:xfrm>
          <a:prstGeom prst="rightBrace">
            <a:avLst/>
          </a:prstGeom>
          <a:ln>
            <a:solidFill>
              <a:schemeClr val="tx1"/>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AU"/>
          </a:p>
        </p:txBody>
      </p:sp>
      <p:sp>
        <p:nvSpPr>
          <p:cNvPr id="5" name="Rectangle 4"/>
          <p:cNvSpPr/>
          <p:nvPr/>
        </p:nvSpPr>
        <p:spPr>
          <a:xfrm>
            <a:off x="968377" y="2830514"/>
            <a:ext cx="7597775" cy="338554"/>
          </a:xfrm>
          <a:prstGeom prst="rect">
            <a:avLst/>
          </a:prstGeom>
        </p:spPr>
        <p:txBody>
          <a:bodyPr>
            <a:spAutoFit/>
          </a:bodyPr>
          <a:lstStyle/>
          <a:p>
            <a:pPr marL="342900" indent="-342900">
              <a:spcBef>
                <a:spcPct val="20000"/>
              </a:spcBef>
              <a:buFontTx/>
              <a:buChar char="•"/>
              <a:defRPr/>
            </a:pPr>
            <a:r>
              <a:rPr lang="en-AU" sz="1600" kern="0" dirty="0"/>
              <a:t>These definitions have been “merged” under the term “hazardous chemicals”.</a:t>
            </a:r>
          </a:p>
        </p:txBody>
      </p:sp>
      <p:sp>
        <p:nvSpPr>
          <p:cNvPr id="38" name="Rectangle 37"/>
          <p:cNvSpPr/>
          <p:nvPr/>
        </p:nvSpPr>
        <p:spPr>
          <a:xfrm>
            <a:off x="8099109" y="3452812"/>
            <a:ext cx="114300" cy="490538"/>
          </a:xfrm>
          <a:prstGeom prst="rect">
            <a:avLst/>
          </a:prstGeom>
          <a:solidFill>
            <a:srgbClr val="FF0000">
              <a:alpha val="60000"/>
            </a:srgbClr>
          </a:solidFill>
          <a:ln>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AU"/>
          </a:p>
        </p:txBody>
      </p:sp>
      <p:sp>
        <p:nvSpPr>
          <p:cNvPr id="40" name="Rectangle 39"/>
          <p:cNvSpPr/>
          <p:nvPr/>
        </p:nvSpPr>
        <p:spPr>
          <a:xfrm>
            <a:off x="7679691" y="3457575"/>
            <a:ext cx="114300" cy="490538"/>
          </a:xfrm>
          <a:prstGeom prst="rect">
            <a:avLst/>
          </a:prstGeom>
          <a:solidFill>
            <a:srgbClr val="FF0000">
              <a:alpha val="6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AU"/>
          </a:p>
        </p:txBody>
      </p:sp>
      <p:sp>
        <p:nvSpPr>
          <p:cNvPr id="41" name="Right Brace 40"/>
          <p:cNvSpPr/>
          <p:nvPr/>
        </p:nvSpPr>
        <p:spPr>
          <a:xfrm rot="5400000">
            <a:off x="8099188" y="3970418"/>
            <a:ext cx="108745" cy="195897"/>
          </a:xfrm>
          <a:prstGeom prst="rightBrace">
            <a:avLst/>
          </a:prstGeom>
          <a:ln>
            <a:solidFill>
              <a:schemeClr val="tx1"/>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AU"/>
          </a:p>
        </p:txBody>
      </p:sp>
      <p:sp>
        <p:nvSpPr>
          <p:cNvPr id="42" name="Rectangle 41"/>
          <p:cNvSpPr>
            <a:spLocks noChangeArrowheads="1"/>
          </p:cNvSpPr>
          <p:nvPr/>
        </p:nvSpPr>
        <p:spPr bwMode="auto">
          <a:xfrm>
            <a:off x="7694931" y="4207690"/>
            <a:ext cx="9348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AU" sz="1200" dirty="0" smtClean="0"/>
              <a:t>Bio./Radio.</a:t>
            </a:r>
            <a:endParaRPr lang="en-AU" sz="1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9" presetClass="exit" presetSubtype="0" fill="hold" nodeType="withEffect">
                                  <p:stCondLst>
                                    <p:cond delay="0"/>
                                  </p:stCondLst>
                                  <p:childTnLst>
                                    <p:animEffect transition="out" filter="dissolve">
                                      <p:cBhvr>
                                        <p:cTn id="8" dur="2000"/>
                                        <p:tgtEl>
                                          <p:spTgt spid="4"/>
                                        </p:tgtEl>
                                      </p:cBhvr>
                                    </p:animEffect>
                                    <p:set>
                                      <p:cBhvr>
                                        <p:cTn id="9" dur="1" fill="hold">
                                          <p:stCondLst>
                                            <p:cond delay="1999"/>
                                          </p:stCondLst>
                                        </p:cTn>
                                        <p:tgtEl>
                                          <p:spTgt spid="4"/>
                                        </p:tgtEl>
                                        <p:attrNameLst>
                                          <p:attrName>style.visibility</p:attrName>
                                        </p:attrNameLst>
                                      </p:cBhvr>
                                      <p:to>
                                        <p:strVal val="hidden"/>
                                      </p:to>
                                    </p:set>
                                  </p:childTnLst>
                                </p:cTn>
                              </p:par>
                              <p:par>
                                <p:cTn id="10" presetID="9" presetClass="exit" presetSubtype="0" fill="hold" nodeType="withEffect">
                                  <p:stCondLst>
                                    <p:cond delay="0"/>
                                  </p:stCondLst>
                                  <p:childTnLst>
                                    <p:animEffect transition="out" filter="dissolve">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par>
                                <p:cTn id="13" presetID="9" presetClass="exit" presetSubtype="0" fill="hold" grpId="0" nodeType="withEffect">
                                  <p:stCondLst>
                                    <p:cond delay="0"/>
                                  </p:stCondLst>
                                  <p:childTnLst>
                                    <p:animEffect transition="out" filter="dissolve">
                                      <p:cBhvr>
                                        <p:cTn id="14" dur="2000"/>
                                        <p:tgtEl>
                                          <p:spTgt spid="23"/>
                                        </p:tgtEl>
                                      </p:cBhvr>
                                    </p:animEffect>
                                    <p:set>
                                      <p:cBhvr>
                                        <p:cTn id="15" dur="1" fill="hold">
                                          <p:stCondLst>
                                            <p:cond delay="1999"/>
                                          </p:stCondLst>
                                        </p:cTn>
                                        <p:tgtEl>
                                          <p:spTgt spid="23"/>
                                        </p:tgtEl>
                                        <p:attrNameLst>
                                          <p:attrName>style.visibility</p:attrName>
                                        </p:attrNameLst>
                                      </p:cBhvr>
                                      <p:to>
                                        <p:strVal val="hidden"/>
                                      </p:to>
                                    </p:set>
                                  </p:childTnLst>
                                </p:cTn>
                              </p:par>
                              <p:par>
                                <p:cTn id="16" presetID="9" presetClass="exit" presetSubtype="0" fill="hold" grpId="0" nodeType="withEffect">
                                  <p:stCondLst>
                                    <p:cond delay="0"/>
                                  </p:stCondLst>
                                  <p:childTnLst>
                                    <p:animEffect transition="out" filter="dissolve">
                                      <p:cBhvr>
                                        <p:cTn id="17" dur="2000"/>
                                        <p:tgtEl>
                                          <p:spTgt spid="16"/>
                                        </p:tgtEl>
                                      </p:cBhvr>
                                    </p:animEffect>
                                    <p:set>
                                      <p:cBhvr>
                                        <p:cTn id="18" dur="1" fill="hold">
                                          <p:stCondLst>
                                            <p:cond delay="1999"/>
                                          </p:stCondLst>
                                        </p:cTn>
                                        <p:tgtEl>
                                          <p:spTgt spid="16"/>
                                        </p:tgtEl>
                                        <p:attrNameLst>
                                          <p:attrName>style.visibility</p:attrName>
                                        </p:attrNameLst>
                                      </p:cBhvr>
                                      <p:to>
                                        <p:strVal val="hidden"/>
                                      </p:to>
                                    </p:set>
                                  </p:childTnLst>
                                </p:cTn>
                              </p:par>
                              <p:par>
                                <p:cTn id="19" presetID="9" presetClass="exit" presetSubtype="0" fill="hold" grpId="0" nodeType="withEffect">
                                  <p:stCondLst>
                                    <p:cond delay="0"/>
                                  </p:stCondLst>
                                  <p:childTnLst>
                                    <p:animEffect transition="out" filter="dissolve">
                                      <p:cBhvr>
                                        <p:cTn id="20" dur="2000"/>
                                        <p:tgtEl>
                                          <p:spTgt spid="20"/>
                                        </p:tgtEl>
                                      </p:cBhvr>
                                    </p:animEffect>
                                    <p:set>
                                      <p:cBhvr>
                                        <p:cTn id="21" dur="1" fill="hold">
                                          <p:stCondLst>
                                            <p:cond delay="1999"/>
                                          </p:stCondLst>
                                        </p:cTn>
                                        <p:tgtEl>
                                          <p:spTgt spid="20"/>
                                        </p:tgtEl>
                                        <p:attrNameLst>
                                          <p:attrName>style.visibility</p:attrName>
                                        </p:attrNameLst>
                                      </p:cBhvr>
                                      <p:to>
                                        <p:strVal val="hidden"/>
                                      </p:to>
                                    </p:set>
                                  </p:childTnLst>
                                </p:cTn>
                              </p:par>
                              <p:par>
                                <p:cTn id="22" presetID="9" presetClass="exit" presetSubtype="0" fill="hold" grpId="0" nodeType="withEffect">
                                  <p:stCondLst>
                                    <p:cond delay="0"/>
                                  </p:stCondLst>
                                  <p:childTnLst>
                                    <p:animEffect transition="out" filter="dissolve">
                                      <p:cBhvr>
                                        <p:cTn id="23" dur="2000"/>
                                        <p:tgtEl>
                                          <p:spTgt spid="21"/>
                                        </p:tgtEl>
                                      </p:cBhvr>
                                    </p:animEffect>
                                    <p:set>
                                      <p:cBhvr>
                                        <p:cTn id="24" dur="1" fill="hold">
                                          <p:stCondLst>
                                            <p:cond delay="1999"/>
                                          </p:stCondLst>
                                        </p:cTn>
                                        <p:tgtEl>
                                          <p:spTgt spid="21"/>
                                        </p:tgtEl>
                                        <p:attrNameLst>
                                          <p:attrName>style.visibility</p:attrName>
                                        </p:attrNameLst>
                                      </p:cBhvr>
                                      <p:to>
                                        <p:strVal val="hidden"/>
                                      </p:to>
                                    </p:set>
                                  </p:childTnLst>
                                </p:cTn>
                              </p:par>
                              <p:par>
                                <p:cTn id="25" presetID="9" presetClass="exit" presetSubtype="0" fill="hold" grpId="0" nodeType="withEffect">
                                  <p:stCondLst>
                                    <p:cond delay="0"/>
                                  </p:stCondLst>
                                  <p:childTnLst>
                                    <p:animEffect transition="out" filter="dissolve">
                                      <p:cBhvr>
                                        <p:cTn id="26" dur="2000"/>
                                        <p:tgtEl>
                                          <p:spTgt spid="33"/>
                                        </p:tgtEl>
                                      </p:cBhvr>
                                    </p:animEffect>
                                    <p:set>
                                      <p:cBhvr>
                                        <p:cTn id="27" dur="1" fill="hold">
                                          <p:stCondLst>
                                            <p:cond delay="1999"/>
                                          </p:stCondLst>
                                        </p:cTn>
                                        <p:tgtEl>
                                          <p:spTgt spid="33"/>
                                        </p:tgtEl>
                                        <p:attrNameLst>
                                          <p:attrName>style.visibility</p:attrName>
                                        </p:attrNameLst>
                                      </p:cBhvr>
                                      <p:to>
                                        <p:strVal val="hidden"/>
                                      </p:to>
                                    </p:set>
                                  </p:childTnLst>
                                </p:cTn>
                              </p:par>
                              <p:par>
                                <p:cTn id="28" presetID="9" presetClass="exit" presetSubtype="0" fill="hold" grpId="0" nodeType="withEffect">
                                  <p:stCondLst>
                                    <p:cond delay="0"/>
                                  </p:stCondLst>
                                  <p:childTnLst>
                                    <p:animEffect transition="out" filter="dissolve">
                                      <p:cBhvr>
                                        <p:cTn id="29" dur="2000"/>
                                        <p:tgtEl>
                                          <p:spTgt spid="31"/>
                                        </p:tgtEl>
                                      </p:cBhvr>
                                    </p:animEffect>
                                    <p:set>
                                      <p:cBhvr>
                                        <p:cTn id="30" dur="1" fill="hold">
                                          <p:stCondLst>
                                            <p:cond delay="1999"/>
                                          </p:stCondLst>
                                        </p:cTn>
                                        <p:tgtEl>
                                          <p:spTgt spid="31"/>
                                        </p:tgtEl>
                                        <p:attrNameLst>
                                          <p:attrName>style.visibility</p:attrName>
                                        </p:attrNameLst>
                                      </p:cBhvr>
                                      <p:to>
                                        <p:strVal val="hidden"/>
                                      </p:to>
                                    </p:set>
                                  </p:childTnLst>
                                </p:cTn>
                              </p:par>
                              <p:par>
                                <p:cTn id="31" presetID="9" presetClass="exit" presetSubtype="0" fill="hold" grpId="0" nodeType="withEffect">
                                  <p:stCondLst>
                                    <p:cond delay="0"/>
                                  </p:stCondLst>
                                  <p:childTnLst>
                                    <p:animEffect transition="out" filter="dissolve">
                                      <p:cBhvr>
                                        <p:cTn id="32" dur="2000"/>
                                        <p:tgtEl>
                                          <p:spTgt spid="32"/>
                                        </p:tgtEl>
                                      </p:cBhvr>
                                    </p:animEffect>
                                    <p:set>
                                      <p:cBhvr>
                                        <p:cTn id="33" dur="1" fill="hold">
                                          <p:stCondLst>
                                            <p:cond delay="1999"/>
                                          </p:stCondLst>
                                        </p:cTn>
                                        <p:tgtEl>
                                          <p:spTgt spid="32"/>
                                        </p:tgtEl>
                                        <p:attrNameLst>
                                          <p:attrName>style.visibility</p:attrName>
                                        </p:attrNameLst>
                                      </p:cBhvr>
                                      <p:to>
                                        <p:strVal val="hidden"/>
                                      </p:to>
                                    </p:set>
                                  </p:childTnLst>
                                </p:cTn>
                              </p:par>
                              <p:par>
                                <p:cTn id="34" presetID="9" presetClass="exit" presetSubtype="0" fill="hold" grpId="0" nodeType="withEffect">
                                  <p:stCondLst>
                                    <p:cond delay="0"/>
                                  </p:stCondLst>
                                  <p:childTnLst>
                                    <p:animEffect transition="out" filter="dissolve">
                                      <p:cBhvr>
                                        <p:cTn id="35" dur="2000"/>
                                        <p:tgtEl>
                                          <p:spTgt spid="30"/>
                                        </p:tgtEl>
                                      </p:cBhvr>
                                    </p:animEffect>
                                    <p:set>
                                      <p:cBhvr>
                                        <p:cTn id="36" dur="1" fill="hold">
                                          <p:stCondLst>
                                            <p:cond delay="1999"/>
                                          </p:stCondLst>
                                        </p:cTn>
                                        <p:tgtEl>
                                          <p:spTgt spid="30"/>
                                        </p:tgtEl>
                                        <p:attrNameLst>
                                          <p:attrName>style.visibility</p:attrName>
                                        </p:attrNameLst>
                                      </p:cBhvr>
                                      <p:to>
                                        <p:strVal val="hidden"/>
                                      </p:to>
                                    </p:set>
                                  </p:childTnLst>
                                </p:cTn>
                              </p:par>
                              <p:par>
                                <p:cTn id="37" presetID="9" presetClass="exit" presetSubtype="0" fill="hold" grpId="0" nodeType="withEffect">
                                  <p:stCondLst>
                                    <p:cond delay="0"/>
                                  </p:stCondLst>
                                  <p:childTnLst>
                                    <p:animEffect transition="out" filter="dissolve">
                                      <p:cBhvr>
                                        <p:cTn id="38" dur="2000"/>
                                        <p:tgtEl>
                                          <p:spTgt spid="29"/>
                                        </p:tgtEl>
                                      </p:cBhvr>
                                    </p:animEffect>
                                    <p:set>
                                      <p:cBhvr>
                                        <p:cTn id="39" dur="1" fill="hold">
                                          <p:stCondLst>
                                            <p:cond delay="1999"/>
                                          </p:stCondLst>
                                        </p:cTn>
                                        <p:tgtEl>
                                          <p:spTgt spid="29"/>
                                        </p:tgtEl>
                                        <p:attrNameLst>
                                          <p:attrName>style.visibility</p:attrName>
                                        </p:attrNameLst>
                                      </p:cBhvr>
                                      <p:to>
                                        <p:strVal val="hidden"/>
                                      </p:to>
                                    </p:set>
                                  </p:childTnLst>
                                </p:cTn>
                              </p:par>
                              <p:par>
                                <p:cTn id="40" presetID="9" presetClass="exit" presetSubtype="0" fill="hold" grpId="0" nodeType="withEffect">
                                  <p:stCondLst>
                                    <p:cond delay="0"/>
                                  </p:stCondLst>
                                  <p:childTnLst>
                                    <p:animEffect transition="out" filter="dissolve">
                                      <p:cBhvr>
                                        <p:cTn id="41" dur="2000"/>
                                        <p:tgtEl>
                                          <p:spTgt spid="28"/>
                                        </p:tgtEl>
                                      </p:cBhvr>
                                    </p:animEffect>
                                    <p:set>
                                      <p:cBhvr>
                                        <p:cTn id="42" dur="1" fill="hold">
                                          <p:stCondLst>
                                            <p:cond delay="1999"/>
                                          </p:stCondLst>
                                        </p:cTn>
                                        <p:tgtEl>
                                          <p:spTgt spid="28"/>
                                        </p:tgtEl>
                                        <p:attrNameLst>
                                          <p:attrName>style.visibility</p:attrName>
                                        </p:attrNameLst>
                                      </p:cBhvr>
                                      <p:to>
                                        <p:strVal val="hidden"/>
                                      </p:to>
                                    </p:set>
                                  </p:childTnLst>
                                </p:cTn>
                              </p:par>
                              <p:par>
                                <p:cTn id="43" presetID="9" presetClass="exit" presetSubtype="0" fill="hold" grpId="0" nodeType="withEffect">
                                  <p:stCondLst>
                                    <p:cond delay="0"/>
                                  </p:stCondLst>
                                  <p:childTnLst>
                                    <p:animEffect transition="out" filter="dissolve">
                                      <p:cBhvr>
                                        <p:cTn id="44" dur="2000"/>
                                        <p:tgtEl>
                                          <p:spTgt spid="25"/>
                                        </p:tgtEl>
                                      </p:cBhvr>
                                    </p:animEffect>
                                    <p:set>
                                      <p:cBhvr>
                                        <p:cTn id="45" dur="1" fill="hold">
                                          <p:stCondLst>
                                            <p:cond delay="1999"/>
                                          </p:stCondLst>
                                        </p:cTn>
                                        <p:tgtEl>
                                          <p:spTgt spid="25"/>
                                        </p:tgtEl>
                                        <p:attrNameLst>
                                          <p:attrName>style.visibility</p:attrName>
                                        </p:attrNameLst>
                                      </p:cBhvr>
                                      <p:to>
                                        <p:strVal val="hidden"/>
                                      </p:to>
                                    </p:set>
                                  </p:childTnLst>
                                </p:cTn>
                              </p:par>
                              <p:par>
                                <p:cTn id="46" presetID="9" presetClass="exit" presetSubtype="0" fill="hold" grpId="0" nodeType="withEffect">
                                  <p:stCondLst>
                                    <p:cond delay="0"/>
                                  </p:stCondLst>
                                  <p:childTnLst>
                                    <p:animEffect transition="out" filter="dissolve">
                                      <p:cBhvr>
                                        <p:cTn id="47" dur="2000"/>
                                        <p:tgtEl>
                                          <p:spTgt spid="37"/>
                                        </p:tgtEl>
                                      </p:cBhvr>
                                    </p:animEffect>
                                    <p:set>
                                      <p:cBhvr>
                                        <p:cTn id="48" dur="1" fill="hold">
                                          <p:stCondLst>
                                            <p:cond delay="1999"/>
                                          </p:stCondLst>
                                        </p:cTn>
                                        <p:tgtEl>
                                          <p:spTgt spid="37"/>
                                        </p:tgtEl>
                                        <p:attrNameLst>
                                          <p:attrName>style.visibility</p:attrName>
                                        </p:attrNameLst>
                                      </p:cBhvr>
                                      <p:to>
                                        <p:strVal val="hidden"/>
                                      </p:to>
                                    </p:set>
                                  </p:childTnLst>
                                </p:cTn>
                              </p:par>
                              <p:par>
                                <p:cTn id="49" presetID="9" presetClass="exit" presetSubtype="0" fill="hold" grpId="0" nodeType="withEffect">
                                  <p:stCondLst>
                                    <p:cond delay="0"/>
                                  </p:stCondLst>
                                  <p:childTnLst>
                                    <p:animEffect transition="out" filter="dissolve">
                                      <p:cBhvr>
                                        <p:cTn id="50" dur="2000"/>
                                        <p:tgtEl>
                                          <p:spTgt spid="40"/>
                                        </p:tgtEl>
                                      </p:cBhvr>
                                    </p:animEffect>
                                    <p:set>
                                      <p:cBhvr>
                                        <p:cTn id="51" dur="1" fill="hold">
                                          <p:stCondLst>
                                            <p:cond delay="1999"/>
                                          </p:stCondLst>
                                        </p:cTn>
                                        <p:tgtEl>
                                          <p:spTgt spid="40"/>
                                        </p:tgtEl>
                                        <p:attrNameLst>
                                          <p:attrName>style.visibility</p:attrName>
                                        </p:attrNameLst>
                                      </p:cBhvr>
                                      <p:to>
                                        <p:strVal val="hidden"/>
                                      </p:to>
                                    </p:set>
                                  </p:childTnLst>
                                </p:cTn>
                              </p:par>
                            </p:childTnLst>
                          </p:cTn>
                        </p:par>
                        <p:par>
                          <p:cTn id="52" fill="hold">
                            <p:stCondLst>
                              <p:cond delay="2000"/>
                            </p:stCondLst>
                            <p:childTnLst>
                              <p:par>
                                <p:cTn id="53" presetID="9" presetClass="entr" presetSubtype="0"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dissolve">
                                      <p:cBhvr>
                                        <p:cTn id="55" dur="2000"/>
                                        <p:tgtEl>
                                          <p:spTgt spid="24"/>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dissolve">
                                      <p:cBhvr>
                                        <p:cTn id="58" dur="2000"/>
                                        <p:tgtEl>
                                          <p:spTgt spid="35"/>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dissolve">
                                      <p:cBhvr>
                                        <p:cTn id="61" dur="2000"/>
                                        <p:tgtEl>
                                          <p:spTgt spid="34"/>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dissolve">
                                      <p:cBhvr>
                                        <p:cTn id="64" dur="2000"/>
                                        <p:tgtEl>
                                          <p:spTgt spid="36"/>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dissolve">
                                      <p:cBhvr>
                                        <p:cTn id="67" dur="2000"/>
                                        <p:tgtEl>
                                          <p:spTgt spid="18"/>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dissolve">
                                      <p:cBhvr>
                                        <p:cTn id="70" dur="2000"/>
                                        <p:tgtEl>
                                          <p:spTgt spid="13"/>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dissolve">
                                      <p:cBhvr>
                                        <p:cTn id="73" dur="2000"/>
                                        <p:tgtEl>
                                          <p:spTgt spid="26"/>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dissolve">
                                      <p:cBhvr>
                                        <p:cTn id="76" dur="2000"/>
                                        <p:tgtEl>
                                          <p:spTgt spid="8"/>
                                        </p:tgtEl>
                                      </p:cBhvr>
                                    </p:animEffect>
                                  </p:childTnLst>
                                </p:cTn>
                              </p:par>
                              <p:par>
                                <p:cTn id="77" presetID="1" presetClass="entr" presetSubtype="0"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childTnLst>
                                </p:cTn>
                              </p:par>
                              <p:par>
                                <p:cTn id="79" presetID="9" presetClass="entr" presetSubtype="0"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dissolve">
                                      <p:cBhvr>
                                        <p:cTn id="81" dur="500"/>
                                        <p:tgtEl>
                                          <p:spTgt spid="38"/>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dissolve">
                                      <p:cBhvr>
                                        <p:cTn id="84" dur="2000"/>
                                        <p:tgtEl>
                                          <p:spTgt spid="41"/>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dissolve">
                                      <p:cBhvr>
                                        <p:cTn id="87"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24" grpId="0" animBg="1"/>
      <p:bldP spid="13" grpId="0"/>
      <p:bldP spid="16" grpId="0" animBg="1"/>
      <p:bldP spid="19" grpId="0"/>
      <p:bldP spid="20" grpId="0"/>
      <p:bldP spid="21" grpId="0"/>
      <p:bldP spid="26" grpId="0"/>
      <p:bldP spid="25" grpId="0"/>
      <p:bldP spid="28" grpId="0"/>
      <p:bldP spid="29" grpId="0"/>
      <p:bldP spid="30" grpId="0"/>
      <p:bldP spid="8" grpId="0" animBg="1"/>
      <p:bldP spid="31" grpId="0" animBg="1"/>
      <p:bldP spid="32" grpId="0" animBg="1"/>
      <p:bldP spid="33" grpId="0" animBg="1"/>
      <p:bldP spid="34" grpId="0"/>
      <p:bldP spid="35" grpId="0" animBg="1"/>
      <p:bldP spid="36" grpId="0"/>
      <p:bldP spid="37" grpId="0" animBg="1"/>
      <p:bldP spid="5" grpId="0"/>
      <p:bldP spid="38" grpId="0" animBg="1"/>
      <p:bldP spid="40" grpId="0" animBg="1"/>
      <p:bldP spid="41" grpId="0" animBg="1"/>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7062AE-B492-4BB7-89B1-F86A9A32A091}" type="slidenum">
              <a:rPr lang="en-AU" smtClean="0"/>
              <a:pPr eaLnBrk="1" hangingPunct="1"/>
              <a:t>18</a:t>
            </a:fld>
            <a:endParaRPr lang="en-AU" smtClean="0"/>
          </a:p>
        </p:txBody>
      </p:sp>
      <p:sp>
        <p:nvSpPr>
          <p:cNvPr id="3" name="Rectangle 3"/>
          <p:cNvSpPr txBox="1">
            <a:spLocks noChangeArrowheads="1"/>
          </p:cNvSpPr>
          <p:nvPr/>
        </p:nvSpPr>
        <p:spPr>
          <a:xfrm>
            <a:off x="468313" y="549276"/>
            <a:ext cx="8640763" cy="576263"/>
          </a:xfrm>
          <a:prstGeom prst="rect">
            <a:avLst/>
          </a:prstGeom>
        </p:spPr>
        <p:txBody>
          <a:bodyPr/>
          <a:lstStyle/>
          <a:p>
            <a:pPr marL="342900" indent="-342900">
              <a:spcBef>
                <a:spcPct val="20000"/>
              </a:spcBef>
              <a:defRPr/>
            </a:pPr>
            <a:r>
              <a:rPr lang="en-AU" sz="2400" b="1" kern="0" dirty="0">
                <a:solidFill>
                  <a:schemeClr val="accent2"/>
                </a:solidFill>
                <a:latin typeface="+mn-lt"/>
              </a:rPr>
              <a:t>The GHS – Scope and Application</a:t>
            </a:r>
          </a:p>
          <a:p>
            <a:pPr marL="342900" indent="-342900">
              <a:spcBef>
                <a:spcPct val="20000"/>
              </a:spcBef>
              <a:defRPr/>
            </a:pPr>
            <a:r>
              <a:rPr lang="en-AU" b="1" kern="0" dirty="0">
                <a:solidFill>
                  <a:schemeClr val="accent2"/>
                </a:solidFill>
                <a:latin typeface="+mn-lt"/>
              </a:rPr>
              <a:t>How does it work?</a:t>
            </a:r>
          </a:p>
        </p:txBody>
      </p:sp>
      <p:sp>
        <p:nvSpPr>
          <p:cNvPr id="4" name="TextBox 3"/>
          <p:cNvSpPr txBox="1"/>
          <p:nvPr/>
        </p:nvSpPr>
        <p:spPr>
          <a:xfrm>
            <a:off x="611188" y="1533526"/>
            <a:ext cx="8178800" cy="3884613"/>
          </a:xfrm>
          <a:prstGeom prst="rect">
            <a:avLst/>
          </a:prstGeom>
          <a:noFill/>
        </p:spPr>
        <p:txBody>
          <a:bodyPr>
            <a:spAutoFit/>
          </a:bodyPr>
          <a:lstStyle/>
          <a:p>
            <a:pPr marL="342900" indent="-342900">
              <a:spcBef>
                <a:spcPct val="20000"/>
              </a:spcBef>
              <a:buFontTx/>
              <a:buChar char="•"/>
              <a:defRPr/>
            </a:pPr>
            <a:r>
              <a:rPr lang="en-AU" sz="1600" kern="0" dirty="0"/>
              <a:t>A chemical is classified against the criteria of each hazard class and category under:</a:t>
            </a:r>
          </a:p>
          <a:p>
            <a:pPr marL="800100" lvl="1" indent="-342900">
              <a:spcBef>
                <a:spcPct val="20000"/>
              </a:spcBef>
              <a:buFontTx/>
              <a:buChar char="•"/>
              <a:defRPr/>
            </a:pPr>
            <a:r>
              <a:rPr lang="en-AU" sz="1600" kern="0" dirty="0"/>
              <a:t>Physical hazards</a:t>
            </a:r>
          </a:p>
          <a:p>
            <a:pPr marL="800100" lvl="1" indent="-342900">
              <a:spcBef>
                <a:spcPct val="20000"/>
              </a:spcBef>
              <a:buFontTx/>
              <a:buChar char="•"/>
              <a:defRPr/>
            </a:pPr>
            <a:r>
              <a:rPr lang="en-AU" sz="1600" kern="0" dirty="0"/>
              <a:t>Health hazards</a:t>
            </a:r>
          </a:p>
          <a:p>
            <a:pPr marL="800100" lvl="1" indent="-342900">
              <a:spcBef>
                <a:spcPct val="20000"/>
              </a:spcBef>
              <a:buFontTx/>
              <a:buChar char="•"/>
              <a:defRPr/>
            </a:pPr>
            <a:r>
              <a:rPr lang="en-AU" sz="1600" kern="0" dirty="0"/>
              <a:t>Environmental hazards (not mandatory)</a:t>
            </a:r>
          </a:p>
          <a:p>
            <a:pPr marL="800100" lvl="1" indent="-342900">
              <a:spcBef>
                <a:spcPct val="20000"/>
              </a:spcBef>
              <a:buFontTx/>
              <a:buChar char="•"/>
              <a:defRPr/>
            </a:pPr>
            <a:endParaRPr lang="en-AU" sz="1600" kern="0" dirty="0"/>
          </a:p>
          <a:p>
            <a:pPr marL="342900" indent="-342900">
              <a:spcBef>
                <a:spcPct val="20000"/>
              </a:spcBef>
              <a:buFontTx/>
              <a:buChar char="•"/>
              <a:defRPr/>
            </a:pPr>
            <a:r>
              <a:rPr lang="en-AU" sz="1600" kern="0" dirty="0"/>
              <a:t>If it meets the criteria of the GHS in one or more class, it is a hazardous chemical.</a:t>
            </a:r>
          </a:p>
          <a:p>
            <a:pPr marL="800100" lvl="1" indent="-342900">
              <a:spcBef>
                <a:spcPct val="20000"/>
              </a:spcBef>
              <a:buFontTx/>
              <a:buChar char="•"/>
              <a:defRPr/>
            </a:pPr>
            <a:r>
              <a:rPr lang="en-AU" sz="1600" kern="0" dirty="0"/>
              <a:t>Some hazard classes are excluded by the WHS Regulations.</a:t>
            </a:r>
          </a:p>
          <a:p>
            <a:pPr marL="800100" lvl="1" indent="-342900">
              <a:spcBef>
                <a:spcPct val="20000"/>
              </a:spcBef>
              <a:buFontTx/>
              <a:buChar char="•"/>
              <a:defRPr/>
            </a:pPr>
            <a:r>
              <a:rPr lang="en-AU" sz="1600" kern="0" dirty="0"/>
              <a:t>Hazardous chemicals include a single substance, mixture or article.</a:t>
            </a:r>
          </a:p>
          <a:p>
            <a:pPr marL="800100" lvl="1" indent="-342900">
              <a:spcBef>
                <a:spcPct val="20000"/>
              </a:spcBef>
              <a:buFontTx/>
              <a:buChar char="•"/>
              <a:defRPr/>
            </a:pPr>
            <a:endParaRPr lang="en-AU" sz="1600" kern="0" dirty="0"/>
          </a:p>
          <a:p>
            <a:pPr marL="342900" indent="-342900">
              <a:spcBef>
                <a:spcPct val="20000"/>
              </a:spcBef>
              <a:buFontTx/>
              <a:buChar char="•"/>
              <a:defRPr/>
            </a:pPr>
            <a:r>
              <a:rPr lang="en-AU" sz="1600" kern="0" dirty="0"/>
              <a:t>Each hazard class is split into:</a:t>
            </a:r>
          </a:p>
          <a:p>
            <a:pPr marL="800100" lvl="1" indent="-342900">
              <a:spcBef>
                <a:spcPct val="20000"/>
              </a:spcBef>
              <a:buFontTx/>
              <a:buChar char="•"/>
              <a:defRPr/>
            </a:pPr>
            <a:r>
              <a:rPr lang="en-AU" sz="1600" kern="0" dirty="0"/>
              <a:t>Divisions (explosives only)</a:t>
            </a:r>
          </a:p>
          <a:p>
            <a:pPr marL="800100" lvl="1" indent="-342900">
              <a:spcBef>
                <a:spcPct val="20000"/>
              </a:spcBef>
              <a:buFontTx/>
              <a:buChar char="•"/>
              <a:defRPr/>
            </a:pPr>
            <a:r>
              <a:rPr lang="en-AU" sz="1600" kern="0" dirty="0"/>
              <a:t>Categories</a:t>
            </a:r>
          </a:p>
          <a:p>
            <a:pPr marL="800100" lvl="1" indent="-342900">
              <a:spcBef>
                <a:spcPct val="20000"/>
              </a:spcBef>
              <a:buFontTx/>
              <a:buChar char="•"/>
              <a:defRPr/>
            </a:pPr>
            <a:r>
              <a:rPr lang="en-AU" sz="1600" kern="0" dirty="0"/>
              <a:t>Types (applies to organic peroxides and self-reacting substances).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5C350C9-9456-4A29-A06F-F6213039194A}" type="slidenum">
              <a:rPr lang="en-AU" smtClean="0"/>
              <a:pPr eaLnBrk="1" hangingPunct="1"/>
              <a:t>19</a:t>
            </a:fld>
            <a:endParaRPr lang="en-AU" smtClean="0"/>
          </a:p>
        </p:txBody>
      </p:sp>
      <p:sp>
        <p:nvSpPr>
          <p:cNvPr id="3" name="TextBox 2"/>
          <p:cNvSpPr txBox="1"/>
          <p:nvPr/>
        </p:nvSpPr>
        <p:spPr>
          <a:xfrm>
            <a:off x="611189" y="1511300"/>
            <a:ext cx="8064500" cy="1520416"/>
          </a:xfrm>
          <a:prstGeom prst="rect">
            <a:avLst/>
          </a:prstGeom>
          <a:noFill/>
        </p:spPr>
        <p:txBody>
          <a:bodyPr>
            <a:spAutoFit/>
          </a:bodyPr>
          <a:lstStyle/>
          <a:p>
            <a:pPr marL="342900" indent="-342900">
              <a:spcBef>
                <a:spcPct val="20000"/>
              </a:spcBef>
              <a:buFontTx/>
              <a:buChar char="•"/>
              <a:defRPr/>
            </a:pPr>
            <a:r>
              <a:rPr lang="en-AU" sz="1600" kern="0" dirty="0" smtClean="0"/>
              <a:t>Hazards information is prescribed to </a:t>
            </a:r>
            <a:r>
              <a:rPr lang="en-AU" sz="1600" kern="0" dirty="0"/>
              <a:t>end users: </a:t>
            </a:r>
          </a:p>
          <a:p>
            <a:pPr marL="800100" lvl="1" indent="-342900">
              <a:spcBef>
                <a:spcPct val="20000"/>
              </a:spcBef>
              <a:buFontTx/>
              <a:buChar char="•"/>
              <a:defRPr/>
            </a:pPr>
            <a:r>
              <a:rPr lang="en-AU" sz="1600" kern="0" dirty="0"/>
              <a:t>Symbols (pictograms)</a:t>
            </a:r>
          </a:p>
          <a:p>
            <a:pPr marL="800100" lvl="1" indent="-342900">
              <a:spcBef>
                <a:spcPct val="20000"/>
              </a:spcBef>
              <a:buFontTx/>
              <a:buChar char="•"/>
              <a:defRPr/>
            </a:pPr>
            <a:r>
              <a:rPr lang="en-AU" sz="1600" kern="0" dirty="0"/>
              <a:t>Signal words</a:t>
            </a:r>
          </a:p>
          <a:p>
            <a:pPr marL="800100" lvl="1" indent="-342900">
              <a:spcBef>
                <a:spcPct val="20000"/>
              </a:spcBef>
              <a:buFontTx/>
              <a:buChar char="•"/>
              <a:defRPr/>
            </a:pPr>
            <a:r>
              <a:rPr lang="en-AU" sz="1600" kern="0" dirty="0"/>
              <a:t>Hazard statements, and</a:t>
            </a:r>
          </a:p>
          <a:p>
            <a:pPr marL="800100" lvl="1" indent="-342900">
              <a:spcBef>
                <a:spcPct val="20000"/>
              </a:spcBef>
              <a:buFontTx/>
              <a:buChar char="•"/>
              <a:defRPr/>
            </a:pPr>
            <a:r>
              <a:rPr lang="en-AU" sz="1600" kern="0" dirty="0"/>
              <a:t>Precautionary statements.</a:t>
            </a:r>
          </a:p>
        </p:txBody>
      </p:sp>
      <p:sp>
        <p:nvSpPr>
          <p:cNvPr id="4" name="Rectangle 3"/>
          <p:cNvSpPr txBox="1">
            <a:spLocks noChangeArrowheads="1"/>
          </p:cNvSpPr>
          <p:nvPr/>
        </p:nvSpPr>
        <p:spPr>
          <a:xfrm>
            <a:off x="468313" y="549276"/>
            <a:ext cx="8640763" cy="576263"/>
          </a:xfrm>
          <a:prstGeom prst="rect">
            <a:avLst/>
          </a:prstGeom>
        </p:spPr>
        <p:txBody>
          <a:bodyPr/>
          <a:lstStyle/>
          <a:p>
            <a:pPr marL="342900" indent="-342900">
              <a:spcBef>
                <a:spcPct val="20000"/>
              </a:spcBef>
              <a:defRPr/>
            </a:pPr>
            <a:r>
              <a:rPr lang="en-AU" sz="2400" b="1" kern="0" dirty="0">
                <a:solidFill>
                  <a:schemeClr val="accent2"/>
                </a:solidFill>
                <a:latin typeface="+mn-lt"/>
              </a:rPr>
              <a:t>The GHS – Scope and Application</a:t>
            </a:r>
          </a:p>
          <a:p>
            <a:pPr marL="342900" indent="-342900">
              <a:spcBef>
                <a:spcPct val="20000"/>
              </a:spcBef>
              <a:defRPr/>
            </a:pPr>
            <a:r>
              <a:rPr lang="en-AU" b="1" kern="0" dirty="0">
                <a:solidFill>
                  <a:schemeClr val="accent2"/>
                </a:solidFill>
                <a:latin typeface="+mn-lt"/>
              </a:rPr>
              <a:t>How does it work?</a:t>
            </a:r>
          </a:p>
        </p:txBody>
      </p:sp>
      <p:sp>
        <p:nvSpPr>
          <p:cNvPr id="6" name="TextBox 5"/>
          <p:cNvSpPr txBox="1"/>
          <p:nvPr/>
        </p:nvSpPr>
        <p:spPr>
          <a:xfrm>
            <a:off x="611189" y="4848226"/>
            <a:ext cx="8064500" cy="929485"/>
          </a:xfrm>
          <a:prstGeom prst="rect">
            <a:avLst/>
          </a:prstGeom>
          <a:noFill/>
        </p:spPr>
        <p:txBody>
          <a:bodyPr>
            <a:spAutoFit/>
          </a:bodyPr>
          <a:lstStyle/>
          <a:p>
            <a:pPr marL="342900" indent="-342900">
              <a:spcBef>
                <a:spcPct val="20000"/>
              </a:spcBef>
              <a:buFontTx/>
              <a:buChar char="•"/>
              <a:defRPr/>
            </a:pPr>
            <a:r>
              <a:rPr lang="en-AU" sz="1600" kern="0" dirty="0"/>
              <a:t>These elements are then put onto:</a:t>
            </a:r>
          </a:p>
          <a:p>
            <a:pPr marL="800100" lvl="1" indent="-342900">
              <a:spcBef>
                <a:spcPct val="20000"/>
              </a:spcBef>
              <a:buFontTx/>
              <a:buChar char="•"/>
              <a:defRPr/>
            </a:pPr>
            <a:r>
              <a:rPr lang="en-AU" sz="1600" kern="0" dirty="0"/>
              <a:t>Labels</a:t>
            </a:r>
          </a:p>
          <a:p>
            <a:pPr marL="800100" lvl="1" indent="-342900">
              <a:spcBef>
                <a:spcPct val="20000"/>
              </a:spcBef>
              <a:buFontTx/>
              <a:buChar char="•"/>
              <a:defRPr/>
            </a:pPr>
            <a:r>
              <a:rPr lang="en-AU" sz="1600" kern="0" dirty="0"/>
              <a:t>Safety data sheets</a:t>
            </a:r>
          </a:p>
        </p:txBody>
      </p:sp>
      <p:pic>
        <p:nvPicPr>
          <p:cNvPr id="1741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739" y="3136900"/>
            <a:ext cx="8264525"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38151" y="3124201"/>
            <a:ext cx="8267700" cy="151447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1606551"/>
            <a:ext cx="8208963" cy="1439863"/>
          </a:xfrm>
        </p:spPr>
        <p:txBody>
          <a:bodyPr/>
          <a:lstStyle/>
          <a:p>
            <a:pPr algn="l" eaLnBrk="1" hangingPunct="1"/>
            <a:r>
              <a:rPr lang="en-AU" sz="2800" b="1" dirty="0" smtClean="0">
                <a:solidFill>
                  <a:schemeClr val="bg1"/>
                </a:solidFill>
              </a:rPr>
              <a:t>The </a:t>
            </a:r>
            <a:r>
              <a:rPr lang="en-AU" sz="2800" b="1" u="sng" dirty="0" smtClean="0">
                <a:solidFill>
                  <a:schemeClr val="bg1"/>
                </a:solidFill>
              </a:rPr>
              <a:t>G</a:t>
            </a:r>
            <a:r>
              <a:rPr lang="en-AU" sz="2800" b="1" dirty="0" smtClean="0">
                <a:solidFill>
                  <a:schemeClr val="bg1"/>
                </a:solidFill>
              </a:rPr>
              <a:t>lobally </a:t>
            </a:r>
            <a:r>
              <a:rPr lang="en-AU" sz="2800" b="1" u="sng" dirty="0">
                <a:solidFill>
                  <a:schemeClr val="bg1"/>
                </a:solidFill>
              </a:rPr>
              <a:t>H</a:t>
            </a:r>
            <a:r>
              <a:rPr lang="en-AU" sz="2800" b="1" dirty="0" smtClean="0">
                <a:solidFill>
                  <a:schemeClr val="bg1"/>
                </a:solidFill>
              </a:rPr>
              <a:t>armonised </a:t>
            </a:r>
            <a:r>
              <a:rPr lang="en-AU" sz="2800" b="1" u="sng" dirty="0" smtClean="0">
                <a:solidFill>
                  <a:schemeClr val="bg1"/>
                </a:solidFill>
              </a:rPr>
              <a:t>S</a:t>
            </a:r>
            <a:r>
              <a:rPr lang="en-AU" sz="2800" b="1" dirty="0" smtClean="0">
                <a:solidFill>
                  <a:schemeClr val="bg1"/>
                </a:solidFill>
              </a:rPr>
              <a:t>ystem of Classification and Labelling of Chemicals</a:t>
            </a:r>
          </a:p>
        </p:txBody>
      </p:sp>
      <p:pic>
        <p:nvPicPr>
          <p:cNvPr id="276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213" y="3626167"/>
            <a:ext cx="3430587" cy="13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57655" y="5657671"/>
            <a:ext cx="6621517" cy="1200329"/>
          </a:xfrm>
          <a:prstGeom prst="rect">
            <a:avLst/>
          </a:prstGeom>
          <a:noFill/>
        </p:spPr>
        <p:txBody>
          <a:bodyPr wrap="square" rtlCol="0">
            <a:spAutoFit/>
          </a:bodyPr>
          <a:lstStyle/>
          <a:p>
            <a:r>
              <a:rPr lang="en-AU" dirty="0" smtClean="0"/>
              <a:t>This presentation is released under the </a:t>
            </a:r>
            <a:r>
              <a:rPr lang="en-AU" i="1" dirty="0" smtClean="0"/>
              <a:t>Creative Commons</a:t>
            </a:r>
          </a:p>
          <a:p>
            <a:r>
              <a:rPr lang="en-AU" i="1" dirty="0" smtClean="0"/>
              <a:t>Attribution 3.0 Australia Licence</a:t>
            </a:r>
            <a:r>
              <a:rPr lang="en-AU" dirty="0" smtClean="0"/>
              <a:t> and may be reused and redistributed free of charge.</a:t>
            </a:r>
            <a:br>
              <a:rPr lang="en-AU" dirty="0" smtClean="0"/>
            </a:br>
            <a:r>
              <a:rPr lang="en-AU" dirty="0" smtClean="0"/>
              <a:t>For more information see </a:t>
            </a:r>
            <a:r>
              <a:rPr lang="en-AU" dirty="0" smtClean="0">
                <a:hlinkClick r:id="rId5"/>
              </a:rPr>
              <a:t>www.swa.gov.au/sites/swa/copyright</a:t>
            </a:r>
            <a:endParaRPr lang="en-AU" dirty="0"/>
          </a:p>
        </p:txBody>
      </p:sp>
      <p:pic>
        <p:nvPicPr>
          <p:cNvPr id="5" name="Picture 2" descr="Creative Common CC BY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9999" y="6316043"/>
            <a:ext cx="1399409" cy="4902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D1DAF21-0BED-419A-88AF-59171AB62A00}" type="slidenum">
              <a:rPr lang="en-AU" smtClean="0"/>
              <a:pPr eaLnBrk="1" hangingPunct="1"/>
              <a:t>20</a:t>
            </a:fld>
            <a:endParaRPr lang="en-AU" smtClean="0"/>
          </a:p>
        </p:txBody>
      </p:sp>
      <p:sp>
        <p:nvSpPr>
          <p:cNvPr id="3" name="Rectangle 3"/>
          <p:cNvSpPr txBox="1">
            <a:spLocks noChangeArrowheads="1"/>
          </p:cNvSpPr>
          <p:nvPr/>
        </p:nvSpPr>
        <p:spPr>
          <a:xfrm>
            <a:off x="468313" y="149225"/>
            <a:ext cx="8640763" cy="493713"/>
          </a:xfrm>
          <a:prstGeom prst="rect">
            <a:avLst/>
          </a:prstGeom>
        </p:spPr>
        <p:txBody>
          <a:bodyPr/>
          <a:lstStyle/>
          <a:p>
            <a:pPr marL="342900" indent="-342900">
              <a:spcBef>
                <a:spcPct val="20000"/>
              </a:spcBef>
              <a:defRPr/>
            </a:pPr>
            <a:r>
              <a:rPr lang="en-AU" sz="2400" b="1" kern="0" dirty="0">
                <a:solidFill>
                  <a:schemeClr val="accent2"/>
                </a:solidFill>
                <a:latin typeface="+mn-lt"/>
              </a:rPr>
              <a:t>The GHS – Hazard Classes and Categories</a:t>
            </a:r>
          </a:p>
        </p:txBody>
      </p:sp>
      <p:pic>
        <p:nvPicPr>
          <p:cNvPr id="19460" name="Picture 215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84288" y="522288"/>
            <a:ext cx="6511925" cy="549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18" name="Rectangle 3017"/>
          <p:cNvSpPr/>
          <p:nvPr/>
        </p:nvSpPr>
        <p:spPr>
          <a:xfrm>
            <a:off x="4332289" y="1262064"/>
            <a:ext cx="566737" cy="207962"/>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en-AU"/>
          </a:p>
        </p:txBody>
      </p:sp>
      <p:sp>
        <p:nvSpPr>
          <p:cNvPr id="19462" name="AutoShape 8"/>
          <p:cNvSpPr>
            <a:spLocks noChangeAspect="1" noChangeArrowheads="1"/>
          </p:cNvSpPr>
          <p:nvPr/>
        </p:nvSpPr>
        <p:spPr bwMode="auto">
          <a:xfrm>
            <a:off x="1517651" y="779464"/>
            <a:ext cx="6108700"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18"/>
                                        </p:tgtEl>
                                        <p:attrNameLst>
                                          <p:attrName>style.visibility</p:attrName>
                                        </p:attrNameLst>
                                      </p:cBhvr>
                                      <p:to>
                                        <p:strVal val="visible"/>
                                      </p:to>
                                    </p:set>
                                    <p:animEffect transition="in" filter="dissolve">
                                      <p:cBhvr>
                                        <p:cTn id="7" dur="500"/>
                                        <p:tgtEl>
                                          <p:spTgt spid="3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FFA091B-D21B-41A4-8077-99FA7E81FAF7}" type="slidenum">
              <a:rPr lang="en-AU" smtClean="0"/>
              <a:pPr eaLnBrk="1" hangingPunct="1"/>
              <a:t>21</a:t>
            </a:fld>
            <a:endParaRPr lang="en-AU" smtClean="0"/>
          </a:p>
        </p:txBody>
      </p:sp>
      <p:pic>
        <p:nvPicPr>
          <p:cNvPr id="20483" name="Picture 16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6114" y="822326"/>
            <a:ext cx="7916863"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7424739" y="1546226"/>
            <a:ext cx="935037" cy="1001713"/>
          </a:xfrm>
          <a:prstGeom prst="rect">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AU"/>
          </a:p>
        </p:txBody>
      </p:sp>
      <p:sp>
        <p:nvSpPr>
          <p:cNvPr id="10" name="Rectangle 9"/>
          <p:cNvSpPr/>
          <p:nvPr/>
        </p:nvSpPr>
        <p:spPr>
          <a:xfrm>
            <a:off x="7434263" y="2557463"/>
            <a:ext cx="925512" cy="239712"/>
          </a:xfrm>
          <a:prstGeom prst="rect">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AU"/>
          </a:p>
        </p:txBody>
      </p:sp>
      <p:sp>
        <p:nvSpPr>
          <p:cNvPr id="11" name="Rectangle 10"/>
          <p:cNvSpPr/>
          <p:nvPr/>
        </p:nvSpPr>
        <p:spPr>
          <a:xfrm>
            <a:off x="5508626" y="2798763"/>
            <a:ext cx="957263" cy="239712"/>
          </a:xfrm>
          <a:prstGeom prst="rect">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AU"/>
          </a:p>
        </p:txBody>
      </p:sp>
      <p:sp>
        <p:nvSpPr>
          <p:cNvPr id="13" name="Rectangle 12"/>
          <p:cNvSpPr/>
          <p:nvPr/>
        </p:nvSpPr>
        <p:spPr>
          <a:xfrm>
            <a:off x="4572001" y="4964113"/>
            <a:ext cx="936625" cy="228600"/>
          </a:xfrm>
          <a:prstGeom prst="rect">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AU"/>
          </a:p>
        </p:txBody>
      </p:sp>
      <p:sp>
        <p:nvSpPr>
          <p:cNvPr id="8" name="Rectangle 3"/>
          <p:cNvSpPr txBox="1">
            <a:spLocks noChangeArrowheads="1"/>
          </p:cNvSpPr>
          <p:nvPr/>
        </p:nvSpPr>
        <p:spPr>
          <a:xfrm>
            <a:off x="468313" y="149225"/>
            <a:ext cx="8640763" cy="493713"/>
          </a:xfrm>
          <a:prstGeom prst="rect">
            <a:avLst/>
          </a:prstGeom>
        </p:spPr>
        <p:txBody>
          <a:bodyPr/>
          <a:lstStyle/>
          <a:p>
            <a:pPr marL="342900" indent="-342900">
              <a:spcBef>
                <a:spcPct val="20000"/>
              </a:spcBef>
              <a:defRPr/>
            </a:pPr>
            <a:r>
              <a:rPr lang="en-AU" sz="2400" b="1" kern="0" dirty="0">
                <a:solidFill>
                  <a:schemeClr val="accent2"/>
                </a:solidFill>
                <a:latin typeface="+mn-lt"/>
              </a:rPr>
              <a:t>The GHS – Hazard Classes and Categories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D4D341-0EFA-4C08-B9D1-98674CCD8898}" type="slidenum">
              <a:rPr lang="en-AU" smtClean="0"/>
              <a:pPr eaLnBrk="1" hangingPunct="1"/>
              <a:t>22</a:t>
            </a:fld>
            <a:endParaRPr lang="en-AU" smtClean="0"/>
          </a:p>
        </p:txBody>
      </p:sp>
      <p:sp>
        <p:nvSpPr>
          <p:cNvPr id="7" name="TextBox 6"/>
          <p:cNvSpPr txBox="1"/>
          <p:nvPr/>
        </p:nvSpPr>
        <p:spPr>
          <a:xfrm>
            <a:off x="579439" y="2903538"/>
            <a:ext cx="8418512" cy="634020"/>
          </a:xfrm>
          <a:prstGeom prst="rect">
            <a:avLst/>
          </a:prstGeom>
          <a:noFill/>
        </p:spPr>
        <p:txBody>
          <a:bodyPr>
            <a:spAutoFit/>
          </a:bodyPr>
          <a:lstStyle/>
          <a:p>
            <a:pPr marL="342900" indent="-342900">
              <a:spcBef>
                <a:spcPct val="20000"/>
              </a:spcBef>
              <a:buFontTx/>
              <a:buChar char="•"/>
              <a:defRPr/>
            </a:pPr>
            <a:r>
              <a:rPr lang="en-AU" sz="1600" kern="0" dirty="0" smtClean="0"/>
              <a:t>Not </a:t>
            </a:r>
            <a:r>
              <a:rPr lang="en-AU" sz="1600" kern="0" dirty="0"/>
              <a:t>compulsory </a:t>
            </a:r>
            <a:r>
              <a:rPr lang="en-AU" sz="1600" kern="0" dirty="0" smtClean="0"/>
              <a:t>under WHS Regulations. </a:t>
            </a:r>
            <a:endParaRPr lang="en-AU" sz="1600" kern="0" dirty="0"/>
          </a:p>
          <a:p>
            <a:pPr marL="342900" indent="-342900">
              <a:spcBef>
                <a:spcPct val="20000"/>
              </a:spcBef>
              <a:buFontTx/>
              <a:buChar char="•"/>
              <a:defRPr/>
            </a:pPr>
            <a:r>
              <a:rPr lang="en-AU" sz="1600" kern="0" dirty="0" smtClean="0"/>
              <a:t>Environmental classification may still be required for transportation.</a:t>
            </a:r>
            <a:endParaRPr lang="en-AU" sz="1600" kern="0" dirty="0"/>
          </a:p>
        </p:txBody>
      </p:sp>
      <p:pic>
        <p:nvPicPr>
          <p:cNvPr id="21508" name="Picture 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892176"/>
            <a:ext cx="8382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a:xfrm>
            <a:off x="468313" y="149225"/>
            <a:ext cx="8640763" cy="493713"/>
          </a:xfrm>
          <a:prstGeom prst="rect">
            <a:avLst/>
          </a:prstGeom>
        </p:spPr>
        <p:txBody>
          <a:bodyPr/>
          <a:lstStyle/>
          <a:p>
            <a:pPr marL="342900" indent="-342900">
              <a:spcBef>
                <a:spcPct val="20000"/>
              </a:spcBef>
              <a:defRPr/>
            </a:pPr>
            <a:r>
              <a:rPr lang="en-AU" sz="2400" b="1" kern="0" dirty="0">
                <a:solidFill>
                  <a:schemeClr val="accent2"/>
                </a:solidFill>
                <a:latin typeface="+mn-lt"/>
              </a:rPr>
              <a:t>The GHS – Hazard Classes and Categories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E2D700B-E74C-4AFF-9975-130D39CD33D1}" type="slidenum">
              <a:rPr lang="en-AU" smtClean="0"/>
              <a:pPr eaLnBrk="1" hangingPunct="1"/>
              <a:t>23</a:t>
            </a:fld>
            <a:endParaRPr lang="en-AU" smtClean="0"/>
          </a:p>
        </p:txBody>
      </p:sp>
      <p:sp>
        <p:nvSpPr>
          <p:cNvPr id="3" name="Rectangle 3"/>
          <p:cNvSpPr txBox="1">
            <a:spLocks noChangeArrowheads="1"/>
          </p:cNvSpPr>
          <p:nvPr/>
        </p:nvSpPr>
        <p:spPr>
          <a:xfrm>
            <a:off x="468313" y="508001"/>
            <a:ext cx="8640763" cy="576263"/>
          </a:xfrm>
          <a:prstGeom prst="rect">
            <a:avLst/>
          </a:prstGeom>
        </p:spPr>
        <p:txBody>
          <a:bodyPr/>
          <a:lstStyle/>
          <a:p>
            <a:pPr marL="342900" indent="-342900">
              <a:spcBef>
                <a:spcPct val="20000"/>
              </a:spcBef>
              <a:defRPr/>
            </a:pPr>
            <a:r>
              <a:rPr lang="en-AU" sz="2400" b="1" kern="0" dirty="0" smtClean="0">
                <a:solidFill>
                  <a:schemeClr val="accent2"/>
                </a:solidFill>
                <a:latin typeface="+mn-lt"/>
              </a:rPr>
              <a:t>Non-GHS Hazard Statements</a:t>
            </a:r>
            <a:endParaRPr lang="en-AU" sz="2400" b="1" kern="0" dirty="0">
              <a:solidFill>
                <a:schemeClr val="accent2"/>
              </a:solidFill>
              <a:latin typeface="+mn-lt"/>
            </a:endParaRPr>
          </a:p>
        </p:txBody>
      </p:sp>
      <p:sp>
        <p:nvSpPr>
          <p:cNvPr id="4" name="TextBox 3"/>
          <p:cNvSpPr txBox="1"/>
          <p:nvPr/>
        </p:nvSpPr>
        <p:spPr>
          <a:xfrm>
            <a:off x="579439" y="1176326"/>
            <a:ext cx="8418512" cy="634020"/>
          </a:xfrm>
          <a:prstGeom prst="rect">
            <a:avLst/>
          </a:prstGeom>
          <a:noFill/>
        </p:spPr>
        <p:txBody>
          <a:bodyPr>
            <a:spAutoFit/>
          </a:bodyPr>
          <a:lstStyle/>
          <a:p>
            <a:pPr marL="342900" indent="-342900">
              <a:spcBef>
                <a:spcPct val="20000"/>
              </a:spcBef>
              <a:buFontTx/>
              <a:buChar char="•"/>
              <a:defRPr/>
            </a:pPr>
            <a:r>
              <a:rPr lang="en-AU" sz="1600" kern="0" dirty="0"/>
              <a:t>The are several additional classifications which are not in the GHS.</a:t>
            </a:r>
          </a:p>
          <a:p>
            <a:pPr marL="342900" indent="-342900">
              <a:spcBef>
                <a:spcPct val="20000"/>
              </a:spcBef>
              <a:buFontTx/>
              <a:buChar char="•"/>
              <a:defRPr/>
            </a:pPr>
            <a:r>
              <a:rPr lang="en-AU" sz="1600" kern="0" dirty="0" smtClean="0"/>
              <a:t>Mandated through Codes of Practice.</a:t>
            </a:r>
            <a:endParaRPr lang="en-AU" sz="1600" kern="0" dirty="0"/>
          </a:p>
        </p:txBody>
      </p:sp>
      <p:sp>
        <p:nvSpPr>
          <p:cNvPr id="5" name="TextBox 4"/>
          <p:cNvSpPr txBox="1"/>
          <p:nvPr/>
        </p:nvSpPr>
        <p:spPr>
          <a:xfrm>
            <a:off x="928689" y="2024051"/>
            <a:ext cx="6850063" cy="3293209"/>
          </a:xfrm>
          <a:prstGeom prst="rect">
            <a:avLst/>
          </a:prstGeom>
          <a:noFill/>
        </p:spPr>
        <p:txBody>
          <a:bodyPr>
            <a:spAutoFit/>
          </a:bodyPr>
          <a:lstStyle/>
          <a:p>
            <a:pPr marL="342900" indent="-342900">
              <a:spcBef>
                <a:spcPct val="20000"/>
              </a:spcBef>
              <a:defRPr/>
            </a:pPr>
            <a:r>
              <a:rPr lang="en-AU" sz="1600" kern="0" dirty="0" err="1"/>
              <a:t>AUH001</a:t>
            </a:r>
            <a:r>
              <a:rPr lang="en-AU" sz="1600" kern="0" dirty="0"/>
              <a:t> – Explosive when dry</a:t>
            </a:r>
          </a:p>
          <a:p>
            <a:pPr marL="342900" indent="-342900">
              <a:spcBef>
                <a:spcPct val="20000"/>
              </a:spcBef>
              <a:defRPr/>
            </a:pPr>
            <a:r>
              <a:rPr lang="en-AU" sz="1600" kern="0" dirty="0" err="1"/>
              <a:t>AUH006</a:t>
            </a:r>
            <a:r>
              <a:rPr lang="en-AU" sz="1600" kern="0" dirty="0"/>
              <a:t> – Explosive with or without contact with air</a:t>
            </a:r>
          </a:p>
          <a:p>
            <a:pPr marL="342900" indent="-342900">
              <a:spcBef>
                <a:spcPct val="20000"/>
              </a:spcBef>
              <a:defRPr/>
            </a:pPr>
            <a:r>
              <a:rPr lang="en-AU" sz="1600" kern="0" dirty="0" err="1"/>
              <a:t>AUH014</a:t>
            </a:r>
            <a:r>
              <a:rPr lang="en-AU" sz="1600" kern="0" dirty="0"/>
              <a:t> – Reacts violently with water</a:t>
            </a:r>
          </a:p>
          <a:p>
            <a:pPr marL="342900" indent="-342900">
              <a:spcBef>
                <a:spcPct val="20000"/>
              </a:spcBef>
              <a:defRPr/>
            </a:pPr>
            <a:r>
              <a:rPr lang="en-AU" sz="1600" kern="0" dirty="0" err="1"/>
              <a:t>AUH018</a:t>
            </a:r>
            <a:r>
              <a:rPr lang="en-AU" sz="1600" kern="0" dirty="0"/>
              <a:t> – In use may form flammable/explosive vapour/air mixture</a:t>
            </a:r>
          </a:p>
          <a:p>
            <a:pPr marL="342900" indent="-342900">
              <a:spcBef>
                <a:spcPct val="20000"/>
              </a:spcBef>
              <a:defRPr/>
            </a:pPr>
            <a:r>
              <a:rPr lang="en-AU" sz="1600" kern="0" dirty="0" err="1"/>
              <a:t>AUH029</a:t>
            </a:r>
            <a:r>
              <a:rPr lang="en-AU" sz="1600" kern="0" dirty="0"/>
              <a:t> – Contact with water liberates toxic gas</a:t>
            </a:r>
          </a:p>
          <a:p>
            <a:pPr marL="342900" indent="-342900">
              <a:spcBef>
                <a:spcPct val="20000"/>
              </a:spcBef>
              <a:defRPr/>
            </a:pPr>
            <a:r>
              <a:rPr lang="en-AU" sz="1600" kern="0" dirty="0" err="1"/>
              <a:t>AUH031</a:t>
            </a:r>
            <a:r>
              <a:rPr lang="en-AU" sz="1600" kern="0" dirty="0"/>
              <a:t> – Contact with acid liberates toxic gas</a:t>
            </a:r>
          </a:p>
          <a:p>
            <a:pPr marL="342900" indent="-342900">
              <a:spcBef>
                <a:spcPct val="20000"/>
              </a:spcBef>
              <a:defRPr/>
            </a:pPr>
            <a:r>
              <a:rPr lang="en-AU" sz="1600" kern="0" dirty="0" err="1"/>
              <a:t>AUH032</a:t>
            </a:r>
            <a:r>
              <a:rPr lang="en-AU" sz="1600" kern="0" dirty="0"/>
              <a:t> – Contact with acid liberates very toxic gas</a:t>
            </a:r>
          </a:p>
          <a:p>
            <a:pPr marL="342900" indent="-342900">
              <a:spcBef>
                <a:spcPct val="20000"/>
              </a:spcBef>
              <a:defRPr/>
            </a:pPr>
            <a:r>
              <a:rPr lang="en-AU" sz="1600" kern="0" dirty="0" err="1"/>
              <a:t>AUH044</a:t>
            </a:r>
            <a:r>
              <a:rPr lang="en-AU" sz="1600" kern="0" dirty="0"/>
              <a:t> – Risk of explosion if heated under confinement</a:t>
            </a:r>
          </a:p>
          <a:p>
            <a:pPr marL="342900" indent="-342900">
              <a:spcBef>
                <a:spcPct val="20000"/>
              </a:spcBef>
              <a:defRPr/>
            </a:pPr>
            <a:r>
              <a:rPr lang="en-AU" sz="1600" kern="0" dirty="0" err="1"/>
              <a:t>AUH066</a:t>
            </a:r>
            <a:r>
              <a:rPr lang="en-AU" sz="1600" kern="0" dirty="0"/>
              <a:t> – Repeated exposure may cause skin dryness and cracking</a:t>
            </a:r>
          </a:p>
          <a:p>
            <a:pPr marL="342900" indent="-342900">
              <a:spcBef>
                <a:spcPct val="20000"/>
              </a:spcBef>
              <a:defRPr/>
            </a:pPr>
            <a:r>
              <a:rPr lang="en-AU" sz="1600" kern="0" dirty="0" err="1"/>
              <a:t>AUH070</a:t>
            </a:r>
            <a:r>
              <a:rPr lang="en-AU" sz="1600" kern="0" dirty="0"/>
              <a:t> – Toxic by eye contact</a:t>
            </a:r>
          </a:p>
          <a:p>
            <a:pPr marL="342900" indent="-342900">
              <a:spcBef>
                <a:spcPct val="20000"/>
              </a:spcBef>
              <a:defRPr/>
            </a:pPr>
            <a:r>
              <a:rPr lang="en-AU" sz="1600" kern="0" dirty="0" err="1"/>
              <a:t>AUH071</a:t>
            </a:r>
            <a:r>
              <a:rPr lang="en-AU" sz="1600" kern="0" dirty="0"/>
              <a:t> – Corrosive to the respiratory tract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EA7FF3-D554-4901-A293-1E1798D37A14}" type="slidenum">
              <a:rPr lang="en-AU" smtClean="0"/>
              <a:pPr eaLnBrk="1" hangingPunct="1"/>
              <a:t>24</a:t>
            </a:fld>
            <a:endParaRPr lang="en-AU" smtClean="0"/>
          </a:p>
        </p:txBody>
      </p:sp>
      <p:sp>
        <p:nvSpPr>
          <p:cNvPr id="3" name="Rectangle 3"/>
          <p:cNvSpPr txBox="1">
            <a:spLocks noChangeArrowheads="1"/>
          </p:cNvSpPr>
          <p:nvPr/>
        </p:nvSpPr>
        <p:spPr>
          <a:xfrm>
            <a:off x="468313" y="549276"/>
            <a:ext cx="8640763" cy="576263"/>
          </a:xfrm>
          <a:prstGeom prst="rect">
            <a:avLst/>
          </a:prstGeom>
        </p:spPr>
        <p:txBody>
          <a:bodyPr/>
          <a:lstStyle/>
          <a:p>
            <a:pPr marL="342900" indent="-342900">
              <a:spcBef>
                <a:spcPct val="20000"/>
              </a:spcBef>
              <a:defRPr/>
            </a:pPr>
            <a:r>
              <a:rPr lang="en-AU" sz="2400" b="1" kern="0" dirty="0">
                <a:solidFill>
                  <a:schemeClr val="accent2"/>
                </a:solidFill>
                <a:latin typeface="+mn-lt"/>
              </a:rPr>
              <a:t>Hazard communication – Labels</a:t>
            </a:r>
          </a:p>
        </p:txBody>
      </p:sp>
      <p:sp>
        <p:nvSpPr>
          <p:cNvPr id="4" name="TextBox 3"/>
          <p:cNvSpPr txBox="1"/>
          <p:nvPr/>
        </p:nvSpPr>
        <p:spPr>
          <a:xfrm>
            <a:off x="611189" y="1155700"/>
            <a:ext cx="8064500" cy="584775"/>
          </a:xfrm>
          <a:prstGeom prst="rect">
            <a:avLst/>
          </a:prstGeom>
          <a:noFill/>
        </p:spPr>
        <p:txBody>
          <a:bodyPr>
            <a:spAutoFit/>
          </a:bodyPr>
          <a:lstStyle/>
          <a:p>
            <a:pPr marL="342900" indent="-342900">
              <a:spcBef>
                <a:spcPct val="20000"/>
              </a:spcBef>
              <a:buFontTx/>
              <a:buChar char="•"/>
              <a:defRPr/>
            </a:pPr>
            <a:r>
              <a:rPr lang="en-AU" sz="1600" kern="0" dirty="0"/>
              <a:t>A label is the written, printed, or graphical information that is affixed to, printed on or attached to the container of a hazardous chemical.</a:t>
            </a:r>
          </a:p>
        </p:txBody>
      </p:sp>
      <p:sp>
        <p:nvSpPr>
          <p:cNvPr id="5" name="TextBox 4"/>
          <p:cNvSpPr txBox="1"/>
          <p:nvPr/>
        </p:nvSpPr>
        <p:spPr>
          <a:xfrm>
            <a:off x="611189" y="2020889"/>
            <a:ext cx="8064500" cy="4179606"/>
          </a:xfrm>
          <a:prstGeom prst="rect">
            <a:avLst/>
          </a:prstGeom>
          <a:noFill/>
        </p:spPr>
        <p:txBody>
          <a:bodyPr>
            <a:spAutoFit/>
          </a:bodyPr>
          <a:lstStyle/>
          <a:p>
            <a:pPr marL="342900" indent="-342900">
              <a:spcBef>
                <a:spcPct val="20000"/>
              </a:spcBef>
              <a:buFontTx/>
              <a:buChar char="•"/>
              <a:defRPr/>
            </a:pPr>
            <a:r>
              <a:rPr lang="en-AU" sz="1600" kern="0" dirty="0"/>
              <a:t>Harmonised </a:t>
            </a:r>
            <a:r>
              <a:rPr lang="en-AU" sz="1600" u="sng" kern="0" dirty="0"/>
              <a:t>elements</a:t>
            </a:r>
            <a:r>
              <a:rPr lang="en-AU" sz="1600" kern="0" dirty="0"/>
              <a:t> under the GHS</a:t>
            </a:r>
          </a:p>
          <a:p>
            <a:pPr marL="800100" lvl="1" indent="-342900">
              <a:spcBef>
                <a:spcPct val="20000"/>
              </a:spcBef>
              <a:buFontTx/>
              <a:buChar char="•"/>
              <a:defRPr/>
            </a:pPr>
            <a:r>
              <a:rPr lang="en-AU" sz="1600" b="1" kern="0" dirty="0"/>
              <a:t>Signal words</a:t>
            </a:r>
            <a:r>
              <a:rPr lang="en-AU" sz="1600" kern="0" dirty="0"/>
              <a:t/>
            </a:r>
            <a:br>
              <a:rPr lang="en-AU" sz="1600" kern="0" dirty="0"/>
            </a:br>
            <a:r>
              <a:rPr lang="en-AU" sz="1600" kern="0" dirty="0" smtClean="0"/>
              <a:t>Indicate the </a:t>
            </a:r>
            <a:r>
              <a:rPr lang="en-AU" sz="1600" kern="0" dirty="0"/>
              <a:t>relative severity of the intrinsic hazards</a:t>
            </a:r>
          </a:p>
          <a:p>
            <a:pPr marL="800100" lvl="1" indent="-342900">
              <a:spcBef>
                <a:spcPct val="20000"/>
              </a:spcBef>
              <a:buFontTx/>
              <a:buChar char="•"/>
              <a:defRPr/>
            </a:pPr>
            <a:endParaRPr lang="en-AU" sz="1600" kern="0" dirty="0"/>
          </a:p>
          <a:p>
            <a:pPr marL="800100" lvl="1" indent="-342900">
              <a:spcBef>
                <a:spcPct val="20000"/>
              </a:spcBef>
              <a:buFontTx/>
              <a:buChar char="•"/>
              <a:defRPr/>
            </a:pPr>
            <a:r>
              <a:rPr lang="en-AU" sz="1600" b="1" kern="0" dirty="0"/>
              <a:t>Pictograms</a:t>
            </a:r>
            <a:r>
              <a:rPr lang="en-AU" sz="1600" kern="0" dirty="0"/>
              <a:t/>
            </a:r>
            <a:br>
              <a:rPr lang="en-AU" sz="1600" kern="0" dirty="0"/>
            </a:br>
            <a:r>
              <a:rPr lang="en-AU" sz="1600" kern="0" dirty="0"/>
              <a:t>Symbols signifying </a:t>
            </a:r>
            <a:r>
              <a:rPr lang="en-AU" sz="1600" kern="0" dirty="0" smtClean="0"/>
              <a:t>hazards </a:t>
            </a:r>
            <a:r>
              <a:rPr lang="en-AU" sz="1600" kern="0" dirty="0"/>
              <a:t>of </a:t>
            </a:r>
            <a:r>
              <a:rPr lang="en-AU" sz="1600" kern="0" dirty="0" smtClean="0"/>
              <a:t>chemical, e.g.</a:t>
            </a:r>
            <a:endParaRPr lang="en-AU" sz="1600" kern="0" dirty="0"/>
          </a:p>
          <a:p>
            <a:pPr marL="800100" lvl="1" indent="-342900">
              <a:spcBef>
                <a:spcPct val="20000"/>
              </a:spcBef>
              <a:defRPr/>
            </a:pPr>
            <a:endParaRPr lang="en-AU" sz="1600" kern="0" dirty="0"/>
          </a:p>
          <a:p>
            <a:pPr marL="800100" lvl="1" indent="-342900">
              <a:spcBef>
                <a:spcPct val="20000"/>
              </a:spcBef>
              <a:buFontTx/>
              <a:buChar char="•"/>
              <a:defRPr/>
            </a:pPr>
            <a:r>
              <a:rPr lang="en-AU" sz="1600" b="1" kern="0" dirty="0"/>
              <a:t>Hazard statements</a:t>
            </a:r>
            <a:r>
              <a:rPr lang="en-AU" sz="1600" kern="0" dirty="0"/>
              <a:t/>
            </a:r>
            <a:br>
              <a:rPr lang="en-AU" sz="1600" kern="0" dirty="0"/>
            </a:br>
            <a:r>
              <a:rPr lang="en-AU" sz="1600" kern="0" dirty="0" smtClean="0"/>
              <a:t>Phrase </a:t>
            </a:r>
            <a:r>
              <a:rPr lang="en-AU" sz="1600" kern="0" dirty="0"/>
              <a:t>describing the nature of the hazards a chemical possesses</a:t>
            </a:r>
          </a:p>
          <a:p>
            <a:pPr marL="800100" lvl="1" indent="-342900">
              <a:spcBef>
                <a:spcPct val="20000"/>
              </a:spcBef>
              <a:buFontTx/>
              <a:buChar char="•"/>
              <a:defRPr/>
            </a:pPr>
            <a:endParaRPr lang="en-AU" sz="1600" kern="0" dirty="0"/>
          </a:p>
          <a:p>
            <a:pPr marL="800100" lvl="1" indent="-342900">
              <a:spcBef>
                <a:spcPct val="20000"/>
              </a:spcBef>
              <a:buFontTx/>
              <a:buChar char="•"/>
              <a:defRPr/>
            </a:pPr>
            <a:r>
              <a:rPr lang="en-AU" sz="1600" b="1" kern="0" dirty="0"/>
              <a:t>Precautionary statements</a:t>
            </a:r>
            <a:r>
              <a:rPr lang="en-AU" sz="1600" kern="0" dirty="0"/>
              <a:t/>
            </a:r>
            <a:br>
              <a:rPr lang="en-AU" sz="1600" kern="0" dirty="0"/>
            </a:br>
            <a:r>
              <a:rPr lang="en-AU" sz="1600" kern="0" dirty="0"/>
              <a:t>A phrase describing measures to be taken to minimise adverse effects of exposure to, or improper handling of, a hazardous chemical (</a:t>
            </a:r>
            <a:r>
              <a:rPr lang="en-AU" sz="1600" i="1" kern="0" dirty="0"/>
              <a:t>Prevention, Response, Storage, Disposal</a:t>
            </a:r>
            <a:r>
              <a:rPr lang="en-AU" sz="1600" kern="0" dirty="0"/>
              <a:t>).</a:t>
            </a:r>
            <a:endParaRPr lang="en-AU" sz="1600" b="1" kern="0" dirty="0"/>
          </a:p>
          <a:p>
            <a:pPr marL="800100" lvl="1" indent="-342900">
              <a:spcBef>
                <a:spcPct val="20000"/>
              </a:spcBef>
              <a:defRPr/>
            </a:pPr>
            <a:endParaRPr lang="en-AU" sz="1600" kern="0" dirty="0"/>
          </a:p>
        </p:txBody>
      </p:sp>
      <p:pic>
        <p:nvPicPr>
          <p:cNvPr id="23558" name="Picture 2" descr="http://www.unece.org/fileadmin/DAM/trans/danger/publi/ghs/pictograms/excl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0473" y="322897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2" descr="http://www.unece.org/fileadmin/DAM/trans/danger/publi/ghs/pictograms/silhouet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4185" y="322897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B6D927-8A84-4B3B-BFFC-0A9628BABFB6}" type="slidenum">
              <a:rPr lang="en-AU" smtClean="0"/>
              <a:pPr eaLnBrk="1" hangingPunct="1"/>
              <a:t>25</a:t>
            </a:fld>
            <a:endParaRPr lang="en-AU" smtClean="0"/>
          </a:p>
        </p:txBody>
      </p:sp>
      <p:sp>
        <p:nvSpPr>
          <p:cNvPr id="3" name="Rectangle 3"/>
          <p:cNvSpPr txBox="1">
            <a:spLocks noChangeArrowheads="1"/>
          </p:cNvSpPr>
          <p:nvPr/>
        </p:nvSpPr>
        <p:spPr>
          <a:xfrm>
            <a:off x="468313" y="549276"/>
            <a:ext cx="8640763" cy="576263"/>
          </a:xfrm>
          <a:prstGeom prst="rect">
            <a:avLst/>
          </a:prstGeom>
        </p:spPr>
        <p:txBody>
          <a:bodyPr/>
          <a:lstStyle/>
          <a:p>
            <a:pPr marL="342900" indent="-342900">
              <a:spcBef>
                <a:spcPct val="20000"/>
              </a:spcBef>
              <a:defRPr/>
            </a:pPr>
            <a:r>
              <a:rPr lang="en-AU" sz="2400" b="1" kern="0" dirty="0">
                <a:solidFill>
                  <a:schemeClr val="accent2"/>
                </a:solidFill>
                <a:latin typeface="+mn-lt"/>
              </a:rPr>
              <a:t>The GHS – Signal words</a:t>
            </a:r>
          </a:p>
        </p:txBody>
      </p:sp>
      <p:sp>
        <p:nvSpPr>
          <p:cNvPr id="4" name="TextBox 3"/>
          <p:cNvSpPr txBox="1"/>
          <p:nvPr/>
        </p:nvSpPr>
        <p:spPr>
          <a:xfrm>
            <a:off x="611189" y="1423989"/>
            <a:ext cx="8064500" cy="929485"/>
          </a:xfrm>
          <a:prstGeom prst="rect">
            <a:avLst/>
          </a:prstGeom>
          <a:noFill/>
        </p:spPr>
        <p:txBody>
          <a:bodyPr>
            <a:spAutoFit/>
          </a:bodyPr>
          <a:lstStyle/>
          <a:p>
            <a:pPr marL="342900" indent="-342900">
              <a:spcBef>
                <a:spcPct val="20000"/>
              </a:spcBef>
              <a:buFontTx/>
              <a:buChar char="•"/>
              <a:defRPr/>
            </a:pPr>
            <a:r>
              <a:rPr lang="en-AU" sz="1600" kern="0" dirty="0"/>
              <a:t>Signal words are prominently displayed words on labelling to:</a:t>
            </a:r>
          </a:p>
          <a:p>
            <a:pPr marL="800100" lvl="1" indent="-342900">
              <a:spcBef>
                <a:spcPct val="20000"/>
              </a:spcBef>
              <a:buFontTx/>
              <a:buChar char="•"/>
              <a:defRPr/>
            </a:pPr>
            <a:r>
              <a:rPr lang="en-AU" sz="1600" kern="0" dirty="0"/>
              <a:t>Alert the label reader to a potential hazard, and</a:t>
            </a:r>
          </a:p>
          <a:p>
            <a:pPr marL="800100" lvl="1" indent="-342900">
              <a:spcBef>
                <a:spcPct val="20000"/>
              </a:spcBef>
              <a:buFontTx/>
              <a:buChar char="•"/>
              <a:defRPr/>
            </a:pPr>
            <a:r>
              <a:rPr lang="en-AU" sz="1600" kern="0" dirty="0"/>
              <a:t>Indicate the relative severity of the hazard</a:t>
            </a:r>
          </a:p>
        </p:txBody>
      </p:sp>
      <p:sp>
        <p:nvSpPr>
          <p:cNvPr id="5" name="TextBox 4"/>
          <p:cNvSpPr txBox="1"/>
          <p:nvPr/>
        </p:nvSpPr>
        <p:spPr>
          <a:xfrm>
            <a:off x="611189" y="2636839"/>
            <a:ext cx="8064500" cy="929485"/>
          </a:xfrm>
          <a:prstGeom prst="rect">
            <a:avLst/>
          </a:prstGeom>
          <a:noFill/>
        </p:spPr>
        <p:txBody>
          <a:bodyPr>
            <a:spAutoFit/>
          </a:bodyPr>
          <a:lstStyle/>
          <a:p>
            <a:pPr marL="342900" indent="-342900">
              <a:spcBef>
                <a:spcPct val="20000"/>
              </a:spcBef>
              <a:buFontTx/>
              <a:buChar char="•"/>
              <a:defRPr/>
            </a:pPr>
            <a:r>
              <a:rPr lang="en-AU" sz="1600" kern="0" dirty="0"/>
              <a:t>There are two signal words used on label in the GHS.  These are:</a:t>
            </a:r>
          </a:p>
          <a:p>
            <a:pPr marL="800100" lvl="1" indent="-342900">
              <a:spcBef>
                <a:spcPct val="20000"/>
              </a:spcBef>
              <a:buFontTx/>
              <a:buChar char="•"/>
              <a:defRPr/>
            </a:pPr>
            <a:r>
              <a:rPr lang="en-AU" sz="1600" b="1" kern="0" dirty="0"/>
              <a:t>DANGER</a:t>
            </a:r>
          </a:p>
          <a:p>
            <a:pPr marL="800100" lvl="1" indent="-342900">
              <a:spcBef>
                <a:spcPct val="20000"/>
              </a:spcBef>
              <a:buFontTx/>
              <a:buChar char="•"/>
              <a:defRPr/>
            </a:pPr>
            <a:r>
              <a:rPr lang="en-AU" sz="1600" b="1" kern="0" dirty="0"/>
              <a:t>WARNING</a:t>
            </a:r>
          </a:p>
        </p:txBody>
      </p:sp>
      <p:sp>
        <p:nvSpPr>
          <p:cNvPr id="6" name="TextBox 5"/>
          <p:cNvSpPr txBox="1"/>
          <p:nvPr/>
        </p:nvSpPr>
        <p:spPr>
          <a:xfrm>
            <a:off x="611189" y="3881440"/>
            <a:ext cx="8064500" cy="338554"/>
          </a:xfrm>
          <a:prstGeom prst="rect">
            <a:avLst/>
          </a:prstGeom>
          <a:noFill/>
        </p:spPr>
        <p:txBody>
          <a:bodyPr>
            <a:spAutoFit/>
          </a:bodyPr>
          <a:lstStyle/>
          <a:p>
            <a:pPr marL="342900" indent="-342900">
              <a:spcBef>
                <a:spcPct val="20000"/>
              </a:spcBef>
              <a:buFontTx/>
              <a:buChar char="•"/>
              <a:defRPr/>
            </a:pPr>
            <a:r>
              <a:rPr lang="en-AU" sz="1600" b="1" kern="0" dirty="0"/>
              <a:t>DANGER</a:t>
            </a:r>
            <a:r>
              <a:rPr lang="en-AU" sz="1600" kern="0" dirty="0"/>
              <a:t> indicates a higher severity of hazard compared to </a:t>
            </a:r>
            <a:r>
              <a:rPr lang="en-AU" sz="1600" b="1" kern="0" dirty="0"/>
              <a:t>WARNING</a:t>
            </a:r>
            <a:endParaRPr lang="en-AU" sz="1600" kern="0" dirty="0"/>
          </a:p>
        </p:txBody>
      </p:sp>
      <p:sp>
        <p:nvSpPr>
          <p:cNvPr id="7" name="TextBox 6"/>
          <p:cNvSpPr txBox="1"/>
          <p:nvPr/>
        </p:nvSpPr>
        <p:spPr>
          <a:xfrm>
            <a:off x="611189" y="4445001"/>
            <a:ext cx="8064500" cy="634020"/>
          </a:xfrm>
          <a:prstGeom prst="rect">
            <a:avLst/>
          </a:prstGeom>
          <a:noFill/>
        </p:spPr>
        <p:txBody>
          <a:bodyPr>
            <a:spAutoFit/>
          </a:bodyPr>
          <a:lstStyle/>
          <a:p>
            <a:pPr marL="800100" lvl="1" indent="-342900">
              <a:spcBef>
                <a:spcPct val="20000"/>
              </a:spcBef>
              <a:buFontTx/>
              <a:buChar char="•"/>
              <a:defRPr/>
            </a:pPr>
            <a:r>
              <a:rPr lang="en-AU" sz="1600" kern="0" dirty="0"/>
              <a:t>Under the previous systems, signal words included:</a:t>
            </a:r>
          </a:p>
          <a:p>
            <a:pPr marL="1257300" lvl="2" indent="-342900">
              <a:spcBef>
                <a:spcPct val="20000"/>
              </a:spcBef>
              <a:buFontTx/>
              <a:buChar char="•"/>
              <a:defRPr/>
            </a:pPr>
            <a:r>
              <a:rPr lang="en-AU" sz="1600" kern="0" dirty="0"/>
              <a:t>Danger, Warning, Hazardous, Poison, Dangerous Poison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0D4EF6A-60EA-4637-9233-D16F94D3D708}" type="slidenum">
              <a:rPr lang="en-AU" smtClean="0"/>
              <a:pPr eaLnBrk="1" hangingPunct="1"/>
              <a:t>26</a:t>
            </a:fld>
            <a:endParaRPr lang="en-AU" smtClean="0"/>
          </a:p>
        </p:txBody>
      </p:sp>
      <p:sp>
        <p:nvSpPr>
          <p:cNvPr id="15" name="TextBox 14"/>
          <p:cNvSpPr txBox="1"/>
          <p:nvPr/>
        </p:nvSpPr>
        <p:spPr>
          <a:xfrm>
            <a:off x="611189" y="803275"/>
            <a:ext cx="8064500" cy="338554"/>
          </a:xfrm>
          <a:prstGeom prst="rect">
            <a:avLst/>
          </a:prstGeom>
          <a:noFill/>
        </p:spPr>
        <p:txBody>
          <a:bodyPr>
            <a:spAutoFit/>
          </a:bodyPr>
          <a:lstStyle/>
          <a:p>
            <a:pPr marL="342900" indent="-342900">
              <a:spcBef>
                <a:spcPct val="20000"/>
              </a:spcBef>
              <a:buFontTx/>
              <a:buChar char="•"/>
              <a:defRPr/>
            </a:pPr>
            <a:r>
              <a:rPr lang="en-AU" sz="1600" kern="0" dirty="0"/>
              <a:t>The GHS prescribes 9 pictograms to convey the hazards of chemicals</a:t>
            </a:r>
          </a:p>
        </p:txBody>
      </p:sp>
      <p:sp>
        <p:nvSpPr>
          <p:cNvPr id="26629" name="Rectangle 24"/>
          <p:cNvSpPr>
            <a:spLocks noChangeArrowheads="1"/>
          </p:cNvSpPr>
          <p:nvPr/>
        </p:nvSpPr>
        <p:spPr bwMode="auto">
          <a:xfrm>
            <a:off x="1" y="4393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276" name="Rectangle 3"/>
          <p:cNvSpPr txBox="1">
            <a:spLocks noChangeArrowheads="1"/>
          </p:cNvSpPr>
          <p:nvPr/>
        </p:nvSpPr>
        <p:spPr>
          <a:xfrm>
            <a:off x="468313" y="300039"/>
            <a:ext cx="8640763" cy="576262"/>
          </a:xfrm>
          <a:prstGeom prst="rect">
            <a:avLst/>
          </a:prstGeom>
        </p:spPr>
        <p:txBody>
          <a:bodyPr/>
          <a:lstStyle/>
          <a:p>
            <a:pPr marL="342900" indent="-342900">
              <a:spcBef>
                <a:spcPct val="20000"/>
              </a:spcBef>
              <a:defRPr/>
            </a:pPr>
            <a:r>
              <a:rPr lang="en-AU" sz="2400" b="1" kern="0" dirty="0">
                <a:solidFill>
                  <a:schemeClr val="accent2"/>
                </a:solidFill>
                <a:latin typeface="+mn-lt"/>
              </a:rPr>
              <a:t>The GHS – Pictograms</a:t>
            </a:r>
          </a:p>
        </p:txBody>
      </p:sp>
      <p:sp>
        <p:nvSpPr>
          <p:cNvPr id="13" name="Rectangle 12"/>
          <p:cNvSpPr/>
          <p:nvPr/>
        </p:nvSpPr>
        <p:spPr>
          <a:xfrm>
            <a:off x="588964" y="4900614"/>
            <a:ext cx="7966075" cy="929485"/>
          </a:xfrm>
          <a:prstGeom prst="rect">
            <a:avLst/>
          </a:prstGeom>
        </p:spPr>
        <p:txBody>
          <a:bodyPr>
            <a:spAutoFit/>
          </a:bodyPr>
          <a:lstStyle/>
          <a:p>
            <a:pPr marL="342900" indent="-342900">
              <a:spcBef>
                <a:spcPct val="20000"/>
              </a:spcBef>
              <a:buFontTx/>
              <a:buChar char="•"/>
              <a:defRPr/>
            </a:pPr>
            <a:r>
              <a:rPr lang="en-AU" sz="1600" kern="0" dirty="0"/>
              <a:t>Two new symbols are </a:t>
            </a:r>
            <a:r>
              <a:rPr lang="en-AU" sz="1600" kern="0" dirty="0" smtClean="0"/>
              <a:t>introduced</a:t>
            </a:r>
          </a:p>
          <a:p>
            <a:pPr marL="342900" indent="-342900">
              <a:spcBef>
                <a:spcPct val="20000"/>
              </a:spcBef>
              <a:buFontTx/>
              <a:buChar char="•"/>
              <a:defRPr/>
            </a:pPr>
            <a:r>
              <a:rPr lang="en-AU" sz="1600" kern="0" dirty="0" smtClean="0"/>
              <a:t>All </a:t>
            </a:r>
            <a:r>
              <a:rPr lang="en-AU" sz="1600" kern="0" dirty="0"/>
              <a:t>relevant pictograms will appear on </a:t>
            </a:r>
            <a:r>
              <a:rPr lang="en-AU" sz="1600" kern="0" dirty="0" smtClean="0"/>
              <a:t>label (according to the prioritisation rules).</a:t>
            </a:r>
          </a:p>
          <a:p>
            <a:pPr marL="800100" lvl="1" indent="-342900">
              <a:spcBef>
                <a:spcPct val="20000"/>
              </a:spcBef>
              <a:buFontTx/>
              <a:buChar char="•"/>
              <a:defRPr/>
            </a:pPr>
            <a:r>
              <a:rPr lang="en-AU" sz="1600" kern="0" dirty="0" smtClean="0"/>
              <a:t>In practice more than 4 pictograms is very rare</a:t>
            </a:r>
            <a:endParaRPr lang="en-AU" sz="1600" kern="0" dirty="0"/>
          </a:p>
        </p:txBody>
      </p:sp>
      <p:grpSp>
        <p:nvGrpSpPr>
          <p:cNvPr id="21" name="Group 20"/>
          <p:cNvGrpSpPr/>
          <p:nvPr/>
        </p:nvGrpSpPr>
        <p:grpSpPr>
          <a:xfrm>
            <a:off x="676537" y="1540669"/>
            <a:ext cx="7790926" cy="3243262"/>
            <a:chOff x="764113" y="1860233"/>
            <a:chExt cx="7790926" cy="3243262"/>
          </a:xfrm>
        </p:grpSpPr>
        <p:sp>
          <p:nvSpPr>
            <p:cNvPr id="10" name="Rectangle 9"/>
            <p:cNvSpPr/>
            <p:nvPr/>
          </p:nvSpPr>
          <p:spPr>
            <a:xfrm>
              <a:off x="764113" y="1860233"/>
              <a:ext cx="7790926" cy="313753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pic>
          <p:nvPicPr>
            <p:cNvPr id="26721" name="Picture 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689" y="1891665"/>
              <a:ext cx="7615774" cy="3211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Rounded Rectangle 8"/>
          <p:cNvSpPr/>
          <p:nvPr/>
        </p:nvSpPr>
        <p:spPr>
          <a:xfrm>
            <a:off x="3269634" y="3474586"/>
            <a:ext cx="5023168" cy="1078546"/>
          </a:xfrm>
          <a:prstGeom prst="roundRect">
            <a:avLst/>
          </a:prstGeom>
          <a:solidFill>
            <a:schemeClr val="lt1">
              <a:alpha val="0"/>
            </a:schemeClr>
          </a:solidFill>
          <a:ln w="38100">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AU"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Rectangle 33"/>
          <p:cNvSpPr/>
          <p:nvPr/>
        </p:nvSpPr>
        <p:spPr>
          <a:xfrm>
            <a:off x="4618039" y="2452689"/>
            <a:ext cx="862012" cy="86042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33" name="Rectangle 32"/>
          <p:cNvSpPr/>
          <p:nvPr/>
        </p:nvSpPr>
        <p:spPr>
          <a:xfrm>
            <a:off x="4618039" y="3440114"/>
            <a:ext cx="862012" cy="8620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32" name="Rectangle 31"/>
          <p:cNvSpPr/>
          <p:nvPr/>
        </p:nvSpPr>
        <p:spPr>
          <a:xfrm>
            <a:off x="7634289" y="2952751"/>
            <a:ext cx="860425" cy="86042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31" name="Rectangle 30"/>
          <p:cNvSpPr/>
          <p:nvPr/>
        </p:nvSpPr>
        <p:spPr>
          <a:xfrm>
            <a:off x="6615114" y="2952751"/>
            <a:ext cx="862012" cy="86042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30" name="Rectangle 29"/>
          <p:cNvSpPr/>
          <p:nvPr/>
        </p:nvSpPr>
        <p:spPr>
          <a:xfrm>
            <a:off x="5608640" y="2952751"/>
            <a:ext cx="860425" cy="86042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9" name="Rectangle 28"/>
          <p:cNvSpPr/>
          <p:nvPr/>
        </p:nvSpPr>
        <p:spPr>
          <a:xfrm>
            <a:off x="2622552" y="2963864"/>
            <a:ext cx="860425" cy="86042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8" name="Rectangle 27"/>
          <p:cNvSpPr/>
          <p:nvPr/>
        </p:nvSpPr>
        <p:spPr>
          <a:xfrm>
            <a:off x="1638300" y="2963864"/>
            <a:ext cx="862013" cy="86042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7" name="Rectangle 26"/>
          <p:cNvSpPr/>
          <p:nvPr/>
        </p:nvSpPr>
        <p:spPr>
          <a:xfrm>
            <a:off x="1638300" y="1957389"/>
            <a:ext cx="862013" cy="86042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6" name="Rectangle 25"/>
          <p:cNvSpPr/>
          <p:nvPr/>
        </p:nvSpPr>
        <p:spPr>
          <a:xfrm>
            <a:off x="3617914" y="1957389"/>
            <a:ext cx="860425" cy="86042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5" name="Rectangle 24"/>
          <p:cNvSpPr/>
          <p:nvPr/>
        </p:nvSpPr>
        <p:spPr>
          <a:xfrm>
            <a:off x="3617914" y="2952751"/>
            <a:ext cx="860425" cy="86042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4" name="Rectangle 23"/>
          <p:cNvSpPr/>
          <p:nvPr/>
        </p:nvSpPr>
        <p:spPr>
          <a:xfrm>
            <a:off x="3606801" y="3949701"/>
            <a:ext cx="860425" cy="86201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2" name="Rectangle 21"/>
          <p:cNvSpPr/>
          <p:nvPr/>
        </p:nvSpPr>
        <p:spPr>
          <a:xfrm>
            <a:off x="1627189" y="3949701"/>
            <a:ext cx="860425" cy="86201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0" name="Rectangle 19"/>
          <p:cNvSpPr/>
          <p:nvPr/>
        </p:nvSpPr>
        <p:spPr>
          <a:xfrm>
            <a:off x="642939" y="3440114"/>
            <a:ext cx="862012" cy="8620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9" name="Rectangle 18"/>
          <p:cNvSpPr/>
          <p:nvPr/>
        </p:nvSpPr>
        <p:spPr>
          <a:xfrm>
            <a:off x="642939" y="2452689"/>
            <a:ext cx="862012" cy="86042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971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D5163C-FEF7-4B63-B2C3-E1FC6C941486}" type="slidenum">
              <a:rPr lang="en-AU" smtClean="0"/>
              <a:pPr eaLnBrk="1" hangingPunct="1"/>
              <a:t>27</a:t>
            </a:fld>
            <a:endParaRPr lang="en-AU" smtClean="0"/>
          </a:p>
        </p:txBody>
      </p:sp>
      <p:sp>
        <p:nvSpPr>
          <p:cNvPr id="3" name="Rectangle 3"/>
          <p:cNvSpPr txBox="1">
            <a:spLocks noChangeArrowheads="1"/>
          </p:cNvSpPr>
          <p:nvPr/>
        </p:nvSpPr>
        <p:spPr>
          <a:xfrm>
            <a:off x="468313" y="300039"/>
            <a:ext cx="8640763" cy="576262"/>
          </a:xfrm>
          <a:prstGeom prst="rect">
            <a:avLst/>
          </a:prstGeom>
        </p:spPr>
        <p:txBody>
          <a:bodyPr/>
          <a:lstStyle/>
          <a:p>
            <a:pPr marL="342900" indent="-342900">
              <a:spcBef>
                <a:spcPct val="20000"/>
              </a:spcBef>
              <a:defRPr/>
            </a:pPr>
            <a:r>
              <a:rPr lang="en-AU" sz="2400" b="1" kern="0" dirty="0">
                <a:solidFill>
                  <a:schemeClr val="accent2"/>
                </a:solidFill>
                <a:latin typeface="+mn-lt"/>
              </a:rPr>
              <a:t>The GHS – Pictograms</a:t>
            </a:r>
          </a:p>
        </p:txBody>
      </p:sp>
      <p:sp>
        <p:nvSpPr>
          <p:cNvPr id="4" name="TextBox 3"/>
          <p:cNvSpPr txBox="1"/>
          <p:nvPr/>
        </p:nvSpPr>
        <p:spPr>
          <a:xfrm>
            <a:off x="611189" y="803275"/>
            <a:ext cx="8202612" cy="880241"/>
          </a:xfrm>
          <a:prstGeom prst="rect">
            <a:avLst/>
          </a:prstGeom>
          <a:noFill/>
        </p:spPr>
        <p:txBody>
          <a:bodyPr>
            <a:spAutoFit/>
          </a:bodyPr>
          <a:lstStyle/>
          <a:p>
            <a:pPr marL="342900" indent="-342900">
              <a:spcBef>
                <a:spcPct val="20000"/>
              </a:spcBef>
              <a:buFontTx/>
              <a:buChar char="•"/>
              <a:defRPr/>
            </a:pPr>
            <a:r>
              <a:rPr lang="en-AU" sz="1600" kern="0" dirty="0"/>
              <a:t>The GHS also allows dangerous goods class labels to be displayed on labelling and safety data sheets.</a:t>
            </a:r>
          </a:p>
          <a:p>
            <a:pPr marL="342900" indent="-342900">
              <a:spcBef>
                <a:spcPct val="20000"/>
              </a:spcBef>
              <a:buFontTx/>
              <a:buChar char="•"/>
              <a:defRPr/>
            </a:pPr>
            <a:r>
              <a:rPr lang="en-AU" sz="1600" kern="0" dirty="0"/>
              <a:t>There are no equivalents to the “exclamation mark”  and “health hazard” pictograms.</a:t>
            </a:r>
          </a:p>
        </p:txBody>
      </p:sp>
      <p:pic>
        <p:nvPicPr>
          <p:cNvPr id="29715" name="Picture 4" descr="http://www.unece.org/fileadmin/DAM/trans/danger/publi/ghs/TDGpictograms/1-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052" y="2462214"/>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6" name="Picture 5" descr="http://www.unece.org/fileadmin/DAM/trans/danger/publi/ghs/TDGpictograms/rouge2_noir.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5763" y="2976563"/>
            <a:ext cx="819151"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7" name="Picture 6" descr="http://www.unece.org/fileadmin/DAM/trans/danger/publi/ghs/TDGpictograms/jaune5-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8675" y="2462214"/>
            <a:ext cx="8255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8" name="Picture 7" descr="http://www.unece.org/fileadmin/DAM/trans/danger/publi/ghs/TDGpictograms/vert.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55763" y="1984375"/>
            <a:ext cx="819151"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9" name="Picture 8" descr="http://www.unece.org/fileadmin/DAM/trans/danger/publi/ghs/TDGpictograms/acide.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42100" y="2963864"/>
            <a:ext cx="820739"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0" name="Picture 9" descr="http://www.unece.org/fileadmin/DAM/trans/danger/publi/ghs/TDGpictograms/skull6.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41976" y="2965451"/>
            <a:ext cx="822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1"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64451" y="2965450"/>
            <a:ext cx="8128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2" name="Picture 2" descr="http://www.unece.org/fileadmin/DAM/trans/danger/publi/ghs/TDGpictograms/rouge3_noir.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52714" y="2976563"/>
            <a:ext cx="819151"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3" name="Picture 4" descr="http://www.unece.org/fileadmin/DAM/trans/danger/publi/ghs/TDGpictograms/blan-red.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49663" y="2968626"/>
            <a:ext cx="811212"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4" name="Picture 6" descr="http://www.unece.org/fileadmin/DAM/trans/danger/publi/ghs/TDGpictograms/skull_2.gi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54175" y="3967164"/>
            <a:ext cx="820739"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5" name="Picture 8" descr="http://www.unece.org/fileadmin/DAM/trans/danger/publi/ghs/TDGpictograms/stripes.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40140" y="1984375"/>
            <a:ext cx="820737"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6" name="Picture 10" descr="http://www.unece.org/fileadmin/DAM/trans/danger/publi/ghs/TDGpictograms/bleu4_noir.gi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33790" y="3962400"/>
            <a:ext cx="827087"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7" name="Picture 12" descr="http://www.unece.org/fileadmin/DAM/trans/danger/publi/ghs/TDGpictograms/5-2red_noir.gi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45851" y="3467926"/>
            <a:ext cx="822325" cy="8223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9728" name="Picture 21" descr="http://www.unece.org/fileadmin/DAM/trans/danger/publi/ghs/TDGpictograms/1-4.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54052" y="3462339"/>
            <a:ext cx="8239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29" name="Group 43"/>
          <p:cNvGrpSpPr>
            <a:grpSpLocks/>
          </p:cNvGrpSpPr>
          <p:nvPr/>
        </p:nvGrpSpPr>
        <p:grpSpPr bwMode="auto">
          <a:xfrm>
            <a:off x="938213" y="5046672"/>
            <a:ext cx="7289800" cy="369332"/>
            <a:chOff x="937554" y="5046560"/>
            <a:chExt cx="7289782" cy="368777"/>
          </a:xfrm>
        </p:grpSpPr>
        <p:sp>
          <p:nvSpPr>
            <p:cNvPr id="29731" name="TextBox 34"/>
            <p:cNvSpPr txBox="1">
              <a:spLocks noChangeArrowheads="1"/>
            </p:cNvSpPr>
            <p:nvPr/>
          </p:nvSpPr>
          <p:spPr bwMode="auto">
            <a:xfrm>
              <a:off x="937554" y="5046560"/>
              <a:ext cx="312906" cy="36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t>1</a:t>
              </a:r>
            </a:p>
          </p:txBody>
        </p:sp>
        <p:sp>
          <p:nvSpPr>
            <p:cNvPr id="29732" name="TextBox 35"/>
            <p:cNvSpPr txBox="1">
              <a:spLocks noChangeArrowheads="1"/>
            </p:cNvSpPr>
            <p:nvPr/>
          </p:nvSpPr>
          <p:spPr bwMode="auto">
            <a:xfrm>
              <a:off x="1909828" y="5046560"/>
              <a:ext cx="312906" cy="36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t>2</a:t>
              </a:r>
            </a:p>
          </p:txBody>
        </p:sp>
        <p:sp>
          <p:nvSpPr>
            <p:cNvPr id="29733" name="TextBox 36"/>
            <p:cNvSpPr txBox="1">
              <a:spLocks noChangeArrowheads="1"/>
            </p:cNvSpPr>
            <p:nvPr/>
          </p:nvSpPr>
          <p:spPr bwMode="auto">
            <a:xfrm>
              <a:off x="2905249" y="5046560"/>
              <a:ext cx="312906" cy="36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t>3</a:t>
              </a:r>
            </a:p>
          </p:txBody>
        </p:sp>
        <p:sp>
          <p:nvSpPr>
            <p:cNvPr id="29734" name="TextBox 37"/>
            <p:cNvSpPr txBox="1">
              <a:spLocks noChangeArrowheads="1"/>
            </p:cNvSpPr>
            <p:nvPr/>
          </p:nvSpPr>
          <p:spPr bwMode="auto">
            <a:xfrm>
              <a:off x="3889097" y="5046560"/>
              <a:ext cx="312906" cy="36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t>4</a:t>
              </a:r>
            </a:p>
          </p:txBody>
        </p:sp>
        <p:sp>
          <p:nvSpPr>
            <p:cNvPr id="29735" name="TextBox 38"/>
            <p:cNvSpPr txBox="1">
              <a:spLocks noChangeArrowheads="1"/>
            </p:cNvSpPr>
            <p:nvPr/>
          </p:nvSpPr>
          <p:spPr bwMode="auto">
            <a:xfrm>
              <a:off x="4896094" y="5046560"/>
              <a:ext cx="312906" cy="36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t>5</a:t>
              </a:r>
            </a:p>
          </p:txBody>
        </p:sp>
        <p:sp>
          <p:nvSpPr>
            <p:cNvPr id="29736" name="TextBox 39"/>
            <p:cNvSpPr txBox="1">
              <a:spLocks noChangeArrowheads="1"/>
            </p:cNvSpPr>
            <p:nvPr/>
          </p:nvSpPr>
          <p:spPr bwMode="auto">
            <a:xfrm>
              <a:off x="5879942" y="5046560"/>
              <a:ext cx="312906" cy="36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t>6</a:t>
              </a:r>
            </a:p>
          </p:txBody>
        </p:sp>
        <p:sp>
          <p:nvSpPr>
            <p:cNvPr id="29737" name="TextBox 40"/>
            <p:cNvSpPr txBox="1">
              <a:spLocks noChangeArrowheads="1"/>
            </p:cNvSpPr>
            <p:nvPr/>
          </p:nvSpPr>
          <p:spPr bwMode="auto">
            <a:xfrm>
              <a:off x="6889782" y="5046560"/>
              <a:ext cx="312906" cy="36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t>8</a:t>
              </a:r>
            </a:p>
          </p:txBody>
        </p:sp>
        <p:sp>
          <p:nvSpPr>
            <p:cNvPr id="29738" name="TextBox 41"/>
            <p:cNvSpPr txBox="1">
              <a:spLocks noChangeArrowheads="1"/>
            </p:cNvSpPr>
            <p:nvPr/>
          </p:nvSpPr>
          <p:spPr bwMode="auto">
            <a:xfrm>
              <a:off x="7914430" y="5046560"/>
              <a:ext cx="312906" cy="36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t>9</a:t>
              </a:r>
            </a:p>
          </p:txBody>
        </p:sp>
      </p:grpSp>
      <p:sp>
        <p:nvSpPr>
          <p:cNvPr id="29730" name="Rectangle 1"/>
          <p:cNvSpPr>
            <a:spLocks noChangeArrowheads="1"/>
          </p:cNvSpPr>
          <p:nvPr/>
        </p:nvSpPr>
        <p:spPr bwMode="auto">
          <a:xfrm>
            <a:off x="3222914" y="5416550"/>
            <a:ext cx="26981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AU"/>
              <a:t>Dangerous Goods Class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8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92B285-559E-475F-8D21-86685B353B24}" type="slidenum">
              <a:rPr lang="en-AU" smtClean="0"/>
              <a:pPr eaLnBrk="1" hangingPunct="1"/>
              <a:t>28</a:t>
            </a:fld>
            <a:endParaRPr lang="en-AU" smtClean="0"/>
          </a:p>
        </p:txBody>
      </p:sp>
      <p:grpSp>
        <p:nvGrpSpPr>
          <p:cNvPr id="3" name="Group 2"/>
          <p:cNvGrpSpPr/>
          <p:nvPr/>
        </p:nvGrpSpPr>
        <p:grpSpPr>
          <a:xfrm>
            <a:off x="1616075" y="1387159"/>
            <a:ext cx="2719388" cy="2871787"/>
            <a:chOff x="1616075" y="1512888"/>
            <a:chExt cx="2719388" cy="2871787"/>
          </a:xfrm>
        </p:grpSpPr>
        <p:sp>
          <p:nvSpPr>
            <p:cNvPr id="23" name="Rectangle 22"/>
            <p:cNvSpPr/>
            <p:nvPr/>
          </p:nvSpPr>
          <p:spPr>
            <a:xfrm>
              <a:off x="3475038" y="2517775"/>
              <a:ext cx="860425" cy="86201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2" name="Rectangle 21"/>
            <p:cNvSpPr/>
            <p:nvPr/>
          </p:nvSpPr>
          <p:spPr>
            <a:xfrm>
              <a:off x="2544763" y="2008188"/>
              <a:ext cx="862012" cy="86042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1" name="Rectangle 20"/>
            <p:cNvSpPr/>
            <p:nvPr/>
          </p:nvSpPr>
          <p:spPr>
            <a:xfrm>
              <a:off x="2544763" y="2994025"/>
              <a:ext cx="862012" cy="86201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0" name="Rectangle 19"/>
            <p:cNvSpPr/>
            <p:nvPr/>
          </p:nvSpPr>
          <p:spPr>
            <a:xfrm>
              <a:off x="1616075" y="3524250"/>
              <a:ext cx="860425" cy="86042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7" name="Rectangle 16"/>
            <p:cNvSpPr/>
            <p:nvPr/>
          </p:nvSpPr>
          <p:spPr>
            <a:xfrm>
              <a:off x="1616075" y="2503488"/>
              <a:ext cx="860425" cy="86836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6" name="Rectangle 15"/>
            <p:cNvSpPr/>
            <p:nvPr/>
          </p:nvSpPr>
          <p:spPr>
            <a:xfrm>
              <a:off x="1616075" y="1512888"/>
              <a:ext cx="860425" cy="8382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28681" name="Picture 5" descr="http://www.unece.org/fileadmin/DAM/trans/danger/publi/ghs/TDGpictograms/rouge2_noi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950" y="1524000"/>
              <a:ext cx="819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2" descr="http://www.unece.org/fileadmin/DAM/trans/danger/publi/ghs/TDGpictograms/rouge3_noir.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1950" y="2532063"/>
              <a:ext cx="819150"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4" descr="http://www.unece.org/fileadmin/DAM/trans/danger/publi/ghs/TDGpictograms/blan-red.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8850" y="2551113"/>
              <a:ext cx="811213"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8" descr="http://www.unece.org/fileadmin/DAM/trans/danger/publi/ghs/TDGpictograms/stripes.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31950" y="3541713"/>
              <a:ext cx="820738"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10" descr="http://www.unece.org/fileadmin/DAM/trans/danger/publi/ghs/TDGpictograms/bleu4_noir.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68575" y="2024063"/>
              <a:ext cx="827088"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12" descr="http://www.unece.org/fileadmin/DAM/trans/danger/publi/ghs/TDGpictograms/5-2red_noir.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68575" y="3024188"/>
              <a:ext cx="822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Group 13"/>
          <p:cNvGrpSpPr>
            <a:grpSpLocks/>
          </p:cNvGrpSpPr>
          <p:nvPr/>
        </p:nvGrpSpPr>
        <p:grpSpPr bwMode="auto">
          <a:xfrm>
            <a:off x="5868989" y="1987234"/>
            <a:ext cx="1793875" cy="1793875"/>
            <a:chOff x="5868365" y="2106592"/>
            <a:chExt cx="1794076" cy="1794076"/>
          </a:xfrm>
        </p:grpSpPr>
        <p:sp>
          <p:nvSpPr>
            <p:cNvPr id="13" name="Rectangle 12"/>
            <p:cNvSpPr/>
            <p:nvPr/>
          </p:nvSpPr>
          <p:spPr>
            <a:xfrm>
              <a:off x="5868365" y="2106592"/>
              <a:ext cx="1794076" cy="179407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28692" name="Picture 6" descr="http://www.unece.org/fileadmin/DAM/trans/danger/publi/ghs/pictograms/flamme.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97908" y="2137117"/>
              <a:ext cx="17145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3"/>
          <p:cNvSpPr txBox="1">
            <a:spLocks noChangeArrowheads="1"/>
          </p:cNvSpPr>
          <p:nvPr/>
        </p:nvSpPr>
        <p:spPr>
          <a:xfrm>
            <a:off x="468313" y="300039"/>
            <a:ext cx="8640763" cy="576262"/>
          </a:xfrm>
          <a:prstGeom prst="rect">
            <a:avLst/>
          </a:prstGeom>
        </p:spPr>
        <p:txBody>
          <a:bodyPr/>
          <a:lstStyle/>
          <a:p>
            <a:pPr marL="342900" indent="-342900">
              <a:spcBef>
                <a:spcPct val="20000"/>
              </a:spcBef>
              <a:defRPr/>
            </a:pPr>
            <a:r>
              <a:rPr lang="en-AU" sz="2400" b="1" kern="0" dirty="0">
                <a:solidFill>
                  <a:schemeClr val="accent2"/>
                </a:solidFill>
                <a:latin typeface="+mn-lt"/>
              </a:rPr>
              <a:t>Possible issue with flammable chemicals?</a:t>
            </a:r>
          </a:p>
        </p:txBody>
      </p:sp>
      <p:sp>
        <p:nvSpPr>
          <p:cNvPr id="12" name="Right Arrow 11"/>
          <p:cNvSpPr/>
          <p:nvPr/>
        </p:nvSpPr>
        <p:spPr>
          <a:xfrm>
            <a:off x="4572001" y="2553970"/>
            <a:ext cx="1006475" cy="617538"/>
          </a:xfrm>
          <a:prstGeom prst="rightArrow">
            <a:avLst/>
          </a:prstGeom>
          <a:solidFill>
            <a:schemeClr val="accent5">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5" name="Rectangle 14"/>
          <p:cNvSpPr/>
          <p:nvPr/>
        </p:nvSpPr>
        <p:spPr>
          <a:xfrm>
            <a:off x="588964" y="4506913"/>
            <a:ext cx="7966075" cy="1175706"/>
          </a:xfrm>
          <a:prstGeom prst="rect">
            <a:avLst/>
          </a:prstGeom>
        </p:spPr>
        <p:txBody>
          <a:bodyPr>
            <a:spAutoFit/>
          </a:bodyPr>
          <a:lstStyle/>
          <a:p>
            <a:pPr marL="342900" indent="-342900">
              <a:spcBef>
                <a:spcPct val="20000"/>
              </a:spcBef>
              <a:buFontTx/>
              <a:buChar char="•"/>
              <a:defRPr/>
            </a:pPr>
            <a:r>
              <a:rPr lang="en-AU" sz="1600" kern="0" dirty="0"/>
              <a:t>6 different “flammable” symbols </a:t>
            </a:r>
            <a:r>
              <a:rPr lang="en-AU" sz="1600" kern="0" dirty="0" smtClean="0"/>
              <a:t>become </a:t>
            </a:r>
            <a:r>
              <a:rPr lang="en-AU" sz="1600" kern="0" dirty="0"/>
              <a:t>one – intrinsic hazard not always obvious at a glance.</a:t>
            </a:r>
          </a:p>
          <a:p>
            <a:pPr marL="800100" lvl="1" indent="-342900">
              <a:spcBef>
                <a:spcPct val="20000"/>
              </a:spcBef>
              <a:buFontTx/>
              <a:buChar char="•"/>
              <a:defRPr/>
            </a:pPr>
            <a:r>
              <a:rPr lang="en-AU" sz="1600" kern="0" dirty="0"/>
              <a:t>Read label </a:t>
            </a:r>
            <a:r>
              <a:rPr lang="en-AU" sz="1600" kern="0" dirty="0" smtClean="0"/>
              <a:t>e.g</a:t>
            </a:r>
            <a:r>
              <a:rPr lang="en-AU" sz="1600" kern="0" dirty="0"/>
              <a:t>. </a:t>
            </a:r>
            <a:r>
              <a:rPr lang="en-AU" sz="1600" b="1" kern="0" dirty="0"/>
              <a:t>In contact with water releases flammable </a:t>
            </a:r>
            <a:r>
              <a:rPr lang="en-AU" sz="1600" b="1" kern="0" dirty="0" smtClean="0"/>
              <a:t>gas</a:t>
            </a:r>
          </a:p>
          <a:p>
            <a:pPr marL="800100" lvl="1" indent="-342900">
              <a:spcBef>
                <a:spcPct val="20000"/>
              </a:spcBef>
              <a:buFontTx/>
              <a:buChar char="•"/>
              <a:defRPr/>
            </a:pPr>
            <a:r>
              <a:rPr lang="en-AU" sz="1600" b="1" kern="0" dirty="0" smtClean="0"/>
              <a:t>NO CHANGE TO PLACARDS </a:t>
            </a:r>
            <a:r>
              <a:rPr lang="en-AU" sz="1600" kern="0" dirty="0" smtClean="0"/>
              <a:t>- DG symbol still required</a:t>
            </a:r>
            <a:endParaRPr lang="en-AU" sz="1600" kern="0" dirty="0"/>
          </a:p>
        </p:txBody>
      </p:sp>
      <p:sp>
        <p:nvSpPr>
          <p:cNvPr id="24" name="Rectangle 23"/>
          <p:cNvSpPr/>
          <p:nvPr/>
        </p:nvSpPr>
        <p:spPr>
          <a:xfrm>
            <a:off x="588964" y="902019"/>
            <a:ext cx="7966075" cy="338554"/>
          </a:xfrm>
          <a:prstGeom prst="rect">
            <a:avLst/>
          </a:prstGeom>
        </p:spPr>
        <p:txBody>
          <a:bodyPr>
            <a:spAutoFit/>
          </a:bodyPr>
          <a:lstStyle/>
          <a:p>
            <a:pPr marL="342900" indent="-342900">
              <a:spcBef>
                <a:spcPct val="20000"/>
              </a:spcBef>
              <a:buFontTx/>
              <a:buChar char="•"/>
              <a:defRPr/>
            </a:pPr>
            <a:r>
              <a:rPr lang="en-AU" sz="1600" kern="0" dirty="0" smtClean="0"/>
              <a:t>Did anyone spot a possible issue with flammable symbols?</a:t>
            </a:r>
            <a:endParaRPr lang="en-AU" sz="1600" kern="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774F277-691C-4771-B206-7550220355E1}" type="slidenum">
              <a:rPr lang="en-AU" smtClean="0"/>
              <a:pPr>
                <a:defRPr/>
              </a:pPr>
              <a:t>29</a:t>
            </a:fld>
            <a:endParaRPr lang="en-AU"/>
          </a:p>
        </p:txBody>
      </p:sp>
      <p:sp>
        <p:nvSpPr>
          <p:cNvPr id="3" name="Rectangle 2"/>
          <p:cNvSpPr/>
          <p:nvPr/>
        </p:nvSpPr>
        <p:spPr>
          <a:xfrm>
            <a:off x="1602284" y="1224721"/>
            <a:ext cx="6372820" cy="41287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p:cNvSpPr/>
          <p:nvPr/>
        </p:nvSpPr>
        <p:spPr>
          <a:xfrm>
            <a:off x="1602283" y="4032265"/>
            <a:ext cx="2947429" cy="13211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2" descr="http://www.unece.org/fileadmin/DAM/trans/danger/publi/ghs/pictograms/flamm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0853" y="1690124"/>
            <a:ext cx="2795311" cy="27991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www.unece.org/fileadmin/DAM/trans/danger/publi/ghs/TDGpictograms/blan-red.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8243" y="1685666"/>
            <a:ext cx="2787921" cy="28036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02283" y="2711068"/>
            <a:ext cx="2947429" cy="13211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5" descr="C:\Users\sm3127\AppData\Local\Microsoft\Windows\Temporary Internet Files\Low\Content.IE5\DRKK579J\acid_red[1].tif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700000">
            <a:off x="6509587" y="3871971"/>
            <a:ext cx="1111499" cy="11114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Users\sm3127\AppData\Local\Microsoft\Windows\Temporary Internet Files\Low\Content.IE5\56LEJPOL\acide[1].tif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700000">
            <a:off x="6472047" y="3837157"/>
            <a:ext cx="1186157" cy="118112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674291" y="2836088"/>
            <a:ext cx="1508853" cy="338554"/>
          </a:xfrm>
          <a:prstGeom prst="rect">
            <a:avLst/>
          </a:prstGeom>
          <a:noFill/>
        </p:spPr>
        <p:txBody>
          <a:bodyPr wrap="square" rtlCol="0">
            <a:spAutoFit/>
          </a:bodyPr>
          <a:lstStyle/>
          <a:p>
            <a:r>
              <a:rPr lang="en-AU" sz="1600" dirty="0" smtClean="0"/>
              <a:t>UN No.</a:t>
            </a:r>
            <a:endParaRPr lang="en-AU" sz="1600" dirty="0"/>
          </a:p>
        </p:txBody>
      </p:sp>
      <p:sp>
        <p:nvSpPr>
          <p:cNvPr id="11" name="TextBox 10"/>
          <p:cNvSpPr txBox="1"/>
          <p:nvPr/>
        </p:nvSpPr>
        <p:spPr>
          <a:xfrm>
            <a:off x="1674291" y="4258443"/>
            <a:ext cx="1508853" cy="338554"/>
          </a:xfrm>
          <a:prstGeom prst="rect">
            <a:avLst/>
          </a:prstGeom>
          <a:noFill/>
        </p:spPr>
        <p:txBody>
          <a:bodyPr wrap="square" rtlCol="0">
            <a:spAutoFit/>
          </a:bodyPr>
          <a:lstStyle/>
          <a:p>
            <a:r>
              <a:rPr lang="en-AU" sz="1600" dirty="0" err="1" smtClean="0"/>
              <a:t>HAZCHEM</a:t>
            </a:r>
            <a:endParaRPr lang="en-AU" sz="1600" dirty="0"/>
          </a:p>
        </p:txBody>
      </p:sp>
      <p:sp>
        <p:nvSpPr>
          <p:cNvPr id="12" name="TextBox 11"/>
          <p:cNvSpPr txBox="1"/>
          <p:nvPr/>
        </p:nvSpPr>
        <p:spPr>
          <a:xfrm>
            <a:off x="1674291" y="1584762"/>
            <a:ext cx="3760575" cy="646331"/>
          </a:xfrm>
          <a:prstGeom prst="rect">
            <a:avLst/>
          </a:prstGeom>
          <a:noFill/>
        </p:spPr>
        <p:txBody>
          <a:bodyPr wrap="square" rtlCol="0">
            <a:spAutoFit/>
          </a:bodyPr>
          <a:lstStyle/>
          <a:p>
            <a:r>
              <a:rPr lang="en-AU" sz="3600" b="1" dirty="0" err="1" smtClean="0"/>
              <a:t>FLAMMAZENE</a:t>
            </a:r>
            <a:endParaRPr lang="en-AU" sz="3600" b="1" dirty="0"/>
          </a:p>
        </p:txBody>
      </p:sp>
      <p:sp>
        <p:nvSpPr>
          <p:cNvPr id="13" name="TextBox 12"/>
          <p:cNvSpPr txBox="1"/>
          <p:nvPr/>
        </p:nvSpPr>
        <p:spPr>
          <a:xfrm>
            <a:off x="1674291" y="3250279"/>
            <a:ext cx="1349533" cy="707886"/>
          </a:xfrm>
          <a:prstGeom prst="rect">
            <a:avLst/>
          </a:prstGeom>
          <a:noFill/>
        </p:spPr>
        <p:txBody>
          <a:bodyPr wrap="square" rtlCol="0">
            <a:spAutoFit/>
          </a:bodyPr>
          <a:lstStyle/>
          <a:p>
            <a:r>
              <a:rPr lang="en-AU" sz="4000" b="1" dirty="0" smtClean="0"/>
              <a:t>9999</a:t>
            </a:r>
            <a:endParaRPr lang="en-AU" sz="4000" b="1" dirty="0"/>
          </a:p>
        </p:txBody>
      </p:sp>
      <p:sp>
        <p:nvSpPr>
          <p:cNvPr id="14" name="TextBox 13"/>
          <p:cNvSpPr txBox="1"/>
          <p:nvPr/>
        </p:nvSpPr>
        <p:spPr>
          <a:xfrm>
            <a:off x="1674292" y="4659588"/>
            <a:ext cx="1694267" cy="707886"/>
          </a:xfrm>
          <a:prstGeom prst="rect">
            <a:avLst/>
          </a:prstGeom>
          <a:noFill/>
        </p:spPr>
        <p:txBody>
          <a:bodyPr wrap="square" rtlCol="0">
            <a:spAutoFit/>
          </a:bodyPr>
          <a:lstStyle/>
          <a:p>
            <a:r>
              <a:rPr lang="en-AU" sz="4000" b="1" dirty="0" err="1" smtClean="0"/>
              <a:t>4YE</a:t>
            </a:r>
            <a:endParaRPr lang="en-AU" sz="4000" b="1" dirty="0"/>
          </a:p>
        </p:txBody>
      </p:sp>
      <p:sp>
        <p:nvSpPr>
          <p:cNvPr id="15" name="Rectangle 3"/>
          <p:cNvSpPr txBox="1">
            <a:spLocks noChangeArrowheads="1"/>
          </p:cNvSpPr>
          <p:nvPr/>
        </p:nvSpPr>
        <p:spPr>
          <a:xfrm>
            <a:off x="468313" y="300039"/>
            <a:ext cx="8640763" cy="576262"/>
          </a:xfrm>
          <a:prstGeom prst="rect">
            <a:avLst/>
          </a:prstGeom>
        </p:spPr>
        <p:txBody>
          <a:bodyPr/>
          <a:lstStyle/>
          <a:p>
            <a:pPr marL="342900" indent="-342900">
              <a:spcBef>
                <a:spcPct val="20000"/>
              </a:spcBef>
              <a:defRPr/>
            </a:pPr>
            <a:r>
              <a:rPr lang="en-AU" sz="2400" b="1" kern="0" dirty="0" smtClean="0">
                <a:solidFill>
                  <a:schemeClr val="accent2"/>
                </a:solidFill>
                <a:latin typeface="+mn-lt"/>
              </a:rPr>
              <a:t>Placarding</a:t>
            </a:r>
            <a:endParaRPr lang="en-AU" sz="2400" b="1" kern="0" dirty="0">
              <a:solidFill>
                <a:schemeClr val="accent2"/>
              </a:solidFill>
              <a:latin typeface="+mn-lt"/>
            </a:endParaRPr>
          </a:p>
        </p:txBody>
      </p:sp>
    </p:spTree>
    <p:extLst>
      <p:ext uri="{BB962C8B-B14F-4D97-AF65-F5344CB8AC3E}">
        <p14:creationId xmlns:p14="http://schemas.microsoft.com/office/powerpoint/2010/main" val="55705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9"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par>
                                <p:cTn id="12" presetID="9"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774F277-691C-4771-B206-7550220355E1}" type="slidenum">
              <a:rPr lang="en-AU" smtClean="0"/>
              <a:pPr>
                <a:defRPr/>
              </a:pPr>
              <a:t>3</a:t>
            </a:fld>
            <a:endParaRPr lang="en-AU" dirty="0"/>
          </a:p>
        </p:txBody>
      </p:sp>
      <p:sp>
        <p:nvSpPr>
          <p:cNvPr id="3" name="Rectangle 3"/>
          <p:cNvSpPr txBox="1">
            <a:spLocks noChangeArrowheads="1"/>
          </p:cNvSpPr>
          <p:nvPr/>
        </p:nvSpPr>
        <p:spPr>
          <a:xfrm>
            <a:off x="468313" y="343536"/>
            <a:ext cx="8640763" cy="576263"/>
          </a:xfrm>
          <a:prstGeom prst="rect">
            <a:avLst/>
          </a:prstGeom>
          <a:noFill/>
        </p:spPr>
        <p:txBody>
          <a:bodyPr/>
          <a:lstStyle/>
          <a:p>
            <a:pPr marL="342900" indent="-342900">
              <a:spcBef>
                <a:spcPct val="20000"/>
              </a:spcBef>
              <a:defRPr/>
            </a:pPr>
            <a:r>
              <a:rPr lang="en-AU" sz="2400" b="1" kern="0" dirty="0" smtClean="0">
                <a:solidFill>
                  <a:schemeClr val="accent2"/>
                </a:solidFill>
                <a:latin typeface="+mn-lt"/>
              </a:rPr>
              <a:t>Welcome and overview</a:t>
            </a:r>
          </a:p>
        </p:txBody>
      </p:sp>
      <p:sp>
        <p:nvSpPr>
          <p:cNvPr id="4" name="Content Placeholder 2"/>
          <p:cNvSpPr txBox="1">
            <a:spLocks/>
          </p:cNvSpPr>
          <p:nvPr/>
        </p:nvSpPr>
        <p:spPr bwMode="auto">
          <a:xfrm>
            <a:off x="381001" y="1631475"/>
            <a:ext cx="8602980" cy="3503612"/>
          </a:xfrm>
          <a:prstGeom prst="rect">
            <a:avLst/>
          </a:prstGeom>
          <a:noFill/>
          <a:ln w="9525">
            <a:noFill/>
            <a:miter lim="800000"/>
            <a:headEnd/>
            <a:tailEnd/>
          </a:ln>
        </p:spPr>
        <p:txBody>
          <a:bodyPr/>
          <a:lstStyle/>
          <a:p>
            <a:pPr marL="342900" indent="-342900" eaLnBrk="0" hangingPunct="0">
              <a:spcBef>
                <a:spcPct val="20000"/>
              </a:spcBef>
              <a:buFontTx/>
              <a:buChar char="•"/>
              <a:defRPr/>
            </a:pPr>
            <a:r>
              <a:rPr lang="en-AU" sz="1600" kern="0" dirty="0" smtClean="0">
                <a:latin typeface="+mn-lt"/>
              </a:rPr>
              <a:t>Classification and hazard communication - “old” systems in use in Australia</a:t>
            </a:r>
          </a:p>
          <a:p>
            <a:pPr marL="342900" indent="-342900" eaLnBrk="0" hangingPunct="0">
              <a:spcBef>
                <a:spcPct val="20000"/>
              </a:spcBef>
              <a:buFontTx/>
              <a:buChar char="•"/>
              <a:defRPr/>
            </a:pPr>
            <a:r>
              <a:rPr lang="en-AU" sz="1600" kern="0" dirty="0" smtClean="0">
                <a:latin typeface="+mn-lt"/>
              </a:rPr>
              <a:t>The GHS – what it is, why it was developed, what it aims to do, what are its benefits.</a:t>
            </a:r>
          </a:p>
          <a:p>
            <a:pPr marL="342900" indent="-342900" eaLnBrk="0" hangingPunct="0">
              <a:spcBef>
                <a:spcPct val="20000"/>
              </a:spcBef>
              <a:buFontTx/>
              <a:buChar char="•"/>
              <a:defRPr/>
            </a:pPr>
            <a:r>
              <a:rPr lang="en-AU" sz="1600" kern="0" dirty="0" smtClean="0">
                <a:latin typeface="+mn-lt"/>
              </a:rPr>
              <a:t>The GHS and the WHS Regulations – Scope and Application</a:t>
            </a:r>
          </a:p>
          <a:p>
            <a:pPr marL="800100" lvl="1" indent="-342900" eaLnBrk="0" hangingPunct="0">
              <a:spcBef>
                <a:spcPct val="20000"/>
              </a:spcBef>
              <a:buFontTx/>
              <a:buChar char="•"/>
              <a:defRPr/>
            </a:pPr>
            <a:r>
              <a:rPr lang="en-AU" sz="1600" kern="0" dirty="0" smtClean="0">
                <a:latin typeface="+mn-lt"/>
              </a:rPr>
              <a:t>How does the GHS work</a:t>
            </a:r>
          </a:p>
          <a:p>
            <a:pPr marL="800100" lvl="1" indent="-342900" eaLnBrk="0" hangingPunct="0">
              <a:spcBef>
                <a:spcPct val="20000"/>
              </a:spcBef>
              <a:buFontTx/>
              <a:buChar char="•"/>
              <a:defRPr/>
            </a:pPr>
            <a:r>
              <a:rPr lang="en-AU" sz="1600" kern="0" dirty="0" smtClean="0">
                <a:latin typeface="+mn-lt"/>
              </a:rPr>
              <a:t>GHS Hazard Class and Categories</a:t>
            </a:r>
          </a:p>
          <a:p>
            <a:pPr marL="342900" indent="-342900" eaLnBrk="0" hangingPunct="0">
              <a:spcBef>
                <a:spcPct val="20000"/>
              </a:spcBef>
              <a:buFontTx/>
              <a:buChar char="•"/>
              <a:defRPr/>
            </a:pPr>
            <a:r>
              <a:rPr lang="en-AU" sz="1600" kern="0" dirty="0" smtClean="0">
                <a:latin typeface="+mn-lt"/>
              </a:rPr>
              <a:t>Hazard communication</a:t>
            </a:r>
          </a:p>
          <a:p>
            <a:pPr marL="800100" lvl="1" indent="-342900" eaLnBrk="0" hangingPunct="0">
              <a:spcBef>
                <a:spcPct val="20000"/>
              </a:spcBef>
              <a:buFontTx/>
              <a:buChar char="•"/>
              <a:defRPr/>
            </a:pPr>
            <a:r>
              <a:rPr lang="en-AU" sz="1600" kern="0" dirty="0" smtClean="0">
                <a:latin typeface="+mn-lt"/>
              </a:rPr>
              <a:t>Labelling and Safety Data Sheets</a:t>
            </a:r>
          </a:p>
          <a:p>
            <a:pPr marL="1257300" lvl="2" indent="-342900" eaLnBrk="0" hangingPunct="0">
              <a:spcBef>
                <a:spcPct val="20000"/>
              </a:spcBef>
              <a:buFontTx/>
              <a:buChar char="•"/>
              <a:defRPr/>
            </a:pPr>
            <a:r>
              <a:rPr lang="en-AU" sz="1600" kern="0" dirty="0" smtClean="0">
                <a:latin typeface="+mn-lt"/>
              </a:rPr>
              <a:t>Signal words, pictograms, hazard statements, precautionary statements</a:t>
            </a:r>
          </a:p>
          <a:p>
            <a:pPr marL="800100" lvl="1" indent="-342900" eaLnBrk="0" hangingPunct="0">
              <a:spcBef>
                <a:spcPct val="20000"/>
              </a:spcBef>
              <a:buFontTx/>
              <a:buChar char="•"/>
              <a:defRPr/>
            </a:pPr>
            <a:r>
              <a:rPr lang="en-AU" sz="1600" kern="0" dirty="0" smtClean="0">
                <a:latin typeface="+mn-lt"/>
              </a:rPr>
              <a:t>Example labelling and SDS</a:t>
            </a:r>
          </a:p>
          <a:p>
            <a:pPr marL="342900" indent="-342900" eaLnBrk="0" hangingPunct="0">
              <a:spcBef>
                <a:spcPct val="20000"/>
              </a:spcBef>
              <a:buFontTx/>
              <a:buChar char="•"/>
              <a:defRPr/>
            </a:pPr>
            <a:endParaRPr lang="en-AU" sz="1600" kern="0" dirty="0" smtClean="0">
              <a:latin typeface="+mn-lt"/>
            </a:endParaRPr>
          </a:p>
          <a:p>
            <a:pPr marL="342900" indent="-342900" eaLnBrk="0" hangingPunct="0">
              <a:spcBef>
                <a:spcPct val="20000"/>
              </a:spcBef>
              <a:buFontTx/>
              <a:buChar char="•"/>
              <a:defRPr/>
            </a:pPr>
            <a:r>
              <a:rPr lang="en-AU" sz="1600" kern="0" dirty="0" smtClean="0">
                <a:latin typeface="+mn-lt"/>
              </a:rPr>
              <a:t>Questions.</a:t>
            </a:r>
          </a:p>
          <a:p>
            <a:pPr marL="342900" indent="-342900" eaLnBrk="0" hangingPunct="0">
              <a:spcBef>
                <a:spcPct val="20000"/>
              </a:spcBef>
              <a:buFontTx/>
              <a:buChar char="•"/>
              <a:defRPr/>
            </a:pPr>
            <a:endParaRPr lang="en-AU" sz="1600" kern="0" dirty="0">
              <a:latin typeface="+mn-lt"/>
            </a:endParaRPr>
          </a:p>
          <a:p>
            <a:pPr marL="342900" indent="-342900" eaLnBrk="0" hangingPunct="0">
              <a:spcBef>
                <a:spcPct val="20000"/>
              </a:spcBef>
              <a:buFontTx/>
              <a:buChar char="•"/>
              <a:defRPr/>
            </a:pPr>
            <a:r>
              <a:rPr lang="en-AU" sz="1600" kern="0" dirty="0" smtClean="0">
                <a:latin typeface="+mn-lt"/>
              </a:rPr>
              <a:t>Morning tea (20 minutes)</a:t>
            </a:r>
          </a:p>
          <a:p>
            <a:pPr marL="800100" lvl="1" indent="-342900" eaLnBrk="0" hangingPunct="0">
              <a:spcBef>
                <a:spcPct val="20000"/>
              </a:spcBef>
              <a:buFontTx/>
              <a:buChar char="•"/>
              <a:defRPr/>
            </a:pPr>
            <a:endParaRPr lang="en-AU" sz="1600" kern="0" dirty="0" smtClean="0">
              <a:latin typeface="+mn-lt"/>
            </a:endParaRPr>
          </a:p>
          <a:p>
            <a:pPr marL="342900" indent="-342900" eaLnBrk="0" hangingPunct="0">
              <a:spcBef>
                <a:spcPct val="20000"/>
              </a:spcBef>
              <a:buFontTx/>
              <a:buChar char="•"/>
              <a:defRPr/>
            </a:pPr>
            <a:endParaRPr lang="en-AU" sz="1600" kern="0" dirty="0" smtClean="0">
              <a:latin typeface="+mn-lt"/>
            </a:endParaRPr>
          </a:p>
        </p:txBody>
      </p:sp>
      <p:sp>
        <p:nvSpPr>
          <p:cNvPr id="5" name="Rectangle 4"/>
          <p:cNvSpPr/>
          <p:nvPr/>
        </p:nvSpPr>
        <p:spPr>
          <a:xfrm>
            <a:off x="381002" y="1111766"/>
            <a:ext cx="5032147" cy="369332"/>
          </a:xfrm>
          <a:prstGeom prst="rect">
            <a:avLst/>
          </a:prstGeom>
        </p:spPr>
        <p:txBody>
          <a:bodyPr wrap="none">
            <a:spAutoFit/>
          </a:bodyPr>
          <a:lstStyle/>
          <a:p>
            <a:pPr eaLnBrk="0" hangingPunct="0">
              <a:spcBef>
                <a:spcPct val="20000"/>
              </a:spcBef>
              <a:defRPr/>
            </a:pPr>
            <a:r>
              <a:rPr lang="en-AU" kern="0" dirty="0" smtClean="0"/>
              <a:t>Part 1: An Introduction to the GHS (45 minutes)</a:t>
            </a:r>
            <a:endParaRPr lang="en-AU" kern="0" dirty="0"/>
          </a:p>
        </p:txBody>
      </p:sp>
    </p:spTree>
    <p:extLst>
      <p:ext uri="{BB962C8B-B14F-4D97-AF65-F5344CB8AC3E}">
        <p14:creationId xmlns:p14="http://schemas.microsoft.com/office/powerpoint/2010/main" val="31814052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9EEA29-893F-4AAC-A960-A32C6260857F}" type="slidenum">
              <a:rPr lang="en-AU" smtClean="0"/>
              <a:pPr eaLnBrk="1" hangingPunct="1"/>
              <a:t>30</a:t>
            </a:fld>
            <a:endParaRPr lang="en-AU" smtClean="0"/>
          </a:p>
        </p:txBody>
      </p:sp>
      <p:sp>
        <p:nvSpPr>
          <p:cNvPr id="4" name="Rectangle 3"/>
          <p:cNvSpPr txBox="1">
            <a:spLocks noChangeArrowheads="1"/>
          </p:cNvSpPr>
          <p:nvPr/>
        </p:nvSpPr>
        <p:spPr>
          <a:xfrm>
            <a:off x="468313" y="549276"/>
            <a:ext cx="8640763" cy="576263"/>
          </a:xfrm>
          <a:prstGeom prst="rect">
            <a:avLst/>
          </a:prstGeom>
        </p:spPr>
        <p:txBody>
          <a:bodyPr/>
          <a:lstStyle/>
          <a:p>
            <a:pPr marL="342900" indent="-342900">
              <a:spcBef>
                <a:spcPct val="20000"/>
              </a:spcBef>
              <a:defRPr/>
            </a:pPr>
            <a:r>
              <a:rPr lang="en-AU" sz="2400" b="1" kern="0" dirty="0">
                <a:solidFill>
                  <a:schemeClr val="accent2"/>
                </a:solidFill>
                <a:latin typeface="+mn-lt"/>
              </a:rPr>
              <a:t>The GHS – Hazard statements</a:t>
            </a:r>
          </a:p>
        </p:txBody>
      </p:sp>
      <p:sp>
        <p:nvSpPr>
          <p:cNvPr id="5" name="TextBox 4"/>
          <p:cNvSpPr txBox="1"/>
          <p:nvPr/>
        </p:nvSpPr>
        <p:spPr>
          <a:xfrm>
            <a:off x="611189" y="1158876"/>
            <a:ext cx="8064500" cy="2406813"/>
          </a:xfrm>
          <a:prstGeom prst="rect">
            <a:avLst/>
          </a:prstGeom>
          <a:noFill/>
        </p:spPr>
        <p:txBody>
          <a:bodyPr>
            <a:spAutoFit/>
          </a:bodyPr>
          <a:lstStyle/>
          <a:p>
            <a:pPr marL="342900" indent="-342900">
              <a:spcBef>
                <a:spcPct val="20000"/>
              </a:spcBef>
              <a:buFontTx/>
              <a:buChar char="•"/>
              <a:defRPr/>
            </a:pPr>
            <a:r>
              <a:rPr lang="en-AU" sz="1600" kern="0" dirty="0"/>
              <a:t>Describe the nature of the hazards covered by the GHS and the degree of severity.</a:t>
            </a:r>
          </a:p>
          <a:p>
            <a:pPr marL="800100" lvl="1" indent="-342900">
              <a:spcBef>
                <a:spcPct val="20000"/>
              </a:spcBef>
              <a:buFontTx/>
              <a:buChar char="•"/>
              <a:defRPr/>
            </a:pPr>
            <a:r>
              <a:rPr lang="en-AU" sz="1600" kern="0" dirty="0" smtClean="0"/>
              <a:t>Examples </a:t>
            </a:r>
            <a:r>
              <a:rPr lang="en-AU" sz="1600" kern="0" dirty="0"/>
              <a:t>include:</a:t>
            </a:r>
          </a:p>
          <a:p>
            <a:pPr marL="1257300" lvl="2" indent="-342900">
              <a:spcBef>
                <a:spcPct val="20000"/>
              </a:spcBef>
              <a:buFontTx/>
              <a:buChar char="•"/>
              <a:defRPr/>
            </a:pPr>
            <a:r>
              <a:rPr lang="en-AU" sz="1600" b="1" kern="0" dirty="0"/>
              <a:t>Extremely flammable liquid and </a:t>
            </a:r>
            <a:r>
              <a:rPr lang="en-AU" sz="1600" b="1" kern="0" dirty="0" smtClean="0"/>
              <a:t>vapour </a:t>
            </a:r>
            <a:r>
              <a:rPr lang="en-AU" sz="1600" kern="0" dirty="0" smtClean="0"/>
              <a:t>(Cat. 1)</a:t>
            </a:r>
            <a:r>
              <a:rPr lang="en-AU" sz="1600" b="1" kern="0" dirty="0" smtClean="0"/>
              <a:t> </a:t>
            </a:r>
            <a:endParaRPr lang="en-AU" sz="1600" kern="0" dirty="0"/>
          </a:p>
          <a:p>
            <a:pPr marL="1714500" lvl="3" indent="-342900">
              <a:spcBef>
                <a:spcPct val="20000"/>
              </a:spcBef>
              <a:buFontTx/>
              <a:buChar char="•"/>
              <a:defRPr/>
            </a:pPr>
            <a:r>
              <a:rPr lang="en-AU" sz="1600" b="1" kern="0" dirty="0"/>
              <a:t>Highly flammable liquid and </a:t>
            </a:r>
            <a:r>
              <a:rPr lang="en-AU" sz="1600" b="1" kern="0" dirty="0" smtClean="0"/>
              <a:t>vapour</a:t>
            </a:r>
            <a:r>
              <a:rPr lang="en-AU" sz="1600" kern="0" dirty="0" smtClean="0"/>
              <a:t> (Cat. 2)</a:t>
            </a:r>
            <a:endParaRPr lang="en-AU" sz="1600" b="1" kern="0" dirty="0" smtClean="0"/>
          </a:p>
          <a:p>
            <a:pPr marL="2171700" lvl="4" indent="-342900">
              <a:spcBef>
                <a:spcPct val="20000"/>
              </a:spcBef>
              <a:buFontTx/>
              <a:buChar char="•"/>
              <a:defRPr/>
            </a:pPr>
            <a:r>
              <a:rPr lang="en-AU" sz="1600" b="1" kern="0" dirty="0" smtClean="0"/>
              <a:t>Flammable liquid and vapour </a:t>
            </a:r>
            <a:r>
              <a:rPr lang="en-AU" sz="1600" kern="0" dirty="0" smtClean="0"/>
              <a:t>(Cat. 3)</a:t>
            </a:r>
          </a:p>
          <a:p>
            <a:pPr marL="2628900" lvl="5" indent="-342900">
              <a:spcBef>
                <a:spcPct val="20000"/>
              </a:spcBef>
              <a:buFontTx/>
              <a:buChar char="•"/>
              <a:defRPr/>
            </a:pPr>
            <a:r>
              <a:rPr lang="en-AU" sz="1600" b="1" kern="0" dirty="0" smtClean="0"/>
              <a:t>Combustible liquid</a:t>
            </a:r>
            <a:r>
              <a:rPr lang="en-AU" sz="1600" kern="0" dirty="0" smtClean="0"/>
              <a:t> (Cat. 4)</a:t>
            </a:r>
            <a:endParaRPr lang="en-AU" sz="1600" b="1" kern="0" dirty="0"/>
          </a:p>
          <a:p>
            <a:pPr marL="1257300" lvl="2" indent="-342900">
              <a:spcBef>
                <a:spcPct val="20000"/>
              </a:spcBef>
              <a:buFontTx/>
              <a:buChar char="•"/>
              <a:defRPr/>
            </a:pPr>
            <a:r>
              <a:rPr lang="en-AU" sz="1600" b="1" kern="0" dirty="0"/>
              <a:t>May cause </a:t>
            </a:r>
            <a:r>
              <a:rPr lang="en-AU" sz="1600" b="1" kern="0" dirty="0" smtClean="0"/>
              <a:t>cancer</a:t>
            </a:r>
            <a:r>
              <a:rPr lang="en-AU" sz="1600" kern="0" dirty="0" smtClean="0"/>
              <a:t> (Cat. 1)</a:t>
            </a:r>
            <a:endParaRPr lang="en-AU" sz="1600" b="1" kern="0" dirty="0"/>
          </a:p>
          <a:p>
            <a:pPr marL="1714500" lvl="3" indent="-342900">
              <a:spcBef>
                <a:spcPct val="20000"/>
              </a:spcBef>
              <a:buFontTx/>
              <a:buChar char="•"/>
              <a:defRPr/>
            </a:pPr>
            <a:r>
              <a:rPr lang="en-AU" sz="1600" b="1" kern="0" dirty="0"/>
              <a:t>Suspected of causing </a:t>
            </a:r>
            <a:r>
              <a:rPr lang="en-AU" sz="1600" b="1" kern="0" dirty="0" smtClean="0"/>
              <a:t>cancer </a:t>
            </a:r>
            <a:r>
              <a:rPr lang="en-AU" sz="1600" kern="0" dirty="0" smtClean="0"/>
              <a:t>(Cat. 2)</a:t>
            </a:r>
            <a:endParaRPr lang="en-AU" sz="1600" b="1" kern="0" dirty="0"/>
          </a:p>
        </p:txBody>
      </p:sp>
      <p:sp>
        <p:nvSpPr>
          <p:cNvPr id="6" name="TextBox 5"/>
          <p:cNvSpPr txBox="1"/>
          <p:nvPr/>
        </p:nvSpPr>
        <p:spPr>
          <a:xfrm>
            <a:off x="611189" y="3771901"/>
            <a:ext cx="8064500" cy="1815882"/>
          </a:xfrm>
          <a:prstGeom prst="rect">
            <a:avLst/>
          </a:prstGeom>
          <a:noFill/>
        </p:spPr>
        <p:txBody>
          <a:bodyPr>
            <a:spAutoFit/>
          </a:bodyPr>
          <a:lstStyle/>
          <a:p>
            <a:pPr marL="342900" indent="-342900">
              <a:spcBef>
                <a:spcPct val="20000"/>
              </a:spcBef>
              <a:buFontTx/>
              <a:buChar char="•"/>
              <a:defRPr/>
            </a:pPr>
            <a:r>
              <a:rPr lang="en-AU" sz="1600" kern="0" dirty="0"/>
              <a:t>Hazard statements are equivalent to Risk Phrases under the Approved Criteria.</a:t>
            </a:r>
          </a:p>
          <a:p>
            <a:pPr marL="1257300" lvl="2" indent="-342900">
              <a:spcBef>
                <a:spcPct val="20000"/>
              </a:spcBef>
              <a:buFontTx/>
              <a:buChar char="•"/>
              <a:defRPr/>
            </a:pPr>
            <a:r>
              <a:rPr lang="en-AU" sz="1600" kern="0" dirty="0"/>
              <a:t>Extremely flammable (</a:t>
            </a:r>
            <a:r>
              <a:rPr lang="en-AU" sz="1600" kern="0" dirty="0" err="1"/>
              <a:t>R12</a:t>
            </a:r>
            <a:r>
              <a:rPr lang="en-AU" sz="1600" kern="0" dirty="0"/>
              <a:t>)</a:t>
            </a:r>
          </a:p>
          <a:p>
            <a:pPr marL="1714500" lvl="3" indent="-342900">
              <a:spcBef>
                <a:spcPct val="20000"/>
              </a:spcBef>
              <a:buFontTx/>
              <a:buChar char="•"/>
              <a:defRPr/>
            </a:pPr>
            <a:r>
              <a:rPr lang="en-AU" sz="1600" kern="0" dirty="0"/>
              <a:t>Highly flammable (</a:t>
            </a:r>
            <a:r>
              <a:rPr lang="en-AU" sz="1600" kern="0" dirty="0" err="1"/>
              <a:t>R11</a:t>
            </a:r>
            <a:r>
              <a:rPr lang="en-AU" sz="1600" kern="0" dirty="0" smtClean="0"/>
              <a:t>)</a:t>
            </a:r>
          </a:p>
          <a:p>
            <a:pPr marL="2171700" lvl="4" indent="-342900">
              <a:spcBef>
                <a:spcPct val="20000"/>
              </a:spcBef>
              <a:buFontTx/>
              <a:buChar char="•"/>
              <a:defRPr/>
            </a:pPr>
            <a:r>
              <a:rPr lang="en-AU" sz="1600" kern="0" dirty="0" smtClean="0"/>
              <a:t>Flammable (</a:t>
            </a:r>
            <a:r>
              <a:rPr lang="en-AU" sz="1600" kern="0" dirty="0" err="1" smtClean="0"/>
              <a:t>R10</a:t>
            </a:r>
            <a:r>
              <a:rPr lang="en-AU" sz="1600" kern="0" dirty="0" smtClean="0"/>
              <a:t>)</a:t>
            </a:r>
            <a:endParaRPr lang="en-AU" sz="1600" kern="0" dirty="0"/>
          </a:p>
          <a:p>
            <a:pPr marL="1257300" lvl="2" indent="-342900">
              <a:spcBef>
                <a:spcPct val="20000"/>
              </a:spcBef>
              <a:buFontTx/>
              <a:buChar char="•"/>
              <a:defRPr/>
            </a:pPr>
            <a:r>
              <a:rPr lang="en-AU" sz="1600" kern="0" dirty="0"/>
              <a:t>May cause cancer (</a:t>
            </a:r>
            <a:r>
              <a:rPr lang="en-AU" sz="1600" kern="0" dirty="0" err="1"/>
              <a:t>R45</a:t>
            </a:r>
            <a:r>
              <a:rPr lang="en-AU" sz="1600" kern="0" dirty="0"/>
              <a:t>)</a:t>
            </a:r>
          </a:p>
          <a:p>
            <a:pPr marL="1714500" lvl="3" indent="-342900">
              <a:spcBef>
                <a:spcPct val="20000"/>
              </a:spcBef>
              <a:buFontTx/>
              <a:buChar char="•"/>
              <a:defRPr/>
            </a:pPr>
            <a:r>
              <a:rPr lang="en-AU" sz="1600" kern="0" dirty="0"/>
              <a:t>Limited evidence of a carcinogenic effect (</a:t>
            </a:r>
            <a:r>
              <a:rPr lang="en-AU" sz="1600" kern="0" dirty="0" err="1"/>
              <a:t>R40</a:t>
            </a:r>
            <a:r>
              <a:rPr lang="en-AU" sz="1600" kern="0" dirty="0"/>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03F9BB-3CA9-4D12-B5C9-12515DFCEF8E}" type="slidenum">
              <a:rPr lang="en-AU" smtClean="0"/>
              <a:pPr eaLnBrk="1" hangingPunct="1"/>
              <a:t>31</a:t>
            </a:fld>
            <a:endParaRPr lang="en-AU" smtClean="0"/>
          </a:p>
        </p:txBody>
      </p:sp>
      <p:sp>
        <p:nvSpPr>
          <p:cNvPr id="8" name="Rectangle 3"/>
          <p:cNvSpPr txBox="1">
            <a:spLocks noChangeArrowheads="1"/>
          </p:cNvSpPr>
          <p:nvPr/>
        </p:nvSpPr>
        <p:spPr>
          <a:xfrm>
            <a:off x="468313" y="300039"/>
            <a:ext cx="8640763" cy="576262"/>
          </a:xfrm>
          <a:prstGeom prst="rect">
            <a:avLst/>
          </a:prstGeom>
        </p:spPr>
        <p:txBody>
          <a:bodyPr/>
          <a:lstStyle/>
          <a:p>
            <a:pPr marL="342900" indent="-342900">
              <a:spcBef>
                <a:spcPct val="20000"/>
              </a:spcBef>
              <a:defRPr/>
            </a:pPr>
            <a:r>
              <a:rPr lang="en-AU" sz="2400" b="1" kern="0" dirty="0">
                <a:solidFill>
                  <a:schemeClr val="accent2"/>
                </a:solidFill>
                <a:latin typeface="+mn-lt"/>
              </a:rPr>
              <a:t>The GHS – Precautionary statements</a:t>
            </a:r>
          </a:p>
        </p:txBody>
      </p:sp>
      <p:sp>
        <p:nvSpPr>
          <p:cNvPr id="11" name="TextBox 10"/>
          <p:cNvSpPr txBox="1"/>
          <p:nvPr/>
        </p:nvSpPr>
        <p:spPr>
          <a:xfrm>
            <a:off x="611189" y="904876"/>
            <a:ext cx="8064500" cy="929485"/>
          </a:xfrm>
          <a:prstGeom prst="rect">
            <a:avLst/>
          </a:prstGeom>
          <a:noFill/>
        </p:spPr>
        <p:txBody>
          <a:bodyPr>
            <a:spAutoFit/>
          </a:bodyPr>
          <a:lstStyle/>
          <a:p>
            <a:pPr marL="342900" indent="-342900">
              <a:spcBef>
                <a:spcPct val="20000"/>
              </a:spcBef>
              <a:buFontTx/>
              <a:buChar char="•"/>
              <a:defRPr/>
            </a:pPr>
            <a:r>
              <a:rPr lang="en-AU" sz="1600" kern="0" dirty="0"/>
              <a:t>Describe measures </a:t>
            </a:r>
            <a:r>
              <a:rPr lang="en-AU" sz="1600" kern="0" dirty="0" smtClean="0"/>
              <a:t>recommended to </a:t>
            </a:r>
            <a:r>
              <a:rPr lang="en-AU" sz="1600" kern="0" dirty="0"/>
              <a:t>prevent or minimise:</a:t>
            </a:r>
          </a:p>
          <a:p>
            <a:pPr marL="800100" lvl="1" indent="-342900">
              <a:spcBef>
                <a:spcPct val="20000"/>
              </a:spcBef>
              <a:buFontTx/>
              <a:buChar char="•"/>
              <a:defRPr/>
            </a:pPr>
            <a:r>
              <a:rPr lang="en-AU" sz="1600" kern="0" dirty="0"/>
              <a:t>The adverse effects of exposure to a hazardous chemical, or</a:t>
            </a:r>
          </a:p>
          <a:p>
            <a:pPr marL="800100" lvl="1" indent="-342900">
              <a:spcBef>
                <a:spcPct val="20000"/>
              </a:spcBef>
              <a:buFontTx/>
              <a:buChar char="•"/>
              <a:defRPr/>
            </a:pPr>
            <a:r>
              <a:rPr lang="en-AU" sz="1600" kern="0" dirty="0"/>
              <a:t>Improper handling of a hazardous chemical.</a:t>
            </a:r>
          </a:p>
        </p:txBody>
      </p:sp>
      <p:sp>
        <p:nvSpPr>
          <p:cNvPr id="14" name="TextBox 13"/>
          <p:cNvSpPr txBox="1"/>
          <p:nvPr/>
        </p:nvSpPr>
        <p:spPr>
          <a:xfrm>
            <a:off x="611189" y="2078039"/>
            <a:ext cx="8064500" cy="634020"/>
          </a:xfrm>
          <a:prstGeom prst="rect">
            <a:avLst/>
          </a:prstGeom>
          <a:noFill/>
        </p:spPr>
        <p:txBody>
          <a:bodyPr>
            <a:spAutoFit/>
          </a:bodyPr>
          <a:lstStyle/>
          <a:p>
            <a:pPr marL="342900" indent="-342900">
              <a:spcBef>
                <a:spcPct val="20000"/>
              </a:spcBef>
              <a:buFontTx/>
              <a:buChar char="•"/>
              <a:defRPr/>
            </a:pPr>
            <a:r>
              <a:rPr lang="en-AU" sz="1600" kern="0" dirty="0"/>
              <a:t>Each hazard class / category has several associated precautionary phrases.</a:t>
            </a:r>
          </a:p>
          <a:p>
            <a:pPr marL="800100" lvl="1" indent="-342900">
              <a:spcBef>
                <a:spcPct val="20000"/>
              </a:spcBef>
              <a:buFontTx/>
              <a:buChar char="•"/>
              <a:defRPr/>
            </a:pPr>
            <a:r>
              <a:rPr lang="en-AU" sz="1600" i="1" kern="0" dirty="0"/>
              <a:t>Prevention, Response, Storage, Disposal</a:t>
            </a:r>
            <a:r>
              <a:rPr lang="en-AU" sz="1600" kern="0" dirty="0"/>
              <a:t>.</a:t>
            </a:r>
          </a:p>
        </p:txBody>
      </p:sp>
      <p:sp>
        <p:nvSpPr>
          <p:cNvPr id="15" name="TextBox 14"/>
          <p:cNvSpPr txBox="1"/>
          <p:nvPr/>
        </p:nvSpPr>
        <p:spPr>
          <a:xfrm>
            <a:off x="611189" y="3244851"/>
            <a:ext cx="8064500" cy="1815882"/>
          </a:xfrm>
          <a:prstGeom prst="rect">
            <a:avLst/>
          </a:prstGeom>
          <a:noFill/>
        </p:spPr>
        <p:txBody>
          <a:bodyPr>
            <a:spAutoFit/>
          </a:bodyPr>
          <a:lstStyle/>
          <a:p>
            <a:pPr marL="342900" indent="-342900">
              <a:spcBef>
                <a:spcPct val="20000"/>
              </a:spcBef>
              <a:buFontTx/>
              <a:buChar char="•"/>
              <a:defRPr/>
            </a:pPr>
            <a:r>
              <a:rPr lang="en-AU" sz="1600" kern="0" dirty="0"/>
              <a:t>For example, for a flammable liquid, the following statements may apply:</a:t>
            </a:r>
          </a:p>
          <a:p>
            <a:pPr marL="342900" indent="-342900">
              <a:spcBef>
                <a:spcPct val="20000"/>
              </a:spcBef>
              <a:buFontTx/>
              <a:buChar char="•"/>
              <a:defRPr/>
            </a:pPr>
            <a:endParaRPr lang="en-AU" sz="1600" kern="0" dirty="0"/>
          </a:p>
          <a:p>
            <a:pPr marL="800100" lvl="1" indent="-342900">
              <a:spcBef>
                <a:spcPct val="20000"/>
              </a:spcBef>
              <a:buFontTx/>
              <a:buChar char="•"/>
              <a:defRPr/>
            </a:pPr>
            <a:r>
              <a:rPr lang="en-AU" sz="1600" kern="0" dirty="0"/>
              <a:t>Keep away from sparks and open flames. No smoking. (</a:t>
            </a:r>
            <a:r>
              <a:rPr lang="en-AU" sz="1600" i="1" kern="0" dirty="0"/>
              <a:t>Prevention</a:t>
            </a:r>
            <a:r>
              <a:rPr lang="en-AU" sz="1600" kern="0" dirty="0"/>
              <a:t>)</a:t>
            </a:r>
          </a:p>
          <a:p>
            <a:pPr marL="800100" lvl="1" indent="-342900">
              <a:spcBef>
                <a:spcPct val="20000"/>
              </a:spcBef>
              <a:buFontTx/>
              <a:buChar char="•"/>
              <a:defRPr/>
            </a:pPr>
            <a:r>
              <a:rPr lang="en-AU" sz="1600" kern="0" dirty="0"/>
              <a:t>In case of fire: Use powder for extinction (</a:t>
            </a:r>
            <a:r>
              <a:rPr lang="en-AU" sz="1600" i="1" kern="0" dirty="0"/>
              <a:t>Response</a:t>
            </a:r>
            <a:r>
              <a:rPr lang="en-AU" sz="1600" kern="0" dirty="0"/>
              <a:t>)</a:t>
            </a:r>
          </a:p>
          <a:p>
            <a:pPr marL="800100" lvl="1" indent="-342900">
              <a:spcBef>
                <a:spcPct val="20000"/>
              </a:spcBef>
              <a:buFontTx/>
              <a:buChar char="•"/>
              <a:defRPr/>
            </a:pPr>
            <a:r>
              <a:rPr lang="en-AU" sz="1600" kern="0" dirty="0"/>
              <a:t>Store in a well-ventilated place. Keep cool. (</a:t>
            </a:r>
            <a:r>
              <a:rPr lang="en-AU" sz="1600" i="1" kern="0" dirty="0"/>
              <a:t>Storage</a:t>
            </a:r>
            <a:r>
              <a:rPr lang="en-AU" sz="1600" kern="0" dirty="0"/>
              <a:t>)</a:t>
            </a:r>
          </a:p>
          <a:p>
            <a:pPr marL="800100" lvl="1" indent="-342900">
              <a:spcBef>
                <a:spcPct val="20000"/>
              </a:spcBef>
              <a:buFontTx/>
              <a:buChar char="•"/>
              <a:defRPr/>
            </a:pPr>
            <a:r>
              <a:rPr lang="en-AU" sz="1600" kern="0" dirty="0"/>
              <a:t>Dispose of contents/container in accordance with local regulations. (</a:t>
            </a:r>
            <a:r>
              <a:rPr lang="en-AU" sz="1600" i="1" kern="0" dirty="0"/>
              <a:t>Disposal</a:t>
            </a:r>
            <a:r>
              <a:rPr lang="en-AU" sz="1600" kern="0" dirty="0"/>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4A720E9-F284-4788-B7D0-1AA216A899F6}" type="slidenum">
              <a:rPr lang="en-AU" smtClean="0"/>
              <a:pPr eaLnBrk="1" hangingPunct="1"/>
              <a:t>32</a:t>
            </a:fld>
            <a:endParaRPr lang="en-AU" smtClean="0"/>
          </a:p>
        </p:txBody>
      </p:sp>
      <p:sp>
        <p:nvSpPr>
          <p:cNvPr id="3" name="Rectangle 3"/>
          <p:cNvSpPr txBox="1">
            <a:spLocks noChangeArrowheads="1"/>
          </p:cNvSpPr>
          <p:nvPr/>
        </p:nvSpPr>
        <p:spPr>
          <a:xfrm>
            <a:off x="468313" y="549276"/>
            <a:ext cx="8640763" cy="576263"/>
          </a:xfrm>
          <a:prstGeom prst="rect">
            <a:avLst/>
          </a:prstGeom>
        </p:spPr>
        <p:txBody>
          <a:bodyPr/>
          <a:lstStyle/>
          <a:p>
            <a:pPr marL="342900" indent="-342900">
              <a:spcBef>
                <a:spcPct val="20000"/>
              </a:spcBef>
              <a:defRPr/>
            </a:pPr>
            <a:r>
              <a:rPr lang="en-AU" sz="2400" b="1" kern="0" dirty="0">
                <a:solidFill>
                  <a:schemeClr val="accent2"/>
                </a:solidFill>
                <a:latin typeface="+mn-lt"/>
              </a:rPr>
              <a:t>The GHS – Other information on labels</a:t>
            </a:r>
          </a:p>
        </p:txBody>
      </p:sp>
      <p:sp>
        <p:nvSpPr>
          <p:cNvPr id="4" name="TextBox 3"/>
          <p:cNvSpPr txBox="1"/>
          <p:nvPr/>
        </p:nvSpPr>
        <p:spPr>
          <a:xfrm>
            <a:off x="611189" y="1366838"/>
            <a:ext cx="8281987" cy="338554"/>
          </a:xfrm>
          <a:prstGeom prst="rect">
            <a:avLst/>
          </a:prstGeom>
          <a:noFill/>
        </p:spPr>
        <p:txBody>
          <a:bodyPr>
            <a:spAutoFit/>
          </a:bodyPr>
          <a:lstStyle/>
          <a:p>
            <a:pPr marL="342900" indent="-342900">
              <a:spcBef>
                <a:spcPct val="20000"/>
              </a:spcBef>
              <a:buFontTx/>
              <a:buChar char="•"/>
              <a:defRPr/>
            </a:pPr>
            <a:r>
              <a:rPr lang="en-AU" sz="1600" i="1" kern="0" dirty="0"/>
              <a:t>Product identifier </a:t>
            </a:r>
            <a:r>
              <a:rPr lang="en-AU" sz="1600" kern="0" dirty="0"/>
              <a:t>(and ingredient proportions)</a:t>
            </a:r>
          </a:p>
        </p:txBody>
      </p:sp>
      <p:sp>
        <p:nvSpPr>
          <p:cNvPr id="6" name="TextBox 5"/>
          <p:cNvSpPr txBox="1"/>
          <p:nvPr/>
        </p:nvSpPr>
        <p:spPr>
          <a:xfrm>
            <a:off x="611189" y="1939925"/>
            <a:ext cx="8281987" cy="338554"/>
          </a:xfrm>
          <a:prstGeom prst="rect">
            <a:avLst/>
          </a:prstGeom>
          <a:noFill/>
        </p:spPr>
        <p:txBody>
          <a:bodyPr>
            <a:spAutoFit/>
          </a:bodyPr>
          <a:lstStyle/>
          <a:p>
            <a:pPr marL="342900" indent="-342900">
              <a:spcBef>
                <a:spcPct val="20000"/>
              </a:spcBef>
              <a:buFontTx/>
              <a:buChar char="•"/>
              <a:defRPr/>
            </a:pPr>
            <a:r>
              <a:rPr lang="en-AU" sz="1600" i="1" kern="0" dirty="0"/>
              <a:t>Supplier / manufacturer details</a:t>
            </a:r>
          </a:p>
        </p:txBody>
      </p:sp>
      <p:sp>
        <p:nvSpPr>
          <p:cNvPr id="7" name="TextBox 6"/>
          <p:cNvSpPr txBox="1"/>
          <p:nvPr/>
        </p:nvSpPr>
        <p:spPr>
          <a:xfrm>
            <a:off x="611189" y="2570164"/>
            <a:ext cx="8281987" cy="1224951"/>
          </a:xfrm>
          <a:prstGeom prst="rect">
            <a:avLst/>
          </a:prstGeom>
          <a:noFill/>
        </p:spPr>
        <p:txBody>
          <a:bodyPr>
            <a:spAutoFit/>
          </a:bodyPr>
          <a:lstStyle/>
          <a:p>
            <a:pPr marL="342900" indent="-342900">
              <a:spcBef>
                <a:spcPct val="20000"/>
              </a:spcBef>
              <a:buFontTx/>
              <a:buChar char="•"/>
              <a:defRPr/>
            </a:pPr>
            <a:r>
              <a:rPr lang="en-AU" sz="1600" i="1" kern="0" dirty="0"/>
              <a:t>Supplementary information </a:t>
            </a:r>
            <a:r>
              <a:rPr lang="en-AU" sz="1600" kern="0" dirty="0"/>
              <a:t>, where applicable, such as:</a:t>
            </a:r>
          </a:p>
          <a:p>
            <a:pPr marL="800100" lvl="1" indent="-342900">
              <a:spcBef>
                <a:spcPct val="20000"/>
              </a:spcBef>
              <a:buFontTx/>
              <a:buChar char="•"/>
              <a:defRPr/>
            </a:pPr>
            <a:r>
              <a:rPr lang="en-AU" sz="1600" kern="0" dirty="0"/>
              <a:t>hazard classes and hazard statements not specifically covered by the </a:t>
            </a:r>
            <a:r>
              <a:rPr lang="en-AU" sz="1600" kern="0" dirty="0" smtClean="0"/>
              <a:t>GHS</a:t>
            </a:r>
            <a:endParaRPr lang="en-AU" sz="1600" kern="0" dirty="0"/>
          </a:p>
          <a:p>
            <a:pPr marL="800100" lvl="1" indent="-342900">
              <a:spcBef>
                <a:spcPct val="20000"/>
              </a:spcBef>
              <a:buFontTx/>
              <a:buChar char="•"/>
              <a:defRPr/>
            </a:pPr>
            <a:r>
              <a:rPr lang="en-AU" sz="1600" kern="0" dirty="0"/>
              <a:t>expiry or retest date.</a:t>
            </a:r>
          </a:p>
          <a:p>
            <a:pPr marL="800100" lvl="1" indent="-342900">
              <a:spcBef>
                <a:spcPct val="20000"/>
              </a:spcBef>
              <a:buFontTx/>
              <a:buChar char="•"/>
              <a:defRPr/>
            </a:pPr>
            <a:r>
              <a:rPr lang="en-AU" sz="1600" kern="0" dirty="0"/>
              <a:t>UN number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1829" y="1193924"/>
            <a:ext cx="5100343" cy="4470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C99BFB-8902-4CB3-8CD0-731DA8A63A9A}" type="slidenum">
              <a:rPr lang="en-AU" smtClean="0"/>
              <a:pPr eaLnBrk="1" hangingPunct="1"/>
              <a:t>33</a:t>
            </a:fld>
            <a:endParaRPr lang="en-AU" dirty="0" smtClean="0"/>
          </a:p>
        </p:txBody>
      </p:sp>
      <p:sp>
        <p:nvSpPr>
          <p:cNvPr id="3" name="Rectangle 3"/>
          <p:cNvSpPr txBox="1">
            <a:spLocks noChangeArrowheads="1"/>
          </p:cNvSpPr>
          <p:nvPr/>
        </p:nvSpPr>
        <p:spPr>
          <a:xfrm>
            <a:off x="468313" y="301626"/>
            <a:ext cx="8640763" cy="576263"/>
          </a:xfrm>
          <a:prstGeom prst="rect">
            <a:avLst/>
          </a:prstGeom>
        </p:spPr>
        <p:txBody>
          <a:bodyPr/>
          <a:lstStyle/>
          <a:p>
            <a:pPr marL="342900" indent="-342900">
              <a:spcBef>
                <a:spcPct val="20000"/>
              </a:spcBef>
              <a:defRPr/>
            </a:pPr>
            <a:r>
              <a:rPr lang="en-AU" sz="2400" b="1" kern="0" dirty="0">
                <a:solidFill>
                  <a:schemeClr val="accent2"/>
                </a:solidFill>
                <a:latin typeface="+mn-lt"/>
              </a:rPr>
              <a:t>Examples of GHS labels</a:t>
            </a:r>
          </a:p>
        </p:txBody>
      </p:sp>
      <p:sp>
        <p:nvSpPr>
          <p:cNvPr id="13" name="TextBox 12"/>
          <p:cNvSpPr txBox="1">
            <a:spLocks noChangeArrowheads="1"/>
          </p:cNvSpPr>
          <p:nvPr/>
        </p:nvSpPr>
        <p:spPr bwMode="auto">
          <a:xfrm>
            <a:off x="443866" y="1502411"/>
            <a:ext cx="1439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AU" sz="1200" dirty="0"/>
              <a:t>Product identifier</a:t>
            </a:r>
          </a:p>
        </p:txBody>
      </p:sp>
      <p:sp>
        <p:nvSpPr>
          <p:cNvPr id="14" name="TextBox 13"/>
          <p:cNvSpPr txBox="1">
            <a:spLocks noChangeArrowheads="1"/>
          </p:cNvSpPr>
          <p:nvPr/>
        </p:nvSpPr>
        <p:spPr bwMode="auto">
          <a:xfrm>
            <a:off x="140655" y="1950086"/>
            <a:ext cx="18002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AU" sz="1200" dirty="0"/>
              <a:t>Ingredient proportions</a:t>
            </a:r>
          </a:p>
        </p:txBody>
      </p:sp>
      <p:sp>
        <p:nvSpPr>
          <p:cNvPr id="15" name="TextBox 14"/>
          <p:cNvSpPr txBox="1">
            <a:spLocks noChangeArrowheads="1"/>
          </p:cNvSpPr>
          <p:nvPr/>
        </p:nvSpPr>
        <p:spPr bwMode="auto">
          <a:xfrm>
            <a:off x="347980" y="2659063"/>
            <a:ext cx="1512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AU" sz="1200" dirty="0"/>
              <a:t>Hazard pictograms</a:t>
            </a:r>
          </a:p>
        </p:txBody>
      </p:sp>
      <p:sp>
        <p:nvSpPr>
          <p:cNvPr id="17" name="TextBox 16"/>
          <p:cNvSpPr txBox="1">
            <a:spLocks noChangeArrowheads="1"/>
          </p:cNvSpPr>
          <p:nvPr/>
        </p:nvSpPr>
        <p:spPr bwMode="auto">
          <a:xfrm>
            <a:off x="7320917" y="4144328"/>
            <a:ext cx="2449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sz="1200"/>
              <a:t>Precautionary statements</a:t>
            </a:r>
          </a:p>
        </p:txBody>
      </p:sp>
      <p:sp>
        <p:nvSpPr>
          <p:cNvPr id="18" name="TextBox 17"/>
          <p:cNvSpPr txBox="1">
            <a:spLocks noChangeArrowheads="1"/>
          </p:cNvSpPr>
          <p:nvPr/>
        </p:nvSpPr>
        <p:spPr bwMode="auto">
          <a:xfrm>
            <a:off x="7320917" y="5227003"/>
            <a:ext cx="2449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sz="1200"/>
              <a:t>Supplier information</a:t>
            </a:r>
          </a:p>
        </p:txBody>
      </p:sp>
      <p:sp>
        <p:nvSpPr>
          <p:cNvPr id="22" name="Rounded Rectangle 21"/>
          <p:cNvSpPr/>
          <p:nvPr/>
        </p:nvSpPr>
        <p:spPr>
          <a:xfrm>
            <a:off x="2253614" y="1476376"/>
            <a:ext cx="1598295" cy="352424"/>
          </a:xfrm>
          <a:prstGeom prst="roundRect">
            <a:avLst/>
          </a:prstGeom>
          <a:solidFill>
            <a:schemeClr val="bg2">
              <a:alpha val="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cxnSp>
        <p:nvCxnSpPr>
          <p:cNvPr id="24" name="Straight Connector 23"/>
          <p:cNvCxnSpPr/>
          <p:nvPr/>
        </p:nvCxnSpPr>
        <p:spPr>
          <a:xfrm flipH="1">
            <a:off x="1883730" y="1651635"/>
            <a:ext cx="369887" cy="0"/>
          </a:xfrm>
          <a:prstGeom prst="line">
            <a:avLst/>
          </a:prstGeom>
          <a:ln w="19050" cmpd="sng">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2265047" y="1900111"/>
            <a:ext cx="1449703" cy="355600"/>
          </a:xfrm>
          <a:prstGeom prst="roundRect">
            <a:avLst/>
          </a:prstGeom>
          <a:solidFill>
            <a:schemeClr val="bg2">
              <a:alpha val="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cxnSp>
        <p:nvCxnSpPr>
          <p:cNvPr id="27" name="Straight Connector 26"/>
          <p:cNvCxnSpPr>
            <a:stCxn id="26" idx="1"/>
          </p:cNvCxnSpPr>
          <p:nvPr/>
        </p:nvCxnSpPr>
        <p:spPr>
          <a:xfrm flipH="1">
            <a:off x="1895161" y="2077911"/>
            <a:ext cx="369886" cy="0"/>
          </a:xfrm>
          <a:prstGeom prst="line">
            <a:avLst/>
          </a:prstGeom>
          <a:ln w="19050" cmpd="sng">
            <a:solidFill>
              <a:schemeClr val="bg2"/>
            </a:solidFill>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2137982" y="2374139"/>
            <a:ext cx="2341243" cy="871536"/>
          </a:xfrm>
          <a:prstGeom prst="roundRect">
            <a:avLst/>
          </a:prstGeom>
          <a:solidFill>
            <a:schemeClr val="bg2">
              <a:alpha val="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cxnSp>
        <p:nvCxnSpPr>
          <p:cNvPr id="29" name="Straight Connector 28"/>
          <p:cNvCxnSpPr>
            <a:stCxn id="28" idx="1"/>
          </p:cNvCxnSpPr>
          <p:nvPr/>
        </p:nvCxnSpPr>
        <p:spPr>
          <a:xfrm flipH="1">
            <a:off x="1768096" y="2809907"/>
            <a:ext cx="369886" cy="2381"/>
          </a:xfrm>
          <a:prstGeom prst="line">
            <a:avLst/>
          </a:prstGeom>
          <a:ln w="19050" cmpd="sng">
            <a:solidFill>
              <a:schemeClr val="bg2"/>
            </a:solidFill>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4572001" y="2177733"/>
            <a:ext cx="1089344" cy="214312"/>
          </a:xfrm>
          <a:prstGeom prst="roundRect">
            <a:avLst/>
          </a:prstGeom>
          <a:solidFill>
            <a:schemeClr val="accent1">
              <a:alpha val="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56" name="Rounded Rectangle 55"/>
          <p:cNvSpPr/>
          <p:nvPr/>
        </p:nvSpPr>
        <p:spPr>
          <a:xfrm>
            <a:off x="2139317" y="3363278"/>
            <a:ext cx="4882196" cy="1838325"/>
          </a:xfrm>
          <a:prstGeom prst="roundRect">
            <a:avLst/>
          </a:prstGeom>
          <a:solidFill>
            <a:schemeClr val="accent1">
              <a:alpha val="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57" name="Rounded Rectangle 56"/>
          <p:cNvSpPr/>
          <p:nvPr/>
        </p:nvSpPr>
        <p:spPr>
          <a:xfrm>
            <a:off x="2230758" y="5219065"/>
            <a:ext cx="4570092" cy="293688"/>
          </a:xfrm>
          <a:prstGeom prst="roundRect">
            <a:avLst/>
          </a:prstGeom>
          <a:solidFill>
            <a:schemeClr val="accent1">
              <a:alpha val="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cxnSp>
        <p:nvCxnSpPr>
          <p:cNvPr id="73" name="Straight Connector 72"/>
          <p:cNvCxnSpPr>
            <a:stCxn id="16" idx="1"/>
            <a:endCxn id="55" idx="3"/>
          </p:cNvCxnSpPr>
          <p:nvPr/>
        </p:nvCxnSpPr>
        <p:spPr>
          <a:xfrm flipH="1">
            <a:off x="7021513" y="2871859"/>
            <a:ext cx="447994" cy="269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17" idx="1"/>
            <a:endCxn id="56" idx="3"/>
          </p:cNvCxnSpPr>
          <p:nvPr/>
        </p:nvCxnSpPr>
        <p:spPr>
          <a:xfrm flipH="1" flipV="1">
            <a:off x="7021513" y="4282441"/>
            <a:ext cx="299404" cy="387"/>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18" idx="1"/>
            <a:endCxn id="57" idx="3"/>
          </p:cNvCxnSpPr>
          <p:nvPr/>
        </p:nvCxnSpPr>
        <p:spPr>
          <a:xfrm flipH="1">
            <a:off x="6800850" y="5365503"/>
            <a:ext cx="520067" cy="40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7240905" y="2145984"/>
            <a:ext cx="11890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sz="1200" dirty="0"/>
              <a:t>Signal word</a:t>
            </a:r>
          </a:p>
        </p:txBody>
      </p:sp>
      <p:sp>
        <p:nvSpPr>
          <p:cNvPr id="16" name="TextBox 15"/>
          <p:cNvSpPr txBox="1">
            <a:spLocks noChangeArrowheads="1"/>
          </p:cNvSpPr>
          <p:nvPr/>
        </p:nvSpPr>
        <p:spPr bwMode="auto">
          <a:xfrm>
            <a:off x="7469507" y="2733359"/>
            <a:ext cx="2449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sz="1200"/>
              <a:t>Hazard statements</a:t>
            </a:r>
          </a:p>
        </p:txBody>
      </p:sp>
      <p:sp>
        <p:nvSpPr>
          <p:cNvPr id="55" name="Rounded Rectangle 54"/>
          <p:cNvSpPr/>
          <p:nvPr/>
        </p:nvSpPr>
        <p:spPr>
          <a:xfrm>
            <a:off x="4572001" y="2502993"/>
            <a:ext cx="2449512" cy="743127"/>
          </a:xfrm>
          <a:prstGeom prst="roundRect">
            <a:avLst/>
          </a:prstGeom>
          <a:solidFill>
            <a:schemeClr val="accent1">
              <a:alpha val="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cxnSp>
        <p:nvCxnSpPr>
          <p:cNvPr id="58" name="Straight Connector 57"/>
          <p:cNvCxnSpPr>
            <a:stCxn id="21" idx="1"/>
          </p:cNvCxnSpPr>
          <p:nvPr/>
        </p:nvCxnSpPr>
        <p:spPr>
          <a:xfrm flipH="1">
            <a:off x="5678807" y="2284484"/>
            <a:ext cx="1562098" cy="7550"/>
          </a:xfrm>
          <a:prstGeom prst="line">
            <a:avLst/>
          </a:prstGeom>
          <a:ln w="19050" cmpd="sng">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2475377">
            <a:off x="2619215" y="2836039"/>
            <a:ext cx="3905569" cy="1015663"/>
          </a:xfrm>
          <a:prstGeom prst="rect">
            <a:avLst/>
          </a:prstGeom>
          <a:noFill/>
        </p:spPr>
        <p:txBody>
          <a:bodyPr wrap="square" rtlCol="0">
            <a:spAutoFit/>
          </a:bodyPr>
          <a:lstStyle/>
          <a:p>
            <a:r>
              <a:rPr lang="en-AU" sz="6000" dirty="0" smtClean="0">
                <a:solidFill>
                  <a:schemeClr val="bg1">
                    <a:lumMod val="85000"/>
                    <a:alpha val="69000"/>
                  </a:schemeClr>
                </a:solidFill>
              </a:rPr>
              <a:t>EXAMPLE</a:t>
            </a:r>
            <a:endParaRPr lang="en-AU" sz="6000" dirty="0">
              <a:solidFill>
                <a:schemeClr val="bg1">
                  <a:lumMod val="85000"/>
                  <a:alpha val="69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additive="base">
                                        <p:cTn id="53" dur="500" fill="hold"/>
                                        <p:tgtEl>
                                          <p:spTgt spid="58"/>
                                        </p:tgtEl>
                                        <p:attrNameLst>
                                          <p:attrName>ppt_x</p:attrName>
                                        </p:attrNameLst>
                                      </p:cBhvr>
                                      <p:tavLst>
                                        <p:tav tm="0">
                                          <p:val>
                                            <p:strVal val="#ppt_x"/>
                                          </p:val>
                                        </p:tav>
                                        <p:tav tm="100000">
                                          <p:val>
                                            <p:strVal val="#ppt_x"/>
                                          </p:val>
                                        </p:tav>
                                      </p:tavLst>
                                    </p:anim>
                                    <p:anim calcmode="lin" valueType="num">
                                      <p:cBhvr additive="base">
                                        <p:cTn id="54" dur="500" fill="hold"/>
                                        <p:tgtEl>
                                          <p:spTgt spid="5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additive="base">
                                        <p:cTn id="57" dur="500" fill="hold"/>
                                        <p:tgtEl>
                                          <p:spTgt spid="54"/>
                                        </p:tgtEl>
                                        <p:attrNameLst>
                                          <p:attrName>ppt_x</p:attrName>
                                        </p:attrNameLst>
                                      </p:cBhvr>
                                      <p:tavLst>
                                        <p:tav tm="0">
                                          <p:val>
                                            <p:strVal val="#ppt_x"/>
                                          </p:val>
                                        </p:tav>
                                        <p:tav tm="100000">
                                          <p:val>
                                            <p:strVal val="#ppt_x"/>
                                          </p:val>
                                        </p:tav>
                                      </p:tavLst>
                                    </p:anim>
                                    <p:anim calcmode="lin" valueType="num">
                                      <p:cBhvr additive="base">
                                        <p:cTn id="5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ppt_x"/>
                                          </p:val>
                                        </p:tav>
                                        <p:tav tm="100000">
                                          <p:val>
                                            <p:strVal val="#ppt_x"/>
                                          </p:val>
                                        </p:tav>
                                      </p:tavLst>
                                    </p:anim>
                                    <p:anim calcmode="lin" valueType="num">
                                      <p:cBhvr additive="base">
                                        <p:cTn id="64" dur="500" fill="hold"/>
                                        <p:tgtEl>
                                          <p:spTgt spid="55"/>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73"/>
                                        </p:tgtEl>
                                        <p:attrNameLst>
                                          <p:attrName>style.visibility</p:attrName>
                                        </p:attrNameLst>
                                      </p:cBhvr>
                                      <p:to>
                                        <p:strVal val="visible"/>
                                      </p:to>
                                    </p:set>
                                    <p:anim calcmode="lin" valueType="num">
                                      <p:cBhvr additive="base">
                                        <p:cTn id="67" dur="500" fill="hold"/>
                                        <p:tgtEl>
                                          <p:spTgt spid="73"/>
                                        </p:tgtEl>
                                        <p:attrNameLst>
                                          <p:attrName>ppt_x</p:attrName>
                                        </p:attrNameLst>
                                      </p:cBhvr>
                                      <p:tavLst>
                                        <p:tav tm="0">
                                          <p:val>
                                            <p:strVal val="#ppt_x"/>
                                          </p:val>
                                        </p:tav>
                                        <p:tav tm="100000">
                                          <p:val>
                                            <p:strVal val="#ppt_x"/>
                                          </p:val>
                                        </p:tav>
                                      </p:tavLst>
                                    </p:anim>
                                    <p:anim calcmode="lin" valueType="num">
                                      <p:cBhvr additive="base">
                                        <p:cTn id="68" dur="500" fill="hold"/>
                                        <p:tgtEl>
                                          <p:spTgt spid="7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56"/>
                                        </p:tgtEl>
                                        <p:attrNameLst>
                                          <p:attrName>style.visibility</p:attrName>
                                        </p:attrNameLst>
                                      </p:cBhvr>
                                      <p:to>
                                        <p:strVal val="visible"/>
                                      </p:to>
                                    </p:set>
                                    <p:anim calcmode="lin" valueType="num">
                                      <p:cBhvr additive="base">
                                        <p:cTn id="77" dur="500" fill="hold"/>
                                        <p:tgtEl>
                                          <p:spTgt spid="56"/>
                                        </p:tgtEl>
                                        <p:attrNameLst>
                                          <p:attrName>ppt_x</p:attrName>
                                        </p:attrNameLst>
                                      </p:cBhvr>
                                      <p:tavLst>
                                        <p:tav tm="0">
                                          <p:val>
                                            <p:strVal val="#ppt_x"/>
                                          </p:val>
                                        </p:tav>
                                        <p:tav tm="100000">
                                          <p:val>
                                            <p:strVal val="#ppt_x"/>
                                          </p:val>
                                        </p:tav>
                                      </p:tavLst>
                                    </p:anim>
                                    <p:anim calcmode="lin" valueType="num">
                                      <p:cBhvr additive="base">
                                        <p:cTn id="78" dur="500" fill="hold"/>
                                        <p:tgtEl>
                                          <p:spTgt spid="56"/>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75"/>
                                        </p:tgtEl>
                                        <p:attrNameLst>
                                          <p:attrName>style.visibility</p:attrName>
                                        </p:attrNameLst>
                                      </p:cBhvr>
                                      <p:to>
                                        <p:strVal val="visible"/>
                                      </p:to>
                                    </p:set>
                                    <p:anim calcmode="lin" valueType="num">
                                      <p:cBhvr additive="base">
                                        <p:cTn id="81" dur="500" fill="hold"/>
                                        <p:tgtEl>
                                          <p:spTgt spid="75"/>
                                        </p:tgtEl>
                                        <p:attrNameLst>
                                          <p:attrName>ppt_x</p:attrName>
                                        </p:attrNameLst>
                                      </p:cBhvr>
                                      <p:tavLst>
                                        <p:tav tm="0">
                                          <p:val>
                                            <p:strVal val="#ppt_x"/>
                                          </p:val>
                                        </p:tav>
                                        <p:tav tm="100000">
                                          <p:val>
                                            <p:strVal val="#ppt_x"/>
                                          </p:val>
                                        </p:tav>
                                      </p:tavLst>
                                    </p:anim>
                                    <p:anim calcmode="lin" valueType="num">
                                      <p:cBhvr additive="base">
                                        <p:cTn id="82" dur="500" fill="hold"/>
                                        <p:tgtEl>
                                          <p:spTgt spid="75"/>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500" fill="hold"/>
                                        <p:tgtEl>
                                          <p:spTgt spid="57"/>
                                        </p:tgtEl>
                                        <p:attrNameLst>
                                          <p:attrName>ppt_x</p:attrName>
                                        </p:attrNameLst>
                                      </p:cBhvr>
                                      <p:tavLst>
                                        <p:tav tm="0">
                                          <p:val>
                                            <p:strVal val="#ppt_x"/>
                                          </p:val>
                                        </p:tav>
                                        <p:tav tm="100000">
                                          <p:val>
                                            <p:strVal val="#ppt_x"/>
                                          </p:val>
                                        </p:tav>
                                      </p:tavLst>
                                    </p:anim>
                                    <p:anim calcmode="lin" valueType="num">
                                      <p:cBhvr additive="base">
                                        <p:cTn id="92" dur="500" fill="hold"/>
                                        <p:tgtEl>
                                          <p:spTgt spid="57"/>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additive="base">
                                        <p:cTn id="95" dur="500" fill="hold"/>
                                        <p:tgtEl>
                                          <p:spTgt spid="77"/>
                                        </p:tgtEl>
                                        <p:attrNameLst>
                                          <p:attrName>ppt_x</p:attrName>
                                        </p:attrNameLst>
                                      </p:cBhvr>
                                      <p:tavLst>
                                        <p:tav tm="0">
                                          <p:val>
                                            <p:strVal val="#ppt_x"/>
                                          </p:val>
                                        </p:tav>
                                        <p:tav tm="100000">
                                          <p:val>
                                            <p:strVal val="#ppt_x"/>
                                          </p:val>
                                        </p:tav>
                                      </p:tavLst>
                                    </p:anim>
                                    <p:anim calcmode="lin" valueType="num">
                                      <p:cBhvr additive="base">
                                        <p:cTn id="96" dur="500" fill="hold"/>
                                        <p:tgtEl>
                                          <p:spTgt spid="7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
                                        </p:tgtEl>
                                        <p:attrNameLst>
                                          <p:attrName>style.visibility</p:attrName>
                                        </p:attrNameLst>
                                      </p:cBhvr>
                                      <p:to>
                                        <p:strVal val="visible"/>
                                      </p:to>
                                    </p:set>
                                    <p:anim calcmode="lin" valueType="num">
                                      <p:cBhvr additive="base">
                                        <p:cTn id="99" dur="500" fill="hold"/>
                                        <p:tgtEl>
                                          <p:spTgt spid="18"/>
                                        </p:tgtEl>
                                        <p:attrNameLst>
                                          <p:attrName>ppt_x</p:attrName>
                                        </p:attrNameLst>
                                      </p:cBhvr>
                                      <p:tavLst>
                                        <p:tav tm="0">
                                          <p:val>
                                            <p:strVal val="#ppt_x"/>
                                          </p:val>
                                        </p:tav>
                                        <p:tav tm="100000">
                                          <p:val>
                                            <p:strVal val="#ppt_x"/>
                                          </p:val>
                                        </p:tav>
                                      </p:tavLst>
                                    </p:anim>
                                    <p:anim calcmode="lin" valueType="num">
                                      <p:cBhvr additive="base">
                                        <p:cTn id="10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P spid="18" grpId="0"/>
      <p:bldP spid="22" grpId="0" animBg="1"/>
      <p:bldP spid="26" grpId="0" animBg="1"/>
      <p:bldP spid="28" grpId="0" animBg="1"/>
      <p:bldP spid="54" grpId="0" animBg="1"/>
      <p:bldP spid="56" grpId="0" animBg="1"/>
      <p:bldP spid="57" grpId="0" animBg="1"/>
      <p:bldP spid="21" grpId="0"/>
      <p:bldP spid="16" grpId="0"/>
      <p:bldP spid="55"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063" y="1199388"/>
            <a:ext cx="5087874" cy="4459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32B06B0-74B9-4F30-80FA-7CF305EA5190}" type="slidenum">
              <a:rPr lang="en-AU" smtClean="0"/>
              <a:pPr eaLnBrk="1" hangingPunct="1"/>
              <a:t>34</a:t>
            </a:fld>
            <a:endParaRPr lang="en-AU" smtClean="0"/>
          </a:p>
        </p:txBody>
      </p:sp>
      <p:sp>
        <p:nvSpPr>
          <p:cNvPr id="20" name="TextBox 19"/>
          <p:cNvSpPr txBox="1">
            <a:spLocks noChangeArrowheads="1"/>
          </p:cNvSpPr>
          <p:nvPr/>
        </p:nvSpPr>
        <p:spPr bwMode="auto">
          <a:xfrm>
            <a:off x="468314" y="2677479"/>
            <a:ext cx="17414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sz="1200" dirty="0"/>
              <a:t>DG Class Labels</a:t>
            </a:r>
          </a:p>
        </p:txBody>
      </p:sp>
      <p:sp>
        <p:nvSpPr>
          <p:cNvPr id="242" name="Rectangle 3"/>
          <p:cNvSpPr txBox="1">
            <a:spLocks noChangeArrowheads="1"/>
          </p:cNvSpPr>
          <p:nvPr/>
        </p:nvSpPr>
        <p:spPr>
          <a:xfrm>
            <a:off x="468313" y="301626"/>
            <a:ext cx="8640763" cy="576263"/>
          </a:xfrm>
          <a:prstGeom prst="rect">
            <a:avLst/>
          </a:prstGeom>
        </p:spPr>
        <p:txBody>
          <a:bodyPr/>
          <a:lstStyle/>
          <a:p>
            <a:pPr marL="342900" indent="-342900">
              <a:spcBef>
                <a:spcPct val="20000"/>
              </a:spcBef>
              <a:defRPr/>
            </a:pPr>
            <a:r>
              <a:rPr lang="en-AU" sz="2400" b="1" kern="0" dirty="0">
                <a:solidFill>
                  <a:schemeClr val="accent2"/>
                </a:solidFill>
                <a:latin typeface="+mn-lt"/>
              </a:rPr>
              <a:t>Examples of GHS labels</a:t>
            </a:r>
          </a:p>
          <a:p>
            <a:pPr marL="342900" indent="-342900">
              <a:spcBef>
                <a:spcPct val="20000"/>
              </a:spcBef>
              <a:defRPr/>
            </a:pPr>
            <a:r>
              <a:rPr lang="en-AU" sz="2000" b="1" kern="0" dirty="0">
                <a:solidFill>
                  <a:schemeClr val="accent2"/>
                </a:solidFill>
                <a:latin typeface="+mn-lt"/>
              </a:rPr>
              <a:t>Label suitable for transport</a:t>
            </a:r>
          </a:p>
        </p:txBody>
      </p:sp>
      <p:sp>
        <p:nvSpPr>
          <p:cNvPr id="244" name="Rounded Rectangle 243"/>
          <p:cNvSpPr/>
          <p:nvPr/>
        </p:nvSpPr>
        <p:spPr>
          <a:xfrm>
            <a:off x="2127887" y="2386014"/>
            <a:ext cx="1586863" cy="871536"/>
          </a:xfrm>
          <a:prstGeom prst="roundRect">
            <a:avLst/>
          </a:prstGeom>
          <a:solidFill>
            <a:schemeClr val="bg2">
              <a:alpha val="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cxnSp>
        <p:nvCxnSpPr>
          <p:cNvPr id="245" name="Straight Connector 244"/>
          <p:cNvCxnSpPr>
            <a:stCxn id="244" idx="1"/>
          </p:cNvCxnSpPr>
          <p:nvPr/>
        </p:nvCxnSpPr>
        <p:spPr>
          <a:xfrm flipH="1">
            <a:off x="1758001" y="2821782"/>
            <a:ext cx="369886" cy="2381"/>
          </a:xfrm>
          <a:prstGeom prst="line">
            <a:avLst/>
          </a:prstGeom>
          <a:ln w="19050" cmpd="sng">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2475377">
            <a:off x="2619215" y="2836039"/>
            <a:ext cx="3905569" cy="1015663"/>
          </a:xfrm>
          <a:prstGeom prst="rect">
            <a:avLst/>
          </a:prstGeom>
          <a:noFill/>
        </p:spPr>
        <p:txBody>
          <a:bodyPr wrap="square" rtlCol="0">
            <a:spAutoFit/>
          </a:bodyPr>
          <a:lstStyle/>
          <a:p>
            <a:r>
              <a:rPr lang="en-AU" sz="6000" dirty="0" smtClean="0">
                <a:solidFill>
                  <a:schemeClr val="bg1">
                    <a:lumMod val="85000"/>
                    <a:alpha val="69000"/>
                  </a:schemeClr>
                </a:solidFill>
              </a:rPr>
              <a:t>EXAMPLE</a:t>
            </a:r>
            <a:endParaRPr lang="en-AU" sz="6000" dirty="0">
              <a:solidFill>
                <a:schemeClr val="bg1">
                  <a:lumMod val="85000"/>
                  <a:alpha val="69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5"/>
                                        </p:tgtEl>
                                        <p:attrNameLst>
                                          <p:attrName>style.visibility</p:attrName>
                                        </p:attrNameLst>
                                      </p:cBhvr>
                                      <p:to>
                                        <p:strVal val="visible"/>
                                      </p:to>
                                    </p:set>
                                    <p:anim calcmode="lin" valueType="num">
                                      <p:cBhvr additive="base">
                                        <p:cTn id="11" dur="500" fill="hold"/>
                                        <p:tgtEl>
                                          <p:spTgt spid="245"/>
                                        </p:tgtEl>
                                        <p:attrNameLst>
                                          <p:attrName>ppt_x</p:attrName>
                                        </p:attrNameLst>
                                      </p:cBhvr>
                                      <p:tavLst>
                                        <p:tav tm="0">
                                          <p:val>
                                            <p:strVal val="#ppt_x"/>
                                          </p:val>
                                        </p:tav>
                                        <p:tav tm="100000">
                                          <p:val>
                                            <p:strVal val="#ppt_x"/>
                                          </p:val>
                                        </p:tav>
                                      </p:tavLst>
                                    </p:anim>
                                    <p:anim calcmode="lin" valueType="num">
                                      <p:cBhvr additive="base">
                                        <p:cTn id="12" dur="500" fill="hold"/>
                                        <p:tgtEl>
                                          <p:spTgt spid="24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4"/>
                                        </p:tgtEl>
                                        <p:attrNameLst>
                                          <p:attrName>style.visibility</p:attrName>
                                        </p:attrNameLst>
                                      </p:cBhvr>
                                      <p:to>
                                        <p:strVal val="visible"/>
                                      </p:to>
                                    </p:set>
                                    <p:anim calcmode="lin" valueType="num">
                                      <p:cBhvr additive="base">
                                        <p:cTn id="15" dur="500" fill="hold"/>
                                        <p:tgtEl>
                                          <p:spTgt spid="244"/>
                                        </p:tgtEl>
                                        <p:attrNameLst>
                                          <p:attrName>ppt_x</p:attrName>
                                        </p:attrNameLst>
                                      </p:cBhvr>
                                      <p:tavLst>
                                        <p:tav tm="0">
                                          <p:val>
                                            <p:strVal val="#ppt_x"/>
                                          </p:val>
                                        </p:tav>
                                        <p:tav tm="100000">
                                          <p:val>
                                            <p:strVal val="#ppt_x"/>
                                          </p:val>
                                        </p:tav>
                                      </p:tavLst>
                                    </p:anim>
                                    <p:anim calcmode="lin" valueType="num">
                                      <p:cBhvr additive="base">
                                        <p:cTn id="16" dur="500" fill="hold"/>
                                        <p:tgtEl>
                                          <p:spTgt spid="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utoUpdateAnimBg="0"/>
      <p:bldP spid="244"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7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063" y="1677924"/>
            <a:ext cx="5087874" cy="2816352"/>
          </a:xfrm>
          <a:prstGeom prst="rect">
            <a:avLst/>
          </a:prstGeom>
          <a:noFill/>
          <a:ln>
            <a:noFill/>
          </a:ln>
          <a:effectLst>
            <a:outerShdw dist="35921" dir="2700000" algn="ctr" rotWithShape="0">
              <a:schemeClr val="bg2">
                <a:alpha val="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2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FBE241C-815D-4F7D-AF06-66CF57193DA5}" type="slidenum">
              <a:rPr lang="en-AU" smtClean="0"/>
              <a:pPr eaLnBrk="1" hangingPunct="1"/>
              <a:t>35</a:t>
            </a:fld>
            <a:endParaRPr lang="en-AU" smtClean="0"/>
          </a:p>
        </p:txBody>
      </p:sp>
      <p:sp>
        <p:nvSpPr>
          <p:cNvPr id="34821" name="Rectangle 5"/>
          <p:cNvSpPr>
            <a:spLocks noChangeArrowheads="1"/>
          </p:cNvSpPr>
          <p:nvPr/>
        </p:nvSpPr>
        <p:spPr bwMode="auto">
          <a:xfrm>
            <a:off x="571500" y="4784726"/>
            <a:ext cx="78978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charset="0"/>
              <a:buChar char="•"/>
            </a:pPr>
            <a:r>
              <a:rPr lang="en-AU" sz="1600" dirty="0"/>
              <a:t>   When the label does not have enough space, some label elements can be omitted.</a:t>
            </a:r>
          </a:p>
          <a:p>
            <a:pPr>
              <a:buFont typeface="Arial" charset="0"/>
              <a:buChar char="•"/>
            </a:pPr>
            <a:r>
              <a:rPr lang="en-AU" sz="1600" dirty="0"/>
              <a:t>   The Safety Data Sheet contains more detailed information</a:t>
            </a:r>
          </a:p>
        </p:txBody>
      </p:sp>
      <p:sp>
        <p:nvSpPr>
          <p:cNvPr id="141" name="Rectangle 3"/>
          <p:cNvSpPr txBox="1">
            <a:spLocks noChangeArrowheads="1"/>
          </p:cNvSpPr>
          <p:nvPr/>
        </p:nvSpPr>
        <p:spPr>
          <a:xfrm>
            <a:off x="468313" y="301626"/>
            <a:ext cx="8640763" cy="576263"/>
          </a:xfrm>
          <a:prstGeom prst="rect">
            <a:avLst/>
          </a:prstGeom>
        </p:spPr>
        <p:txBody>
          <a:bodyPr/>
          <a:lstStyle/>
          <a:p>
            <a:pPr marL="342900" indent="-342900">
              <a:spcBef>
                <a:spcPct val="20000"/>
              </a:spcBef>
              <a:defRPr/>
            </a:pPr>
            <a:r>
              <a:rPr lang="en-AU" sz="2400" b="1" kern="0" dirty="0">
                <a:solidFill>
                  <a:schemeClr val="accent2"/>
                </a:solidFill>
                <a:latin typeface="+mn-lt"/>
              </a:rPr>
              <a:t>Examples of GHS labels</a:t>
            </a:r>
          </a:p>
          <a:p>
            <a:pPr marL="342900" indent="-342900">
              <a:spcBef>
                <a:spcPct val="20000"/>
              </a:spcBef>
              <a:defRPr/>
            </a:pPr>
            <a:r>
              <a:rPr lang="en-AU" sz="2000" b="1" kern="0" dirty="0">
                <a:solidFill>
                  <a:schemeClr val="accent2"/>
                </a:solidFill>
                <a:latin typeface="+mn-lt"/>
              </a:rPr>
              <a:t>Label for small container</a:t>
            </a:r>
          </a:p>
        </p:txBody>
      </p:sp>
      <p:sp>
        <p:nvSpPr>
          <p:cNvPr id="142" name="TextBox 141"/>
          <p:cNvSpPr txBox="1">
            <a:spLocks noChangeArrowheads="1"/>
          </p:cNvSpPr>
          <p:nvPr/>
        </p:nvSpPr>
        <p:spPr bwMode="auto">
          <a:xfrm>
            <a:off x="7498595" y="3708292"/>
            <a:ext cx="1512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sz="1200" dirty="0"/>
              <a:t>Refer to SDS</a:t>
            </a:r>
          </a:p>
        </p:txBody>
      </p:sp>
      <p:sp>
        <p:nvSpPr>
          <p:cNvPr id="143" name="Rounded Rectangle 142"/>
          <p:cNvSpPr/>
          <p:nvPr/>
        </p:nvSpPr>
        <p:spPr>
          <a:xfrm>
            <a:off x="4544697" y="3719404"/>
            <a:ext cx="2378618" cy="265887"/>
          </a:xfrm>
          <a:prstGeom prst="roundRect">
            <a:avLst/>
          </a:prstGeom>
          <a:solidFill>
            <a:schemeClr val="bg2">
              <a:alpha val="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cxnSp>
        <p:nvCxnSpPr>
          <p:cNvPr id="144" name="Straight Connector 143"/>
          <p:cNvCxnSpPr/>
          <p:nvPr/>
        </p:nvCxnSpPr>
        <p:spPr>
          <a:xfrm flipH="1" flipV="1">
            <a:off x="6925939" y="3857517"/>
            <a:ext cx="611186" cy="3174"/>
          </a:xfrm>
          <a:prstGeom prst="line">
            <a:avLst/>
          </a:prstGeom>
          <a:ln w="19050" cmpd="sng">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2475377">
            <a:off x="2993407" y="2669745"/>
            <a:ext cx="3157186" cy="830997"/>
          </a:xfrm>
          <a:prstGeom prst="rect">
            <a:avLst/>
          </a:prstGeom>
          <a:noFill/>
        </p:spPr>
        <p:txBody>
          <a:bodyPr wrap="square" rtlCol="0">
            <a:spAutoFit/>
          </a:bodyPr>
          <a:lstStyle/>
          <a:p>
            <a:r>
              <a:rPr lang="en-AU" sz="4800" dirty="0" smtClean="0">
                <a:solidFill>
                  <a:schemeClr val="bg1">
                    <a:lumMod val="85000"/>
                    <a:alpha val="69000"/>
                  </a:schemeClr>
                </a:solidFill>
              </a:rPr>
              <a:t>EXAMPLE</a:t>
            </a:r>
            <a:endParaRPr lang="en-AU" sz="4800" dirty="0">
              <a:solidFill>
                <a:schemeClr val="bg1">
                  <a:lumMod val="85000"/>
                  <a:alpha val="69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additive="base">
                                        <p:cTn id="7" dur="500" fill="hold"/>
                                        <p:tgtEl>
                                          <p:spTgt spid="143"/>
                                        </p:tgtEl>
                                        <p:attrNameLst>
                                          <p:attrName>ppt_x</p:attrName>
                                        </p:attrNameLst>
                                      </p:cBhvr>
                                      <p:tavLst>
                                        <p:tav tm="0">
                                          <p:val>
                                            <p:strVal val="#ppt_x"/>
                                          </p:val>
                                        </p:tav>
                                        <p:tav tm="100000">
                                          <p:val>
                                            <p:strVal val="#ppt_x"/>
                                          </p:val>
                                        </p:tav>
                                      </p:tavLst>
                                    </p:anim>
                                    <p:anim calcmode="lin" valueType="num">
                                      <p:cBhvr additive="base">
                                        <p:cTn id="8" dur="500" fill="hold"/>
                                        <p:tgtEl>
                                          <p:spTgt spid="14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ppt_x"/>
                                          </p:val>
                                        </p:tav>
                                        <p:tav tm="100000">
                                          <p:val>
                                            <p:strVal val="#ppt_x"/>
                                          </p:val>
                                        </p:tav>
                                      </p:tavLst>
                                    </p:anim>
                                    <p:anim calcmode="lin" valueType="num">
                                      <p:cBhvr additive="base">
                                        <p:cTn id="12" dur="500" fill="hold"/>
                                        <p:tgtEl>
                                          <p:spTgt spid="14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2"/>
                                        </p:tgtEl>
                                        <p:attrNameLst>
                                          <p:attrName>style.visibility</p:attrName>
                                        </p:attrNameLst>
                                      </p:cBhvr>
                                      <p:to>
                                        <p:strVal val="visible"/>
                                      </p:to>
                                    </p:set>
                                    <p:anim calcmode="lin" valueType="num">
                                      <p:cBhvr additive="base">
                                        <p:cTn id="15" dur="500" fill="hold"/>
                                        <p:tgtEl>
                                          <p:spTgt spid="142"/>
                                        </p:tgtEl>
                                        <p:attrNameLst>
                                          <p:attrName>ppt_x</p:attrName>
                                        </p:attrNameLst>
                                      </p:cBhvr>
                                      <p:tavLst>
                                        <p:tav tm="0">
                                          <p:val>
                                            <p:strVal val="#ppt_x"/>
                                          </p:val>
                                        </p:tav>
                                        <p:tav tm="100000">
                                          <p:val>
                                            <p:strVal val="#ppt_x"/>
                                          </p:val>
                                        </p:tav>
                                      </p:tavLst>
                                    </p:anim>
                                    <p:anim calcmode="lin" valueType="num">
                                      <p:cBhvr additive="base">
                                        <p:cTn id="16" dur="500" fill="hold"/>
                                        <p:tgtEl>
                                          <p:spTgt spid="1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3"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FFDF52-5018-4A88-8E49-42D6C785B5D3}" type="slidenum">
              <a:rPr lang="en-AU" smtClean="0"/>
              <a:pPr eaLnBrk="1" hangingPunct="1"/>
              <a:t>36</a:t>
            </a:fld>
            <a:endParaRPr lang="en-AU" smtClean="0"/>
          </a:p>
        </p:txBody>
      </p:sp>
      <p:sp>
        <p:nvSpPr>
          <p:cNvPr id="3" name="Rectangle 3"/>
          <p:cNvSpPr txBox="1">
            <a:spLocks noChangeArrowheads="1"/>
          </p:cNvSpPr>
          <p:nvPr/>
        </p:nvSpPr>
        <p:spPr>
          <a:xfrm>
            <a:off x="468313" y="508001"/>
            <a:ext cx="8640763" cy="576263"/>
          </a:xfrm>
          <a:prstGeom prst="rect">
            <a:avLst/>
          </a:prstGeom>
        </p:spPr>
        <p:txBody>
          <a:bodyPr/>
          <a:lstStyle/>
          <a:p>
            <a:pPr marL="342900" indent="-342900">
              <a:spcBef>
                <a:spcPct val="20000"/>
              </a:spcBef>
              <a:defRPr/>
            </a:pPr>
            <a:r>
              <a:rPr lang="en-AU" sz="2400" b="1" kern="0" dirty="0">
                <a:solidFill>
                  <a:schemeClr val="accent2"/>
                </a:solidFill>
                <a:latin typeface="+mn-lt"/>
              </a:rPr>
              <a:t>The GHS – Safety Data Sheets</a:t>
            </a:r>
          </a:p>
        </p:txBody>
      </p:sp>
      <p:sp>
        <p:nvSpPr>
          <p:cNvPr id="35844" name="TextBox 6"/>
          <p:cNvSpPr txBox="1">
            <a:spLocks noChangeArrowheads="1"/>
          </p:cNvSpPr>
          <p:nvPr/>
        </p:nvSpPr>
        <p:spPr bwMode="auto">
          <a:xfrm>
            <a:off x="560389" y="2068513"/>
            <a:ext cx="812641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sz="1600"/>
              <a:t>A Safety Data Sheet is a document that provides detailed information about a hazardous chemical, including:</a:t>
            </a:r>
          </a:p>
          <a:p>
            <a:pPr eaLnBrk="1" hangingPunct="1"/>
            <a:endParaRPr lang="en-AU" sz="1600"/>
          </a:p>
          <a:p>
            <a:pPr lvl="1" eaLnBrk="1" hangingPunct="1">
              <a:buFont typeface="Arial" charset="0"/>
              <a:buChar char="•"/>
            </a:pPr>
            <a:r>
              <a:rPr lang="en-AU" sz="1600"/>
              <a:t>   Its identity and its ingredients</a:t>
            </a:r>
          </a:p>
          <a:p>
            <a:pPr lvl="1" eaLnBrk="1" hangingPunct="1">
              <a:buFont typeface="Arial" charset="0"/>
              <a:buChar char="•"/>
            </a:pPr>
            <a:r>
              <a:rPr lang="en-AU" sz="1600"/>
              <a:t>   Its physical, health and environmental hazards</a:t>
            </a:r>
          </a:p>
          <a:p>
            <a:pPr lvl="1" eaLnBrk="1" hangingPunct="1">
              <a:buFont typeface="Arial" charset="0"/>
              <a:buChar char="•"/>
            </a:pPr>
            <a:r>
              <a:rPr lang="en-AU" sz="1600"/>
              <a:t>   Workplace exposure standards</a:t>
            </a:r>
          </a:p>
          <a:p>
            <a:pPr lvl="1" eaLnBrk="1" hangingPunct="1">
              <a:buFont typeface="Arial" charset="0"/>
              <a:buChar char="•"/>
            </a:pPr>
            <a:r>
              <a:rPr lang="en-AU" sz="1600"/>
              <a:t>   Safe handling and storage procedures</a:t>
            </a:r>
          </a:p>
          <a:p>
            <a:pPr lvl="1" eaLnBrk="1" hangingPunct="1">
              <a:buFont typeface="Arial" charset="0"/>
              <a:buChar char="•"/>
            </a:pPr>
            <a:r>
              <a:rPr lang="en-AU" sz="1600"/>
              <a:t>   First aid procedures</a:t>
            </a:r>
          </a:p>
          <a:p>
            <a:pPr lvl="1" eaLnBrk="1" hangingPunct="1">
              <a:buFont typeface="Arial" charset="0"/>
              <a:buChar char="•"/>
            </a:pPr>
            <a:r>
              <a:rPr lang="en-AU" sz="1600"/>
              <a:t>   Transport information</a:t>
            </a:r>
          </a:p>
          <a:p>
            <a:pPr lvl="1" eaLnBrk="1" hangingPunct="1">
              <a:buFont typeface="Arial" charset="0"/>
              <a:buChar char="•"/>
            </a:pPr>
            <a:r>
              <a:rPr lang="en-AU" sz="1600"/>
              <a:t>   and other useful information. </a:t>
            </a:r>
          </a:p>
          <a:p>
            <a:pPr lvl="1" eaLnBrk="1" hangingPunct="1">
              <a:buFont typeface="Arial" charset="0"/>
              <a:buChar char="•"/>
            </a:pPr>
            <a:endParaRPr lang="en-AU" sz="1600"/>
          </a:p>
          <a:p>
            <a:pPr eaLnBrk="1" hangingPunct="1">
              <a:buFont typeface="Arial" charset="0"/>
              <a:buChar char="•"/>
            </a:pPr>
            <a:r>
              <a:rPr lang="en-AU" sz="1600"/>
              <a:t>   Sections of the SDS are aimed at a particular audience.</a:t>
            </a:r>
          </a:p>
        </p:txBody>
      </p:sp>
      <p:sp>
        <p:nvSpPr>
          <p:cNvPr id="35845" name="TextBox 10"/>
          <p:cNvSpPr txBox="1">
            <a:spLocks noChangeArrowheads="1"/>
          </p:cNvSpPr>
          <p:nvPr/>
        </p:nvSpPr>
        <p:spPr bwMode="auto">
          <a:xfrm>
            <a:off x="560389" y="1111251"/>
            <a:ext cx="81264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sz="1600"/>
              <a:t>The GHS also provides a minimum standard for the formatting and content for communicating a chemical’s hazard through Safety Data Sheets (SDS).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4A46B9-DFD5-41B1-988B-7E690F09AE06}" type="slidenum">
              <a:rPr lang="en-AU" smtClean="0"/>
              <a:pPr eaLnBrk="1" hangingPunct="1"/>
              <a:t>37</a:t>
            </a:fld>
            <a:endParaRPr lang="en-AU" smtClean="0"/>
          </a:p>
        </p:txBody>
      </p:sp>
      <p:sp>
        <p:nvSpPr>
          <p:cNvPr id="4" name="Rectangle 3"/>
          <p:cNvSpPr txBox="1">
            <a:spLocks noChangeArrowheads="1"/>
          </p:cNvSpPr>
          <p:nvPr/>
        </p:nvSpPr>
        <p:spPr>
          <a:xfrm>
            <a:off x="468313" y="508001"/>
            <a:ext cx="8640763" cy="576263"/>
          </a:xfrm>
          <a:prstGeom prst="rect">
            <a:avLst/>
          </a:prstGeom>
        </p:spPr>
        <p:txBody>
          <a:bodyPr/>
          <a:lstStyle/>
          <a:p>
            <a:pPr marL="342900" indent="-342900">
              <a:spcBef>
                <a:spcPct val="20000"/>
              </a:spcBef>
              <a:defRPr/>
            </a:pPr>
            <a:r>
              <a:rPr lang="en-AU" sz="2400" b="1" kern="0" dirty="0">
                <a:solidFill>
                  <a:schemeClr val="accent2"/>
                </a:solidFill>
                <a:latin typeface="+mn-lt"/>
              </a:rPr>
              <a:t>The GHS – Safety Data Sheets</a:t>
            </a:r>
          </a:p>
        </p:txBody>
      </p:sp>
      <p:sp>
        <p:nvSpPr>
          <p:cNvPr id="5" name="TextBox 4"/>
          <p:cNvSpPr txBox="1"/>
          <p:nvPr/>
        </p:nvSpPr>
        <p:spPr>
          <a:xfrm>
            <a:off x="430213" y="1279526"/>
            <a:ext cx="8281987" cy="3539430"/>
          </a:xfrm>
          <a:prstGeom prst="rect">
            <a:avLst/>
          </a:prstGeom>
          <a:noFill/>
        </p:spPr>
        <p:txBody>
          <a:bodyPr>
            <a:spAutoFit/>
          </a:bodyPr>
          <a:lstStyle/>
          <a:p>
            <a:pPr marL="342900" indent="-342900">
              <a:spcBef>
                <a:spcPct val="20000"/>
              </a:spcBef>
              <a:buFontTx/>
              <a:buChar char="•"/>
              <a:defRPr/>
            </a:pPr>
            <a:r>
              <a:rPr lang="en-AU" sz="1600" kern="0" dirty="0"/>
              <a:t>There are very few changes to SDS by moving to the GHS.</a:t>
            </a:r>
          </a:p>
          <a:p>
            <a:pPr marL="342900" indent="-342900">
              <a:spcBef>
                <a:spcPct val="20000"/>
              </a:spcBef>
              <a:buFontTx/>
              <a:buChar char="•"/>
              <a:defRPr/>
            </a:pPr>
            <a:endParaRPr lang="en-AU" sz="1600" kern="0" dirty="0"/>
          </a:p>
          <a:p>
            <a:pPr marL="342900" indent="-342900">
              <a:spcBef>
                <a:spcPct val="20000"/>
              </a:spcBef>
              <a:buFontTx/>
              <a:buChar char="•"/>
              <a:defRPr/>
            </a:pPr>
            <a:r>
              <a:rPr lang="en-AU" sz="1600" kern="0" dirty="0"/>
              <a:t>The majority of changes to Australian SDS will relate to sections where GHS information is required. </a:t>
            </a:r>
          </a:p>
          <a:p>
            <a:pPr marL="342900" indent="-342900">
              <a:spcBef>
                <a:spcPct val="20000"/>
              </a:spcBef>
              <a:buFontTx/>
              <a:buChar char="•"/>
              <a:defRPr/>
            </a:pPr>
            <a:endParaRPr lang="en-AU" sz="1600" kern="0" dirty="0"/>
          </a:p>
          <a:p>
            <a:pPr marL="342900" indent="-342900">
              <a:spcBef>
                <a:spcPct val="20000"/>
              </a:spcBef>
              <a:buFontTx/>
              <a:buChar char="•"/>
              <a:defRPr/>
            </a:pPr>
            <a:r>
              <a:rPr lang="en-AU" sz="1600" kern="0" dirty="0"/>
              <a:t>For example:</a:t>
            </a:r>
          </a:p>
          <a:p>
            <a:pPr marL="800100" lvl="1" indent="-342900">
              <a:spcBef>
                <a:spcPct val="20000"/>
              </a:spcBef>
              <a:buFontTx/>
              <a:buChar char="•"/>
              <a:defRPr/>
            </a:pPr>
            <a:r>
              <a:rPr lang="en-AU" sz="1600" kern="0" dirty="0"/>
              <a:t>Section 2 </a:t>
            </a:r>
            <a:r>
              <a:rPr lang="en-AU" sz="1600" kern="0" dirty="0" smtClean="0"/>
              <a:t>contains </a:t>
            </a:r>
            <a:r>
              <a:rPr lang="en-AU" sz="1600" kern="0" dirty="0"/>
              <a:t>classification </a:t>
            </a:r>
            <a:r>
              <a:rPr lang="en-AU" sz="1600" kern="0" dirty="0" smtClean="0"/>
              <a:t>information</a:t>
            </a:r>
          </a:p>
          <a:p>
            <a:pPr marL="1257300" lvl="2" indent="-342900">
              <a:spcBef>
                <a:spcPct val="20000"/>
              </a:spcBef>
              <a:buFontTx/>
              <a:buChar char="•"/>
              <a:defRPr/>
            </a:pPr>
            <a:r>
              <a:rPr lang="en-AU" sz="1600" kern="0" dirty="0" smtClean="0"/>
              <a:t>Including pictograms, hazard statements, etc.</a:t>
            </a:r>
          </a:p>
          <a:p>
            <a:pPr marL="800100" lvl="1" indent="-342900">
              <a:spcBef>
                <a:spcPct val="20000"/>
              </a:spcBef>
              <a:buFontTx/>
              <a:buChar char="•"/>
              <a:defRPr/>
            </a:pPr>
            <a:r>
              <a:rPr lang="en-AU" sz="1600" kern="0" dirty="0" smtClean="0"/>
              <a:t>Section </a:t>
            </a:r>
            <a:r>
              <a:rPr lang="en-AU" sz="1600" kern="0" dirty="0"/>
              <a:t>3 contains information on ingredients in mixtures.</a:t>
            </a:r>
          </a:p>
          <a:p>
            <a:pPr marL="800100" lvl="1" indent="-342900">
              <a:spcBef>
                <a:spcPct val="20000"/>
              </a:spcBef>
              <a:buFontTx/>
              <a:buChar char="•"/>
              <a:defRPr/>
            </a:pPr>
            <a:endParaRPr lang="en-AU" sz="1600" kern="0" dirty="0"/>
          </a:p>
          <a:p>
            <a:pPr marL="800100" lvl="1" indent="-342900">
              <a:spcBef>
                <a:spcPct val="20000"/>
              </a:spcBef>
              <a:buFontTx/>
              <a:buChar char="•"/>
              <a:defRPr/>
            </a:pPr>
            <a:endParaRPr lang="en-AU" sz="1600" kern="0" dirty="0"/>
          </a:p>
          <a:p>
            <a:pPr marL="342900" indent="-342900">
              <a:spcBef>
                <a:spcPct val="20000"/>
              </a:spcBef>
              <a:buFontTx/>
              <a:buChar char="•"/>
              <a:defRPr/>
            </a:pPr>
            <a:r>
              <a:rPr lang="en-AU" sz="1600" kern="0" dirty="0"/>
              <a:t>Most other sections and information contained in the SDS remain unchanged.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870327-069D-4B94-ACD5-8CFFB0AF676F}" type="slidenum">
              <a:rPr lang="en-AU" smtClean="0"/>
              <a:pPr eaLnBrk="1" hangingPunct="1"/>
              <a:t>38</a:t>
            </a:fld>
            <a:endParaRPr lang="en-AU" smtClean="0"/>
          </a:p>
        </p:txBody>
      </p:sp>
      <p:sp>
        <p:nvSpPr>
          <p:cNvPr id="3" name="Rectangle 3"/>
          <p:cNvSpPr txBox="1">
            <a:spLocks noChangeArrowheads="1"/>
          </p:cNvSpPr>
          <p:nvPr/>
        </p:nvSpPr>
        <p:spPr>
          <a:xfrm>
            <a:off x="468313" y="508001"/>
            <a:ext cx="8640763" cy="576263"/>
          </a:xfrm>
          <a:prstGeom prst="rect">
            <a:avLst/>
          </a:prstGeom>
        </p:spPr>
        <p:txBody>
          <a:bodyPr/>
          <a:lstStyle/>
          <a:p>
            <a:pPr marL="342900" indent="-342900">
              <a:spcBef>
                <a:spcPct val="20000"/>
              </a:spcBef>
              <a:defRPr/>
            </a:pPr>
            <a:r>
              <a:rPr lang="en-AU" sz="2400" b="1" kern="0" dirty="0">
                <a:solidFill>
                  <a:schemeClr val="accent2"/>
                </a:solidFill>
                <a:latin typeface="+mn-lt"/>
              </a:rPr>
              <a:t>The GHS – Safety Data Sheets</a:t>
            </a:r>
          </a:p>
        </p:txBody>
      </p:sp>
      <p:sp>
        <p:nvSpPr>
          <p:cNvPr id="5" name="TextBox 4"/>
          <p:cNvSpPr txBox="1"/>
          <p:nvPr/>
        </p:nvSpPr>
        <p:spPr>
          <a:xfrm>
            <a:off x="579439" y="1106489"/>
            <a:ext cx="8281987" cy="634020"/>
          </a:xfrm>
          <a:prstGeom prst="rect">
            <a:avLst/>
          </a:prstGeom>
          <a:noFill/>
        </p:spPr>
        <p:txBody>
          <a:bodyPr>
            <a:spAutoFit/>
          </a:bodyPr>
          <a:lstStyle/>
          <a:p>
            <a:pPr marL="342900" indent="-342900">
              <a:spcBef>
                <a:spcPct val="20000"/>
              </a:spcBef>
              <a:buFontTx/>
              <a:buChar char="•"/>
              <a:defRPr/>
            </a:pPr>
            <a:r>
              <a:rPr lang="en-AU" sz="1600" kern="0" dirty="0"/>
              <a:t>The information in an SDS is provided in 16 sections. </a:t>
            </a:r>
          </a:p>
          <a:p>
            <a:pPr marL="342900" indent="-342900">
              <a:spcBef>
                <a:spcPct val="20000"/>
              </a:spcBef>
              <a:buFontTx/>
              <a:buChar char="•"/>
              <a:defRPr/>
            </a:pPr>
            <a:r>
              <a:rPr lang="en-AU" sz="1600" kern="0" dirty="0"/>
              <a:t>These sections are the same as the current requirements and in the same order.</a:t>
            </a:r>
          </a:p>
        </p:txBody>
      </p:sp>
      <p:sp>
        <p:nvSpPr>
          <p:cNvPr id="7" name="TextBox 6"/>
          <p:cNvSpPr txBox="1"/>
          <p:nvPr/>
        </p:nvSpPr>
        <p:spPr>
          <a:xfrm>
            <a:off x="579439" y="2225675"/>
            <a:ext cx="4138612" cy="2406813"/>
          </a:xfrm>
          <a:prstGeom prst="rect">
            <a:avLst/>
          </a:prstGeom>
          <a:noFill/>
        </p:spPr>
        <p:txBody>
          <a:bodyPr>
            <a:spAutoFit/>
          </a:bodyPr>
          <a:lstStyle/>
          <a:p>
            <a:pPr marL="342900" indent="-342900">
              <a:spcBef>
                <a:spcPct val="20000"/>
              </a:spcBef>
              <a:buFont typeface="+mj-lt"/>
              <a:buAutoNum type="arabicPeriod"/>
              <a:defRPr/>
            </a:pPr>
            <a:r>
              <a:rPr lang="en-AU" sz="1600" kern="0" dirty="0"/>
              <a:t>Identification</a:t>
            </a:r>
          </a:p>
          <a:p>
            <a:pPr marL="342900" indent="-342900">
              <a:spcBef>
                <a:spcPct val="20000"/>
              </a:spcBef>
              <a:buFont typeface="+mj-lt"/>
              <a:buAutoNum type="arabicPeriod"/>
              <a:defRPr/>
            </a:pPr>
            <a:r>
              <a:rPr lang="en-AU" sz="1600" kern="0" dirty="0"/>
              <a:t>Hazard(s) identification</a:t>
            </a:r>
          </a:p>
          <a:p>
            <a:pPr marL="342900" indent="-342900">
              <a:spcBef>
                <a:spcPct val="20000"/>
              </a:spcBef>
              <a:buFont typeface="+mj-lt"/>
              <a:buAutoNum type="arabicPeriod"/>
              <a:defRPr/>
            </a:pPr>
            <a:r>
              <a:rPr lang="en-AU" sz="1600" kern="0" dirty="0"/>
              <a:t>Composition and ingredient information</a:t>
            </a:r>
          </a:p>
          <a:p>
            <a:pPr marL="342900" indent="-342900">
              <a:spcBef>
                <a:spcPct val="20000"/>
              </a:spcBef>
              <a:buFont typeface="+mj-lt"/>
              <a:buAutoNum type="arabicPeriod"/>
              <a:defRPr/>
            </a:pPr>
            <a:r>
              <a:rPr lang="en-AU" sz="1600" kern="0" dirty="0"/>
              <a:t>First aid measures</a:t>
            </a:r>
          </a:p>
          <a:p>
            <a:pPr marL="342900" indent="-342900">
              <a:spcBef>
                <a:spcPct val="20000"/>
              </a:spcBef>
              <a:buFont typeface="+mj-lt"/>
              <a:buAutoNum type="arabicPeriod"/>
              <a:defRPr/>
            </a:pPr>
            <a:r>
              <a:rPr lang="en-AU" sz="1600" kern="0" dirty="0"/>
              <a:t>Fire-fighting measures</a:t>
            </a:r>
          </a:p>
          <a:p>
            <a:pPr marL="342900" indent="-342900">
              <a:spcBef>
                <a:spcPct val="20000"/>
              </a:spcBef>
              <a:buFont typeface="+mj-lt"/>
              <a:buAutoNum type="arabicPeriod"/>
              <a:defRPr/>
            </a:pPr>
            <a:r>
              <a:rPr lang="en-AU" sz="1600" kern="0" dirty="0"/>
              <a:t>Accidental release measure</a:t>
            </a:r>
          </a:p>
          <a:p>
            <a:pPr marL="342900" indent="-342900">
              <a:spcBef>
                <a:spcPct val="20000"/>
              </a:spcBef>
              <a:buFont typeface="+mj-lt"/>
              <a:buAutoNum type="arabicPeriod"/>
              <a:defRPr/>
            </a:pPr>
            <a:r>
              <a:rPr lang="en-AU" sz="1600" kern="0" dirty="0"/>
              <a:t>Handling and storage</a:t>
            </a:r>
          </a:p>
          <a:p>
            <a:pPr marL="342900" indent="-342900">
              <a:spcBef>
                <a:spcPct val="20000"/>
              </a:spcBef>
              <a:buFont typeface="+mj-lt"/>
              <a:buAutoNum type="arabicPeriod"/>
              <a:defRPr/>
            </a:pPr>
            <a:r>
              <a:rPr lang="en-AU" sz="1600" kern="0" dirty="0"/>
              <a:t>Exposure controls and PPE</a:t>
            </a:r>
          </a:p>
        </p:txBody>
      </p:sp>
      <p:sp>
        <p:nvSpPr>
          <p:cNvPr id="8" name="TextBox 7"/>
          <p:cNvSpPr txBox="1"/>
          <p:nvPr/>
        </p:nvSpPr>
        <p:spPr>
          <a:xfrm>
            <a:off x="4775201" y="2225676"/>
            <a:ext cx="3992563" cy="2406813"/>
          </a:xfrm>
          <a:prstGeom prst="rect">
            <a:avLst/>
          </a:prstGeom>
          <a:noFill/>
        </p:spPr>
        <p:txBody>
          <a:bodyPr>
            <a:spAutoFit/>
          </a:bodyPr>
          <a:lstStyle/>
          <a:p>
            <a:pPr marL="342900" indent="-342900">
              <a:spcBef>
                <a:spcPct val="20000"/>
              </a:spcBef>
              <a:buFont typeface="+mj-lt"/>
              <a:buAutoNum type="arabicPeriod" startAt="9"/>
              <a:defRPr/>
            </a:pPr>
            <a:r>
              <a:rPr lang="en-AU" sz="1600" kern="0" dirty="0"/>
              <a:t>Physical and chemical properties</a:t>
            </a:r>
          </a:p>
          <a:p>
            <a:pPr marL="342900" indent="-342900">
              <a:spcBef>
                <a:spcPct val="20000"/>
              </a:spcBef>
              <a:buFont typeface="+mj-lt"/>
              <a:buAutoNum type="arabicPeriod" startAt="9"/>
              <a:defRPr/>
            </a:pPr>
            <a:r>
              <a:rPr lang="en-AU" sz="1600" kern="0" dirty="0"/>
              <a:t>Stability and reactivity</a:t>
            </a:r>
          </a:p>
          <a:p>
            <a:pPr marL="342900" indent="-342900">
              <a:spcBef>
                <a:spcPct val="20000"/>
              </a:spcBef>
              <a:buFont typeface="+mj-lt"/>
              <a:buAutoNum type="arabicPeriod" startAt="9"/>
              <a:defRPr/>
            </a:pPr>
            <a:r>
              <a:rPr lang="en-AU" sz="1600" kern="0" dirty="0"/>
              <a:t>Toxicological information</a:t>
            </a:r>
          </a:p>
          <a:p>
            <a:pPr marL="342900" indent="-342900">
              <a:spcBef>
                <a:spcPct val="20000"/>
              </a:spcBef>
              <a:buFont typeface="+mj-lt"/>
              <a:buAutoNum type="arabicPeriod" startAt="9"/>
              <a:defRPr/>
            </a:pPr>
            <a:r>
              <a:rPr lang="en-AU" sz="1600" kern="0" dirty="0"/>
              <a:t>Ecological information</a:t>
            </a:r>
          </a:p>
          <a:p>
            <a:pPr marL="342900" indent="-342900">
              <a:spcBef>
                <a:spcPct val="20000"/>
              </a:spcBef>
              <a:buFont typeface="+mj-lt"/>
              <a:buAutoNum type="arabicPeriod" startAt="9"/>
              <a:defRPr/>
            </a:pPr>
            <a:r>
              <a:rPr lang="en-AU" sz="1600" kern="0" dirty="0"/>
              <a:t>Disposal considerations</a:t>
            </a:r>
          </a:p>
          <a:p>
            <a:pPr marL="342900" indent="-342900">
              <a:spcBef>
                <a:spcPct val="20000"/>
              </a:spcBef>
              <a:buFont typeface="+mj-lt"/>
              <a:buAutoNum type="arabicPeriod" startAt="9"/>
              <a:defRPr/>
            </a:pPr>
            <a:r>
              <a:rPr lang="en-AU" sz="1600" kern="0" dirty="0"/>
              <a:t>Transport information</a:t>
            </a:r>
          </a:p>
          <a:p>
            <a:pPr marL="342900" indent="-342900">
              <a:spcBef>
                <a:spcPct val="20000"/>
              </a:spcBef>
              <a:buFont typeface="+mj-lt"/>
              <a:buAutoNum type="arabicPeriod" startAt="9"/>
              <a:defRPr/>
            </a:pPr>
            <a:r>
              <a:rPr lang="en-AU" sz="1600" kern="0" dirty="0"/>
              <a:t>Regulatory information</a:t>
            </a:r>
          </a:p>
          <a:p>
            <a:pPr marL="342900" indent="-342900">
              <a:spcBef>
                <a:spcPct val="20000"/>
              </a:spcBef>
              <a:buFont typeface="+mj-lt"/>
              <a:buAutoNum type="arabicPeriod" startAt="9"/>
              <a:defRPr/>
            </a:pPr>
            <a:r>
              <a:rPr lang="en-AU" sz="1600" kern="0" dirty="0"/>
              <a:t>Any other relevant information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812836" y="1013883"/>
            <a:ext cx="5216614" cy="47582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91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519CBE-BD59-4EBC-AC1E-74F344261AB8}" type="slidenum">
              <a:rPr lang="en-AU" smtClean="0"/>
              <a:pPr eaLnBrk="1" hangingPunct="1"/>
              <a:t>39</a:t>
            </a:fld>
            <a:endParaRPr lang="en-AU" smtClean="0"/>
          </a:p>
        </p:txBody>
      </p:sp>
      <p:sp>
        <p:nvSpPr>
          <p:cNvPr id="8" name="Rectangle 3"/>
          <p:cNvSpPr txBox="1">
            <a:spLocks noChangeArrowheads="1"/>
          </p:cNvSpPr>
          <p:nvPr/>
        </p:nvSpPr>
        <p:spPr>
          <a:xfrm>
            <a:off x="468313" y="454026"/>
            <a:ext cx="8640763" cy="576263"/>
          </a:xfrm>
          <a:prstGeom prst="rect">
            <a:avLst/>
          </a:prstGeom>
        </p:spPr>
        <p:txBody>
          <a:bodyPr/>
          <a:lstStyle/>
          <a:p>
            <a:pPr marL="342900" indent="-342900">
              <a:spcBef>
                <a:spcPct val="20000"/>
              </a:spcBef>
              <a:defRPr/>
            </a:pPr>
            <a:r>
              <a:rPr lang="en-AU" sz="2400" b="1" kern="0" dirty="0">
                <a:solidFill>
                  <a:schemeClr val="accent2"/>
                </a:solidFill>
                <a:latin typeface="+mn-lt"/>
              </a:rPr>
              <a:t>The GHS – Safety Data Sheets</a:t>
            </a:r>
          </a:p>
        </p:txBody>
      </p:sp>
      <p:grpSp>
        <p:nvGrpSpPr>
          <p:cNvPr id="17" name="Group 16"/>
          <p:cNvGrpSpPr/>
          <p:nvPr/>
        </p:nvGrpSpPr>
        <p:grpSpPr>
          <a:xfrm>
            <a:off x="1812836" y="1013882"/>
            <a:ext cx="4536504" cy="5001369"/>
            <a:chOff x="1835696" y="476672"/>
            <a:chExt cx="4536504" cy="5001369"/>
          </a:xfrm>
        </p:grpSpPr>
        <p:sp>
          <p:nvSpPr>
            <p:cNvPr id="18" name="TextBox 17"/>
            <p:cNvSpPr txBox="1"/>
            <p:nvPr/>
          </p:nvSpPr>
          <p:spPr>
            <a:xfrm>
              <a:off x="1835696" y="476672"/>
              <a:ext cx="4536504" cy="5001369"/>
            </a:xfrm>
            <a:prstGeom prst="rect">
              <a:avLst/>
            </a:prstGeom>
            <a:noFill/>
          </p:spPr>
          <p:txBody>
            <a:bodyPr wrap="square" rtlCol="0">
              <a:spAutoFit/>
            </a:bodyPr>
            <a:lstStyle/>
            <a:p>
              <a:r>
                <a:rPr lang="en-AU" sz="1200" b="1" dirty="0" smtClean="0">
                  <a:latin typeface="Arial" pitchFamily="34" charset="0"/>
                  <a:cs typeface="Arial" pitchFamily="34" charset="0"/>
                </a:rPr>
                <a:t>SECTION 2: HAZARD(S) IDENTIFICATION</a:t>
              </a:r>
            </a:p>
            <a:p>
              <a:endParaRPr lang="en-AU" sz="1100" dirty="0">
                <a:latin typeface="Arial" pitchFamily="34" charset="0"/>
                <a:cs typeface="Arial" pitchFamily="34" charset="0"/>
              </a:endParaRPr>
            </a:p>
            <a:p>
              <a:r>
                <a:rPr lang="en-AU" sz="1100" b="1" dirty="0" smtClean="0">
                  <a:latin typeface="Arial" pitchFamily="34" charset="0"/>
                  <a:cs typeface="Arial" pitchFamily="34" charset="0"/>
                </a:rPr>
                <a:t>Classification of the substance or mixture</a:t>
              </a:r>
            </a:p>
            <a:p>
              <a:r>
                <a:rPr lang="en-AU" sz="1100" dirty="0" smtClean="0">
                  <a:latin typeface="Arial" pitchFamily="34" charset="0"/>
                  <a:cs typeface="Arial" pitchFamily="34" charset="0"/>
                </a:rPr>
                <a:t>Flammable liquids (Category 2); Acute toxicity – Oral (Category 3)</a:t>
              </a:r>
            </a:p>
            <a:p>
              <a:r>
                <a:rPr lang="en-AU" sz="1100" dirty="0" smtClean="0">
                  <a:latin typeface="Arial" pitchFamily="34" charset="0"/>
                  <a:cs typeface="Arial" pitchFamily="34" charset="0"/>
                </a:rPr>
                <a:t>Skin irritation (Category 2); Carcinogenicity (Category 1A)</a:t>
              </a:r>
            </a:p>
            <a:p>
              <a:r>
                <a:rPr lang="en-AU" sz="1100" dirty="0" smtClean="0">
                  <a:latin typeface="Arial" pitchFamily="34" charset="0"/>
                  <a:cs typeface="Arial" pitchFamily="34" charset="0"/>
                </a:rPr>
                <a:t>Aspiration toxicity (Category 1)</a:t>
              </a:r>
            </a:p>
            <a:p>
              <a:endParaRPr lang="en-AU" sz="1100" dirty="0">
                <a:latin typeface="Arial" pitchFamily="34" charset="0"/>
                <a:cs typeface="Arial" pitchFamily="34" charset="0"/>
              </a:endParaRPr>
            </a:p>
            <a:p>
              <a:r>
                <a:rPr lang="en-AU" sz="1100" b="1" dirty="0" smtClean="0">
                  <a:latin typeface="Arial" pitchFamily="34" charset="0"/>
                  <a:cs typeface="Arial" pitchFamily="34" charset="0"/>
                </a:rPr>
                <a:t>Label elements</a:t>
              </a:r>
            </a:p>
            <a:p>
              <a:r>
                <a:rPr lang="en-AU" sz="1100" b="1" dirty="0" smtClean="0">
                  <a:latin typeface="Arial" pitchFamily="34" charset="0"/>
                  <a:cs typeface="Arial" pitchFamily="34" charset="0"/>
                </a:rPr>
                <a:t>Pictograms:</a:t>
              </a:r>
            </a:p>
            <a:p>
              <a:endParaRPr lang="en-AU" sz="1100" dirty="0">
                <a:latin typeface="Arial" pitchFamily="34" charset="0"/>
                <a:cs typeface="Arial" pitchFamily="34" charset="0"/>
              </a:endParaRPr>
            </a:p>
            <a:p>
              <a:endParaRPr lang="en-AU" sz="1100" dirty="0" smtClean="0">
                <a:latin typeface="Arial" pitchFamily="34" charset="0"/>
                <a:cs typeface="Arial" pitchFamily="34" charset="0"/>
              </a:endParaRPr>
            </a:p>
            <a:p>
              <a:endParaRPr lang="en-AU" sz="1100" dirty="0" smtClean="0">
                <a:latin typeface="Arial" pitchFamily="34" charset="0"/>
                <a:cs typeface="Arial" pitchFamily="34" charset="0"/>
              </a:endParaRPr>
            </a:p>
            <a:p>
              <a:endParaRPr lang="en-AU" sz="1100" dirty="0" smtClean="0">
                <a:latin typeface="Arial" pitchFamily="34" charset="0"/>
                <a:cs typeface="Arial" pitchFamily="34" charset="0"/>
              </a:endParaRPr>
            </a:p>
            <a:p>
              <a:endParaRPr lang="en-AU" sz="1100" dirty="0">
                <a:latin typeface="Arial" pitchFamily="34" charset="0"/>
                <a:cs typeface="Arial" pitchFamily="34" charset="0"/>
              </a:endParaRPr>
            </a:p>
            <a:p>
              <a:endParaRPr lang="en-AU" sz="1100" b="1" dirty="0" smtClean="0">
                <a:latin typeface="Arial" pitchFamily="34" charset="0"/>
                <a:cs typeface="Arial" pitchFamily="34" charset="0"/>
              </a:endParaRPr>
            </a:p>
            <a:p>
              <a:endParaRPr lang="en-AU" sz="1100" b="1" dirty="0" smtClean="0">
                <a:latin typeface="Arial" pitchFamily="34" charset="0"/>
                <a:cs typeface="Arial" pitchFamily="34" charset="0"/>
              </a:endParaRPr>
            </a:p>
            <a:p>
              <a:r>
                <a:rPr lang="en-AU" sz="1100" b="1" dirty="0" smtClean="0">
                  <a:latin typeface="Arial" pitchFamily="34" charset="0"/>
                  <a:cs typeface="Arial" pitchFamily="34" charset="0"/>
                </a:rPr>
                <a:t>Signal word: DANGER</a:t>
              </a:r>
            </a:p>
            <a:p>
              <a:endParaRPr lang="en-AU" sz="1100" dirty="0">
                <a:latin typeface="Arial" pitchFamily="34" charset="0"/>
                <a:cs typeface="Arial" pitchFamily="34" charset="0"/>
              </a:endParaRPr>
            </a:p>
            <a:p>
              <a:r>
                <a:rPr lang="en-AU" sz="1100" b="1" dirty="0" smtClean="0">
                  <a:latin typeface="Arial" pitchFamily="34" charset="0"/>
                  <a:cs typeface="Arial" pitchFamily="34" charset="0"/>
                </a:rPr>
                <a:t>Hazard statement(s):</a:t>
              </a:r>
            </a:p>
            <a:p>
              <a:r>
                <a:rPr lang="en-AU" sz="1100" dirty="0" err="1" smtClean="0">
                  <a:latin typeface="Arial" pitchFamily="34" charset="0"/>
                  <a:cs typeface="Arial" pitchFamily="34" charset="0"/>
                </a:rPr>
                <a:t>H225</a:t>
              </a:r>
              <a:r>
                <a:rPr lang="en-AU" sz="1100" dirty="0" smtClean="0">
                  <a:latin typeface="Arial" pitchFamily="34" charset="0"/>
                  <a:cs typeface="Arial" pitchFamily="34" charset="0"/>
                </a:rPr>
                <a:t> </a:t>
              </a:r>
              <a:r>
                <a:rPr lang="en-AU" sz="1100" b="1" dirty="0" smtClean="0">
                  <a:latin typeface="Arial" pitchFamily="34" charset="0"/>
                  <a:cs typeface="Arial" pitchFamily="34" charset="0"/>
                </a:rPr>
                <a:t>Highly flammable liquid and vapour</a:t>
              </a:r>
            </a:p>
            <a:p>
              <a:r>
                <a:rPr lang="en-AU" sz="1100" dirty="0" err="1" smtClean="0">
                  <a:latin typeface="Arial" pitchFamily="34" charset="0"/>
                  <a:cs typeface="Arial" pitchFamily="34" charset="0"/>
                </a:rPr>
                <a:t>H301</a:t>
              </a:r>
              <a:r>
                <a:rPr lang="en-AU" sz="1100" dirty="0" smtClean="0">
                  <a:latin typeface="Arial" pitchFamily="34" charset="0"/>
                  <a:cs typeface="Arial" pitchFamily="34" charset="0"/>
                </a:rPr>
                <a:t> </a:t>
              </a:r>
              <a:r>
                <a:rPr lang="en-AU" sz="1100" b="1" dirty="0" smtClean="0">
                  <a:latin typeface="Arial" pitchFamily="34" charset="0"/>
                  <a:cs typeface="Arial" pitchFamily="34" charset="0"/>
                </a:rPr>
                <a:t>Toxic if swallowed</a:t>
              </a:r>
            </a:p>
            <a:p>
              <a:r>
                <a:rPr lang="en-AU" sz="1100" dirty="0" err="1" smtClean="0">
                  <a:latin typeface="Arial" pitchFamily="34" charset="0"/>
                  <a:cs typeface="Arial" pitchFamily="34" charset="0"/>
                </a:rPr>
                <a:t>H315</a:t>
              </a:r>
              <a:r>
                <a:rPr lang="en-AU" sz="1100" dirty="0" smtClean="0">
                  <a:latin typeface="Arial" pitchFamily="34" charset="0"/>
                  <a:cs typeface="Arial" pitchFamily="34" charset="0"/>
                </a:rPr>
                <a:t> </a:t>
              </a:r>
              <a:r>
                <a:rPr lang="en-AU" sz="1100" b="1" dirty="0" smtClean="0">
                  <a:latin typeface="Arial" pitchFamily="34" charset="0"/>
                  <a:cs typeface="Arial" pitchFamily="34" charset="0"/>
                </a:rPr>
                <a:t>Causes skin irritation</a:t>
              </a:r>
            </a:p>
            <a:p>
              <a:r>
                <a:rPr lang="en-AU" sz="1100" dirty="0" err="1" smtClean="0">
                  <a:latin typeface="Arial" pitchFamily="34" charset="0"/>
                  <a:cs typeface="Arial" pitchFamily="34" charset="0"/>
                </a:rPr>
                <a:t>H350</a:t>
              </a:r>
              <a:r>
                <a:rPr lang="en-AU" sz="1100" dirty="0" smtClean="0">
                  <a:latin typeface="Arial" pitchFamily="34" charset="0"/>
                  <a:cs typeface="Arial" pitchFamily="34" charset="0"/>
                </a:rPr>
                <a:t> </a:t>
              </a:r>
              <a:r>
                <a:rPr lang="en-AU" sz="1100" b="1" dirty="0" smtClean="0">
                  <a:latin typeface="Arial" pitchFamily="34" charset="0"/>
                  <a:cs typeface="Arial" pitchFamily="34" charset="0"/>
                </a:rPr>
                <a:t>May cause cancer</a:t>
              </a:r>
            </a:p>
            <a:p>
              <a:r>
                <a:rPr lang="en-AU" sz="1100" dirty="0" err="1" smtClean="0">
                  <a:latin typeface="Arial" pitchFamily="34" charset="0"/>
                  <a:cs typeface="Arial" pitchFamily="34" charset="0"/>
                </a:rPr>
                <a:t>H304</a:t>
              </a:r>
              <a:r>
                <a:rPr lang="en-AU" sz="1100" dirty="0" smtClean="0">
                  <a:latin typeface="Arial" pitchFamily="34" charset="0"/>
                  <a:cs typeface="Arial" pitchFamily="34" charset="0"/>
                </a:rPr>
                <a:t> </a:t>
              </a:r>
              <a:r>
                <a:rPr lang="en-AU" sz="1100" b="1" dirty="0" smtClean="0">
                  <a:latin typeface="Arial" pitchFamily="34" charset="0"/>
                  <a:cs typeface="Arial" pitchFamily="34" charset="0"/>
                </a:rPr>
                <a:t>May be fatal if swallowed and enter airways</a:t>
              </a:r>
              <a:endParaRPr lang="en-AU" sz="1100" b="1" dirty="0">
                <a:latin typeface="Arial" pitchFamily="34" charset="0"/>
                <a:cs typeface="Arial" pitchFamily="34" charset="0"/>
              </a:endParaRPr>
            </a:p>
            <a:p>
              <a:endParaRPr lang="en-AU" sz="1100" dirty="0" smtClean="0">
                <a:latin typeface="Arial" pitchFamily="34" charset="0"/>
                <a:cs typeface="Arial" pitchFamily="34" charset="0"/>
              </a:endParaRPr>
            </a:p>
            <a:p>
              <a:r>
                <a:rPr lang="en-AU" sz="1100" b="1" dirty="0" smtClean="0">
                  <a:latin typeface="Arial" pitchFamily="34" charset="0"/>
                  <a:cs typeface="Arial" pitchFamily="34" charset="0"/>
                </a:rPr>
                <a:t>Precautionary statements:</a:t>
              </a:r>
            </a:p>
            <a:p>
              <a:r>
                <a:rPr lang="en-AU" sz="1100" dirty="0" err="1" smtClean="0">
                  <a:latin typeface="Arial" pitchFamily="34" charset="0"/>
                  <a:cs typeface="Arial" pitchFamily="34" charset="0"/>
                </a:rPr>
                <a:t>P210</a:t>
              </a:r>
              <a:r>
                <a:rPr lang="en-AU" sz="1100" dirty="0" smtClean="0">
                  <a:latin typeface="Arial" pitchFamily="34" charset="0"/>
                  <a:cs typeface="Arial" pitchFamily="34" charset="0"/>
                </a:rPr>
                <a:t> Keep away from sparks and open flames. No smoking</a:t>
              </a:r>
            </a:p>
            <a:p>
              <a:r>
                <a:rPr lang="en-AU" sz="1100" dirty="0" err="1" smtClean="0">
                  <a:latin typeface="Arial" pitchFamily="34" charset="0"/>
                  <a:cs typeface="Arial" pitchFamily="34" charset="0"/>
                </a:rPr>
                <a:t>P233</a:t>
              </a:r>
              <a:r>
                <a:rPr lang="en-AU" sz="1100" dirty="0" smtClean="0">
                  <a:latin typeface="Arial" pitchFamily="34" charset="0"/>
                  <a:cs typeface="Arial" pitchFamily="34" charset="0"/>
                </a:rPr>
                <a:t> Keep container tightly closed</a:t>
              </a:r>
            </a:p>
            <a:p>
              <a:endParaRPr lang="en-AU" sz="1100" dirty="0">
                <a:latin typeface="Arial" pitchFamily="34" charset="0"/>
                <a:cs typeface="Arial" pitchFamily="34" charset="0"/>
              </a:endParaRPr>
            </a:p>
          </p:txBody>
        </p:sp>
        <p:pic>
          <p:nvPicPr>
            <p:cNvPr id="19" name="Picture 4" descr="http://www.unece.org/fileadmin/DAM/trans/danger/publi/ghs/pictograms/skul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4316" y="2132856"/>
              <a:ext cx="719081"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http://www.unece.org/fileadmin/DAM/trans/danger/publi/ghs/pictograms/silhouet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7062" y="2132856"/>
              <a:ext cx="720080" cy="72008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http://www.unece.org/fileadmin/DAM/trans/danger/publi/ghs/pictograms/flamm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1570" y="2132856"/>
              <a:ext cx="719081" cy="72008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983078" y="2860779"/>
              <a:ext cx="576064" cy="215444"/>
            </a:xfrm>
            <a:prstGeom prst="rect">
              <a:avLst/>
            </a:prstGeom>
            <a:noFill/>
          </p:spPr>
          <p:txBody>
            <a:bodyPr wrap="square" rtlCol="0">
              <a:spAutoFit/>
            </a:bodyPr>
            <a:lstStyle/>
            <a:p>
              <a:pPr algn="ctr"/>
              <a:r>
                <a:rPr lang="en-AU" sz="800" dirty="0" smtClean="0">
                  <a:latin typeface="Arial" pitchFamily="34" charset="0"/>
                  <a:cs typeface="Arial" pitchFamily="34" charset="0"/>
                </a:rPr>
                <a:t>Flame</a:t>
              </a:r>
              <a:endParaRPr lang="en-AU" sz="800" dirty="0">
                <a:latin typeface="Arial" pitchFamily="34" charset="0"/>
                <a:cs typeface="Arial" pitchFamily="34" charset="0"/>
              </a:endParaRPr>
            </a:p>
          </p:txBody>
        </p:sp>
        <p:sp>
          <p:nvSpPr>
            <p:cNvPr id="23" name="TextBox 22"/>
            <p:cNvSpPr txBox="1"/>
            <p:nvPr/>
          </p:nvSpPr>
          <p:spPr>
            <a:xfrm>
              <a:off x="2697483" y="2860779"/>
              <a:ext cx="852746" cy="338554"/>
            </a:xfrm>
            <a:prstGeom prst="rect">
              <a:avLst/>
            </a:prstGeom>
            <a:noFill/>
          </p:spPr>
          <p:txBody>
            <a:bodyPr wrap="square" rtlCol="0">
              <a:spAutoFit/>
            </a:bodyPr>
            <a:lstStyle/>
            <a:p>
              <a:pPr algn="ctr"/>
              <a:r>
                <a:rPr lang="en-AU" sz="800" dirty="0" smtClean="0">
                  <a:latin typeface="Arial" pitchFamily="34" charset="0"/>
                  <a:cs typeface="Arial" pitchFamily="34" charset="0"/>
                </a:rPr>
                <a:t>Skull and crossbones</a:t>
              </a:r>
              <a:endParaRPr lang="en-AU" sz="800" dirty="0">
                <a:latin typeface="Arial" pitchFamily="34" charset="0"/>
                <a:cs typeface="Arial" pitchFamily="34" charset="0"/>
              </a:endParaRPr>
            </a:p>
          </p:txBody>
        </p:sp>
        <p:sp>
          <p:nvSpPr>
            <p:cNvPr id="24" name="TextBox 23"/>
            <p:cNvSpPr txBox="1"/>
            <p:nvPr/>
          </p:nvSpPr>
          <p:spPr>
            <a:xfrm>
              <a:off x="3689070" y="2860779"/>
              <a:ext cx="576064" cy="338554"/>
            </a:xfrm>
            <a:prstGeom prst="rect">
              <a:avLst/>
            </a:prstGeom>
            <a:noFill/>
          </p:spPr>
          <p:txBody>
            <a:bodyPr wrap="square" rtlCol="0">
              <a:spAutoFit/>
            </a:bodyPr>
            <a:lstStyle/>
            <a:p>
              <a:pPr algn="ctr"/>
              <a:r>
                <a:rPr lang="en-AU" sz="800" dirty="0" smtClean="0">
                  <a:latin typeface="Arial" pitchFamily="34" charset="0"/>
                  <a:cs typeface="Arial" pitchFamily="34" charset="0"/>
                </a:rPr>
                <a:t>Health hazard</a:t>
              </a:r>
              <a:endParaRPr lang="en-AU" sz="800" dirty="0">
                <a:latin typeface="Arial" pitchFamily="34" charset="0"/>
                <a:cs typeface="Arial" pitchFamily="34" charset="0"/>
              </a:endParaRPr>
            </a:p>
          </p:txBody>
        </p:sp>
      </p:grpSp>
      <p:sp>
        <p:nvSpPr>
          <p:cNvPr id="14" name="TextBox 13"/>
          <p:cNvSpPr txBox="1"/>
          <p:nvPr/>
        </p:nvSpPr>
        <p:spPr>
          <a:xfrm rot="2475377">
            <a:off x="2619215" y="2836039"/>
            <a:ext cx="3905569" cy="1015663"/>
          </a:xfrm>
          <a:prstGeom prst="rect">
            <a:avLst/>
          </a:prstGeom>
          <a:noFill/>
        </p:spPr>
        <p:txBody>
          <a:bodyPr wrap="square" rtlCol="0">
            <a:spAutoFit/>
          </a:bodyPr>
          <a:lstStyle/>
          <a:p>
            <a:r>
              <a:rPr lang="en-AU" sz="6000" dirty="0" smtClean="0">
                <a:solidFill>
                  <a:schemeClr val="bg1">
                    <a:lumMod val="85000"/>
                    <a:alpha val="69000"/>
                  </a:schemeClr>
                </a:solidFill>
              </a:rPr>
              <a:t>EXAMPLE</a:t>
            </a:r>
            <a:endParaRPr lang="en-AU" sz="6000" dirty="0">
              <a:solidFill>
                <a:schemeClr val="bg1">
                  <a:lumMod val="85000"/>
                  <a:alpha val="69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774F277-691C-4771-B206-7550220355E1}" type="slidenum">
              <a:rPr lang="en-AU" smtClean="0"/>
              <a:pPr>
                <a:defRPr/>
              </a:pPr>
              <a:t>4</a:t>
            </a:fld>
            <a:endParaRPr lang="en-AU"/>
          </a:p>
        </p:txBody>
      </p:sp>
      <p:sp>
        <p:nvSpPr>
          <p:cNvPr id="8" name="Content Placeholder 2"/>
          <p:cNvSpPr txBox="1">
            <a:spLocks/>
          </p:cNvSpPr>
          <p:nvPr/>
        </p:nvSpPr>
        <p:spPr bwMode="auto">
          <a:xfrm>
            <a:off x="381001" y="1837215"/>
            <a:ext cx="8602980" cy="3503612"/>
          </a:xfrm>
          <a:prstGeom prst="rect">
            <a:avLst/>
          </a:prstGeom>
          <a:noFill/>
          <a:ln w="9525">
            <a:noFill/>
            <a:miter lim="800000"/>
            <a:headEnd/>
            <a:tailEnd/>
          </a:ln>
        </p:spPr>
        <p:txBody>
          <a:bodyPr/>
          <a:lstStyle/>
          <a:p>
            <a:pPr marL="342900" indent="-342900" eaLnBrk="0" hangingPunct="0">
              <a:spcBef>
                <a:spcPct val="20000"/>
              </a:spcBef>
              <a:buFontTx/>
              <a:buChar char="•"/>
              <a:defRPr/>
            </a:pPr>
            <a:r>
              <a:rPr lang="en-AU" sz="1600" kern="0" dirty="0" smtClean="0">
                <a:latin typeface="+mn-lt"/>
              </a:rPr>
              <a:t>What is classification?</a:t>
            </a:r>
          </a:p>
          <a:p>
            <a:pPr marL="342900" indent="-342900" eaLnBrk="0" hangingPunct="0">
              <a:spcBef>
                <a:spcPct val="20000"/>
              </a:spcBef>
              <a:buFontTx/>
              <a:buChar char="•"/>
              <a:defRPr/>
            </a:pPr>
            <a:r>
              <a:rPr lang="en-AU" sz="1600" kern="0" dirty="0" smtClean="0">
                <a:latin typeface="+mn-lt"/>
              </a:rPr>
              <a:t>Where do I get information to help me classify</a:t>
            </a:r>
          </a:p>
          <a:p>
            <a:pPr marL="342900" indent="-342900" eaLnBrk="0" hangingPunct="0">
              <a:spcBef>
                <a:spcPct val="20000"/>
              </a:spcBef>
              <a:buFontTx/>
              <a:buChar char="•"/>
              <a:defRPr/>
            </a:pPr>
            <a:r>
              <a:rPr lang="en-AU" sz="1600" kern="0" dirty="0" smtClean="0">
                <a:latin typeface="+mn-lt"/>
              </a:rPr>
              <a:t>Cut-off limits</a:t>
            </a:r>
          </a:p>
          <a:p>
            <a:pPr marL="342900" indent="-342900" eaLnBrk="0" hangingPunct="0">
              <a:spcBef>
                <a:spcPct val="20000"/>
              </a:spcBef>
              <a:buFontTx/>
              <a:buChar char="•"/>
              <a:defRPr/>
            </a:pPr>
            <a:endParaRPr lang="en-AU" sz="1600" kern="0" dirty="0" smtClean="0">
              <a:latin typeface="+mn-lt"/>
            </a:endParaRPr>
          </a:p>
          <a:p>
            <a:pPr marL="342900" indent="-342900" eaLnBrk="0" hangingPunct="0">
              <a:spcBef>
                <a:spcPct val="20000"/>
              </a:spcBef>
              <a:buFontTx/>
              <a:buChar char="•"/>
              <a:defRPr/>
            </a:pPr>
            <a:r>
              <a:rPr lang="en-AU" sz="1600" kern="0" dirty="0" smtClean="0">
                <a:latin typeface="+mn-lt"/>
              </a:rPr>
              <a:t>Practical Example classifications</a:t>
            </a:r>
          </a:p>
          <a:p>
            <a:pPr marL="800100" lvl="1" indent="-342900" eaLnBrk="0" hangingPunct="0">
              <a:spcBef>
                <a:spcPct val="20000"/>
              </a:spcBef>
              <a:buFontTx/>
              <a:buChar char="•"/>
              <a:defRPr/>
            </a:pPr>
            <a:r>
              <a:rPr lang="en-AU" sz="1600" kern="0" dirty="0" smtClean="0">
                <a:latin typeface="+mn-lt"/>
              </a:rPr>
              <a:t>Single chemical</a:t>
            </a:r>
          </a:p>
          <a:p>
            <a:pPr marL="800100" lvl="1" indent="-342900" eaLnBrk="0" hangingPunct="0">
              <a:spcBef>
                <a:spcPct val="20000"/>
              </a:spcBef>
              <a:buFontTx/>
              <a:buChar char="•"/>
              <a:defRPr/>
            </a:pPr>
            <a:r>
              <a:rPr lang="en-AU" sz="1600" kern="0" dirty="0" smtClean="0">
                <a:latin typeface="+mn-lt"/>
              </a:rPr>
              <a:t>Mixtures</a:t>
            </a:r>
          </a:p>
          <a:p>
            <a:pPr marL="800100" lvl="1" indent="-342900" eaLnBrk="0" hangingPunct="0">
              <a:spcBef>
                <a:spcPct val="20000"/>
              </a:spcBef>
              <a:buFontTx/>
              <a:buChar char="•"/>
              <a:defRPr/>
            </a:pPr>
            <a:endParaRPr lang="en-AU" sz="1600" kern="0" dirty="0" smtClean="0">
              <a:latin typeface="+mn-lt"/>
            </a:endParaRPr>
          </a:p>
          <a:p>
            <a:pPr marL="342900" indent="-342900" eaLnBrk="0" hangingPunct="0">
              <a:spcBef>
                <a:spcPct val="20000"/>
              </a:spcBef>
              <a:buFontTx/>
              <a:buChar char="•"/>
              <a:defRPr/>
            </a:pPr>
            <a:r>
              <a:rPr lang="en-AU" sz="1600" kern="0" dirty="0" smtClean="0">
                <a:latin typeface="+mn-lt"/>
              </a:rPr>
              <a:t>Questions (feel free to ask at any time).</a:t>
            </a:r>
          </a:p>
          <a:p>
            <a:pPr marL="800100" lvl="1" indent="-342900" eaLnBrk="0" hangingPunct="0">
              <a:spcBef>
                <a:spcPct val="20000"/>
              </a:spcBef>
              <a:buFontTx/>
              <a:buChar char="•"/>
              <a:defRPr/>
            </a:pPr>
            <a:endParaRPr lang="en-AU" sz="1600" kern="0" dirty="0" smtClean="0">
              <a:latin typeface="+mn-lt"/>
            </a:endParaRPr>
          </a:p>
          <a:p>
            <a:pPr marL="342900" indent="-342900" eaLnBrk="0" hangingPunct="0">
              <a:spcBef>
                <a:spcPct val="20000"/>
              </a:spcBef>
              <a:buFontTx/>
              <a:buChar char="•"/>
              <a:defRPr/>
            </a:pPr>
            <a:endParaRPr lang="en-AU" sz="1600" kern="0" dirty="0" smtClean="0">
              <a:latin typeface="+mn-lt"/>
            </a:endParaRPr>
          </a:p>
        </p:txBody>
      </p:sp>
      <p:sp>
        <p:nvSpPr>
          <p:cNvPr id="9" name="Rectangle 8"/>
          <p:cNvSpPr/>
          <p:nvPr/>
        </p:nvSpPr>
        <p:spPr>
          <a:xfrm>
            <a:off x="381001" y="1317507"/>
            <a:ext cx="7139940" cy="369332"/>
          </a:xfrm>
          <a:prstGeom prst="rect">
            <a:avLst/>
          </a:prstGeom>
        </p:spPr>
        <p:txBody>
          <a:bodyPr wrap="square">
            <a:spAutoFit/>
          </a:bodyPr>
          <a:lstStyle/>
          <a:p>
            <a:pPr eaLnBrk="0" hangingPunct="0">
              <a:spcBef>
                <a:spcPct val="20000"/>
              </a:spcBef>
              <a:defRPr/>
            </a:pPr>
            <a:r>
              <a:rPr lang="en-AU" kern="0" dirty="0" smtClean="0"/>
              <a:t>Part 2: Classifying chemicals according to the GHS (1 hour)</a:t>
            </a:r>
            <a:endParaRPr lang="en-AU" kern="0" dirty="0"/>
          </a:p>
        </p:txBody>
      </p:sp>
    </p:spTree>
    <p:extLst>
      <p:ext uri="{BB962C8B-B14F-4D97-AF65-F5344CB8AC3E}">
        <p14:creationId xmlns:p14="http://schemas.microsoft.com/office/powerpoint/2010/main" val="16240697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7C8534-B298-4AA6-A8CE-30FA3BE85B1F}" type="slidenum">
              <a:rPr lang="en-AU" smtClean="0"/>
              <a:pPr eaLnBrk="1" hangingPunct="1"/>
              <a:t>40</a:t>
            </a:fld>
            <a:endParaRPr lang="en-AU" smtClean="0"/>
          </a:p>
        </p:txBody>
      </p:sp>
      <p:sp>
        <p:nvSpPr>
          <p:cNvPr id="7" name="Rectangle 3"/>
          <p:cNvSpPr txBox="1">
            <a:spLocks noChangeArrowheads="1"/>
          </p:cNvSpPr>
          <p:nvPr/>
        </p:nvSpPr>
        <p:spPr>
          <a:xfrm>
            <a:off x="468313" y="454026"/>
            <a:ext cx="8640763" cy="576263"/>
          </a:xfrm>
          <a:prstGeom prst="rect">
            <a:avLst/>
          </a:prstGeom>
        </p:spPr>
        <p:txBody>
          <a:bodyPr/>
          <a:lstStyle/>
          <a:p>
            <a:pPr marL="342900" indent="-342900">
              <a:spcBef>
                <a:spcPct val="20000"/>
              </a:spcBef>
              <a:defRPr/>
            </a:pPr>
            <a:r>
              <a:rPr lang="en-AU" sz="2400" b="1" kern="0" dirty="0">
                <a:solidFill>
                  <a:schemeClr val="accent2"/>
                </a:solidFill>
                <a:latin typeface="+mn-lt"/>
              </a:rPr>
              <a:t>Further reading on GHS under WHS Regulations</a:t>
            </a:r>
          </a:p>
        </p:txBody>
      </p:sp>
      <p:sp>
        <p:nvSpPr>
          <p:cNvPr id="8" name="TextBox 7"/>
          <p:cNvSpPr txBox="1"/>
          <p:nvPr/>
        </p:nvSpPr>
        <p:spPr>
          <a:xfrm>
            <a:off x="579439" y="1106488"/>
            <a:ext cx="8281987" cy="1224951"/>
          </a:xfrm>
          <a:prstGeom prst="rect">
            <a:avLst/>
          </a:prstGeom>
          <a:noFill/>
        </p:spPr>
        <p:txBody>
          <a:bodyPr>
            <a:spAutoFit/>
          </a:bodyPr>
          <a:lstStyle/>
          <a:p>
            <a:pPr marL="342900" indent="-342900">
              <a:spcBef>
                <a:spcPct val="20000"/>
              </a:spcBef>
              <a:buFontTx/>
              <a:buChar char="•"/>
              <a:defRPr/>
            </a:pPr>
            <a:r>
              <a:rPr lang="en-AU" sz="1600" b="1" kern="0" dirty="0"/>
              <a:t>Codes of practice</a:t>
            </a:r>
          </a:p>
          <a:p>
            <a:pPr marL="800100" lvl="1" indent="-342900">
              <a:spcBef>
                <a:spcPct val="20000"/>
              </a:spcBef>
              <a:buFontTx/>
              <a:buChar char="•"/>
              <a:defRPr/>
            </a:pPr>
            <a:r>
              <a:rPr lang="en-AU" sz="1600" kern="0" dirty="0"/>
              <a:t>Labelling of Workplace Hazardous Chemicals</a:t>
            </a:r>
          </a:p>
          <a:p>
            <a:pPr marL="800100" lvl="1" indent="-342900">
              <a:spcBef>
                <a:spcPct val="20000"/>
              </a:spcBef>
              <a:buFontTx/>
              <a:buChar char="•"/>
              <a:defRPr/>
            </a:pPr>
            <a:r>
              <a:rPr lang="en-AU" sz="1600" kern="0" dirty="0"/>
              <a:t>Preparation of Safety Data Sheets for Hazardous Chemicals</a:t>
            </a:r>
          </a:p>
          <a:p>
            <a:pPr marL="800100" lvl="1" indent="-342900">
              <a:spcBef>
                <a:spcPct val="20000"/>
              </a:spcBef>
              <a:buFontTx/>
              <a:buChar char="•"/>
              <a:defRPr/>
            </a:pPr>
            <a:r>
              <a:rPr lang="en-AU" sz="1600" kern="0" dirty="0"/>
              <a:t>Managing the Risks of Hazardous Chemicals in the Workplace</a:t>
            </a:r>
          </a:p>
        </p:txBody>
      </p:sp>
      <p:sp>
        <p:nvSpPr>
          <p:cNvPr id="9" name="TextBox 8"/>
          <p:cNvSpPr txBox="1"/>
          <p:nvPr/>
        </p:nvSpPr>
        <p:spPr>
          <a:xfrm>
            <a:off x="579439" y="2523809"/>
            <a:ext cx="8281987" cy="634020"/>
          </a:xfrm>
          <a:prstGeom prst="rect">
            <a:avLst/>
          </a:prstGeom>
          <a:noFill/>
        </p:spPr>
        <p:txBody>
          <a:bodyPr>
            <a:spAutoFit/>
          </a:bodyPr>
          <a:lstStyle/>
          <a:p>
            <a:pPr marL="342900" indent="-342900">
              <a:spcBef>
                <a:spcPct val="20000"/>
              </a:spcBef>
              <a:buFontTx/>
              <a:buChar char="•"/>
              <a:defRPr/>
            </a:pPr>
            <a:r>
              <a:rPr lang="en-AU" sz="1600" b="1" kern="0" dirty="0"/>
              <a:t>Guidance material</a:t>
            </a:r>
          </a:p>
          <a:p>
            <a:pPr marL="800100" lvl="1" indent="-342900">
              <a:spcBef>
                <a:spcPct val="20000"/>
              </a:spcBef>
              <a:buFontTx/>
              <a:buChar char="•"/>
              <a:defRPr/>
            </a:pPr>
            <a:r>
              <a:rPr lang="en-AU" sz="1600" kern="0" dirty="0"/>
              <a:t>Classification of Hazardous Chemicals under the WHS Regulations</a:t>
            </a:r>
          </a:p>
        </p:txBody>
      </p:sp>
      <p:sp>
        <p:nvSpPr>
          <p:cNvPr id="10" name="TextBox 9"/>
          <p:cNvSpPr txBox="1"/>
          <p:nvPr/>
        </p:nvSpPr>
        <p:spPr>
          <a:xfrm>
            <a:off x="579439" y="3429000"/>
            <a:ext cx="8281987" cy="1224951"/>
          </a:xfrm>
          <a:prstGeom prst="rect">
            <a:avLst/>
          </a:prstGeom>
          <a:noFill/>
        </p:spPr>
        <p:txBody>
          <a:bodyPr>
            <a:spAutoFit/>
          </a:bodyPr>
          <a:lstStyle/>
          <a:p>
            <a:pPr marL="342900" indent="-342900">
              <a:spcBef>
                <a:spcPct val="20000"/>
              </a:spcBef>
              <a:buFontTx/>
              <a:buChar char="•"/>
              <a:defRPr/>
            </a:pPr>
            <a:r>
              <a:rPr lang="en-AU" sz="1600" b="1" kern="0" dirty="0"/>
              <a:t>Fact sheets</a:t>
            </a:r>
            <a:endParaRPr lang="en-AU" sz="1600" kern="0" dirty="0"/>
          </a:p>
          <a:p>
            <a:pPr marL="800100" lvl="1" indent="-342900">
              <a:spcBef>
                <a:spcPct val="20000"/>
              </a:spcBef>
              <a:buFontTx/>
              <a:buChar char="•"/>
              <a:defRPr/>
            </a:pPr>
            <a:r>
              <a:rPr lang="en-AU" sz="1600" kern="0" dirty="0"/>
              <a:t>Classifications and Labelling for Workplace Hazardous Chemicals (poster)</a:t>
            </a:r>
          </a:p>
          <a:p>
            <a:pPr marL="800100" lvl="1" indent="-342900">
              <a:spcBef>
                <a:spcPct val="20000"/>
              </a:spcBef>
              <a:buFontTx/>
              <a:buChar char="•"/>
              <a:defRPr/>
            </a:pPr>
            <a:r>
              <a:rPr lang="en-AU" sz="1600" kern="0" dirty="0"/>
              <a:t>Understanding Safety Data Sheets for Hazardous Chemicals</a:t>
            </a:r>
          </a:p>
          <a:p>
            <a:pPr marL="800100" lvl="1" indent="-342900">
              <a:spcBef>
                <a:spcPct val="20000"/>
              </a:spcBef>
              <a:buFontTx/>
              <a:buChar char="•"/>
              <a:defRPr/>
            </a:pPr>
            <a:r>
              <a:rPr lang="en-AU" sz="1600" kern="0" dirty="0"/>
              <a:t>Understanding Hazardous Chemical Labels</a:t>
            </a:r>
          </a:p>
        </p:txBody>
      </p:sp>
      <p:sp>
        <p:nvSpPr>
          <p:cNvPr id="11" name="TextBox 10"/>
          <p:cNvSpPr txBox="1"/>
          <p:nvPr/>
        </p:nvSpPr>
        <p:spPr>
          <a:xfrm>
            <a:off x="579439" y="5157789"/>
            <a:ext cx="8281987" cy="634020"/>
          </a:xfrm>
          <a:prstGeom prst="rect">
            <a:avLst/>
          </a:prstGeom>
          <a:noFill/>
        </p:spPr>
        <p:txBody>
          <a:bodyPr>
            <a:spAutoFit/>
          </a:bodyPr>
          <a:lstStyle/>
          <a:p>
            <a:pPr marL="342900" indent="-342900">
              <a:spcBef>
                <a:spcPct val="20000"/>
              </a:spcBef>
              <a:defRPr/>
            </a:pPr>
            <a:r>
              <a:rPr lang="en-AU" sz="1600" kern="0" dirty="0"/>
              <a:t>See:      </a:t>
            </a:r>
            <a:r>
              <a:rPr lang="en-AU" sz="1600" kern="0" dirty="0" smtClean="0">
                <a:hlinkClick r:id="rId3"/>
              </a:rPr>
              <a:t>www.swa.gov.au</a:t>
            </a:r>
            <a:r>
              <a:rPr lang="en-AU" sz="1600" kern="0" dirty="0" smtClean="0"/>
              <a:t> </a:t>
            </a:r>
            <a:r>
              <a:rPr lang="en-AU" sz="1600" kern="0" dirty="0"/>
              <a:t>for these publications and </a:t>
            </a:r>
            <a:r>
              <a:rPr lang="en-AU" sz="1600" kern="0" dirty="0" smtClean="0"/>
              <a:t>more</a:t>
            </a:r>
            <a:endParaRPr lang="en-AU" sz="1600" kern="0" dirty="0"/>
          </a:p>
          <a:p>
            <a:pPr marL="342900" indent="-342900">
              <a:spcBef>
                <a:spcPct val="20000"/>
              </a:spcBef>
              <a:defRPr/>
            </a:pPr>
            <a:endParaRPr lang="en-AU" sz="1600" kern="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D7D32B-F76E-49B1-AC9C-C5A610ED7DBE}" type="slidenum">
              <a:rPr lang="en-AU" smtClean="0"/>
              <a:pPr eaLnBrk="1" hangingPunct="1"/>
              <a:t>41</a:t>
            </a:fld>
            <a:endParaRPr lang="en-AU" smtClean="0"/>
          </a:p>
        </p:txBody>
      </p:sp>
      <p:sp>
        <p:nvSpPr>
          <p:cNvPr id="3" name="Rectangle 3"/>
          <p:cNvSpPr txBox="1">
            <a:spLocks noChangeArrowheads="1"/>
          </p:cNvSpPr>
          <p:nvPr/>
        </p:nvSpPr>
        <p:spPr>
          <a:xfrm>
            <a:off x="571500" y="428626"/>
            <a:ext cx="4348163" cy="576263"/>
          </a:xfrm>
          <a:prstGeom prst="rect">
            <a:avLst/>
          </a:prstGeom>
        </p:spPr>
        <p:txBody>
          <a:bodyPr/>
          <a:lstStyle/>
          <a:p>
            <a:pPr marL="342900" indent="-342900">
              <a:spcBef>
                <a:spcPct val="20000"/>
              </a:spcBef>
              <a:defRPr/>
            </a:pPr>
            <a:r>
              <a:rPr lang="en-AU" sz="2400" b="1" kern="0" dirty="0">
                <a:solidFill>
                  <a:schemeClr val="accent2"/>
                </a:solidFill>
                <a:latin typeface="+mn-lt"/>
              </a:rPr>
              <a:t>Thank you for your attention</a:t>
            </a:r>
          </a:p>
        </p:txBody>
      </p:sp>
      <p:sp>
        <p:nvSpPr>
          <p:cNvPr id="4" name="TextBox 3"/>
          <p:cNvSpPr txBox="1"/>
          <p:nvPr/>
        </p:nvSpPr>
        <p:spPr>
          <a:xfrm>
            <a:off x="571501" y="1184276"/>
            <a:ext cx="3992563" cy="461665"/>
          </a:xfrm>
          <a:prstGeom prst="rect">
            <a:avLst/>
          </a:prstGeom>
          <a:noFill/>
        </p:spPr>
        <p:txBody>
          <a:bodyPr>
            <a:spAutoFit/>
          </a:bodyPr>
          <a:lstStyle/>
          <a:p>
            <a:pPr marL="342900" indent="-342900">
              <a:spcBef>
                <a:spcPct val="20000"/>
              </a:spcBef>
              <a:defRPr/>
            </a:pPr>
            <a:r>
              <a:rPr lang="en-AU" sz="2400" b="1" kern="0" dirty="0"/>
              <a:t>Any questions</a:t>
            </a:r>
            <a:r>
              <a:rPr lang="en-AU" sz="2400" b="1" kern="0" dirty="0" smtClean="0"/>
              <a:t>?</a:t>
            </a:r>
          </a:p>
        </p:txBody>
      </p:sp>
      <p:sp>
        <p:nvSpPr>
          <p:cNvPr id="5" name="TextBox 4"/>
          <p:cNvSpPr txBox="1"/>
          <p:nvPr/>
        </p:nvSpPr>
        <p:spPr>
          <a:xfrm>
            <a:off x="571501" y="2286001"/>
            <a:ext cx="6362700" cy="1878013"/>
          </a:xfrm>
          <a:prstGeom prst="rect">
            <a:avLst/>
          </a:prstGeom>
          <a:noFill/>
        </p:spPr>
        <p:txBody>
          <a:bodyPr>
            <a:spAutoFit/>
          </a:bodyPr>
          <a:lstStyle/>
          <a:p>
            <a:pPr marL="342900" indent="-342900">
              <a:spcBef>
                <a:spcPct val="20000"/>
              </a:spcBef>
              <a:defRPr/>
            </a:pPr>
            <a:r>
              <a:rPr lang="en-AU" sz="2000" kern="0" dirty="0"/>
              <a:t>Web: 		</a:t>
            </a:r>
            <a:r>
              <a:rPr lang="en-AU" sz="2000" kern="0" dirty="0" smtClean="0">
                <a:hlinkClick r:id="rId3"/>
              </a:rPr>
              <a:t>www.swa.gov.au</a:t>
            </a:r>
            <a:endParaRPr lang="en-AU" sz="2000" kern="0" dirty="0"/>
          </a:p>
          <a:p>
            <a:pPr marL="342900" indent="-342900">
              <a:spcBef>
                <a:spcPct val="20000"/>
              </a:spcBef>
              <a:defRPr/>
            </a:pPr>
            <a:endParaRPr lang="en-AU" sz="2000" kern="0" dirty="0"/>
          </a:p>
          <a:p>
            <a:pPr marL="342900" indent="-342900">
              <a:spcBef>
                <a:spcPct val="20000"/>
              </a:spcBef>
              <a:defRPr/>
            </a:pPr>
            <a:r>
              <a:rPr lang="en-AU" sz="2000" kern="0" dirty="0"/>
              <a:t>Email:		</a:t>
            </a:r>
            <a:r>
              <a:rPr lang="en-AU" sz="2000" kern="0" dirty="0" smtClean="0">
                <a:hlinkClick r:id="rId4"/>
              </a:rPr>
              <a:t>info@swa.gov.au</a:t>
            </a:r>
            <a:endParaRPr lang="en-AU" sz="2000" kern="0" dirty="0"/>
          </a:p>
          <a:p>
            <a:pPr marL="342900" indent="-342900">
              <a:spcBef>
                <a:spcPct val="20000"/>
              </a:spcBef>
              <a:defRPr/>
            </a:pPr>
            <a:endParaRPr lang="en-AU" sz="2000" kern="0" dirty="0"/>
          </a:p>
          <a:p>
            <a:pPr marL="342900" indent="-342900">
              <a:spcBef>
                <a:spcPct val="20000"/>
              </a:spcBef>
              <a:defRPr/>
            </a:pPr>
            <a:r>
              <a:rPr lang="en-AU" sz="2000" kern="0" dirty="0" smtClean="0"/>
              <a:t>Phone:	</a:t>
            </a:r>
            <a:r>
              <a:rPr lang="en-AU" sz="2000" kern="0" smtClean="0"/>
              <a:t>	1300 551 832</a:t>
            </a:r>
            <a:endParaRPr lang="en-AU" sz="2000" kern="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774F277-691C-4771-B206-7550220355E1}" type="slidenum">
              <a:rPr lang="en-AU" smtClean="0"/>
              <a:pPr>
                <a:defRPr/>
              </a:pPr>
              <a:t>5</a:t>
            </a:fld>
            <a:endParaRPr lang="en-AU"/>
          </a:p>
        </p:txBody>
      </p:sp>
      <p:sp>
        <p:nvSpPr>
          <p:cNvPr id="3" name="Rectangle 2"/>
          <p:cNvSpPr txBox="1">
            <a:spLocks noChangeArrowheads="1"/>
          </p:cNvSpPr>
          <p:nvPr/>
        </p:nvSpPr>
        <p:spPr>
          <a:xfrm>
            <a:off x="684213" y="1720851"/>
            <a:ext cx="8208963" cy="143986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AU" sz="2800" b="1" dirty="0" smtClean="0">
                <a:solidFill>
                  <a:schemeClr val="tx1"/>
                </a:solidFill>
              </a:rPr>
              <a:t>Part 1:</a:t>
            </a:r>
          </a:p>
          <a:p>
            <a:pPr algn="l" eaLnBrk="1" hangingPunct="1"/>
            <a:endParaRPr lang="en-AU" sz="2800" b="1" dirty="0" smtClean="0">
              <a:solidFill>
                <a:schemeClr val="tx1"/>
              </a:solidFill>
            </a:endParaRPr>
          </a:p>
          <a:p>
            <a:pPr algn="l" eaLnBrk="1" hangingPunct="1"/>
            <a:r>
              <a:rPr lang="en-AU" sz="2800" b="1" dirty="0" smtClean="0">
                <a:solidFill>
                  <a:schemeClr val="tx1"/>
                </a:solidFill>
              </a:rPr>
              <a:t>An Introduction to the Globally </a:t>
            </a:r>
            <a:r>
              <a:rPr lang="en-AU" sz="2800" b="1" dirty="0">
                <a:solidFill>
                  <a:schemeClr val="tx1"/>
                </a:solidFill>
              </a:rPr>
              <a:t>H</a:t>
            </a:r>
            <a:r>
              <a:rPr lang="en-AU" sz="2800" b="1" dirty="0" smtClean="0">
                <a:solidFill>
                  <a:schemeClr val="tx1"/>
                </a:solidFill>
              </a:rPr>
              <a:t>armonised System of Classification and Labelling of Chemicals</a:t>
            </a:r>
          </a:p>
        </p:txBody>
      </p:sp>
    </p:spTree>
    <p:extLst>
      <p:ext uri="{BB962C8B-B14F-4D97-AF65-F5344CB8AC3E}">
        <p14:creationId xmlns:p14="http://schemas.microsoft.com/office/powerpoint/2010/main" val="2260858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2"/>
          <p:cNvSpPr txBox="1">
            <a:spLocks/>
          </p:cNvSpPr>
          <p:nvPr/>
        </p:nvSpPr>
        <p:spPr bwMode="auto">
          <a:xfrm>
            <a:off x="381001" y="1125538"/>
            <a:ext cx="8602980" cy="3503612"/>
          </a:xfrm>
          <a:prstGeom prst="rect">
            <a:avLst/>
          </a:prstGeom>
          <a:noFill/>
          <a:ln w="9525">
            <a:noFill/>
            <a:miter lim="800000"/>
            <a:headEnd/>
            <a:tailEnd/>
          </a:ln>
        </p:spPr>
        <p:txBody>
          <a:bodyPr/>
          <a:lstStyle/>
          <a:p>
            <a:pPr marL="342900" indent="-342900" eaLnBrk="0" hangingPunct="0">
              <a:spcBef>
                <a:spcPct val="20000"/>
              </a:spcBef>
              <a:buFontTx/>
              <a:buChar char="•"/>
              <a:defRPr/>
            </a:pPr>
            <a:r>
              <a:rPr lang="en-AU" sz="1600" kern="0" dirty="0">
                <a:latin typeface="+mn-lt"/>
              </a:rPr>
              <a:t>Prior to Work Health and </a:t>
            </a:r>
            <a:r>
              <a:rPr lang="en-AU" sz="1600" kern="0" dirty="0" smtClean="0">
                <a:latin typeface="+mn-lt"/>
              </a:rPr>
              <a:t>Safety (WHS) </a:t>
            </a:r>
            <a:r>
              <a:rPr lang="en-AU" sz="1600" kern="0" dirty="0">
                <a:latin typeface="+mn-lt"/>
              </a:rPr>
              <a:t>Regulations, </a:t>
            </a:r>
            <a:r>
              <a:rPr lang="en-AU" sz="1600" kern="0" dirty="0" smtClean="0">
                <a:latin typeface="+mn-lt"/>
              </a:rPr>
              <a:t>classification/hazard communication for </a:t>
            </a:r>
            <a:r>
              <a:rPr lang="en-AU" sz="1600" kern="0" dirty="0">
                <a:latin typeface="+mn-lt"/>
              </a:rPr>
              <a:t>workplace chemicals done to</a:t>
            </a:r>
            <a:r>
              <a:rPr lang="en-AU" sz="1600" kern="0" dirty="0" smtClean="0">
                <a:latin typeface="+mn-lt"/>
              </a:rPr>
              <a:t>:</a:t>
            </a:r>
          </a:p>
          <a:p>
            <a:pPr marL="800100" lvl="1" indent="-342900" eaLnBrk="0" hangingPunct="0">
              <a:spcBef>
                <a:spcPct val="20000"/>
              </a:spcBef>
              <a:buFontTx/>
              <a:buChar char="•"/>
              <a:defRPr/>
            </a:pPr>
            <a:r>
              <a:rPr lang="en-AU" sz="1600" b="1" i="1" kern="0" dirty="0" smtClean="0">
                <a:latin typeface="+mn-lt"/>
              </a:rPr>
              <a:t>Classification</a:t>
            </a:r>
            <a:endParaRPr lang="en-AU" sz="1600" kern="0" dirty="0">
              <a:latin typeface="+mn-lt"/>
            </a:endParaRPr>
          </a:p>
          <a:p>
            <a:pPr marL="1257300" lvl="2" indent="-342900" eaLnBrk="0" hangingPunct="0">
              <a:spcBef>
                <a:spcPct val="20000"/>
              </a:spcBef>
              <a:buFontTx/>
              <a:buChar char="•"/>
              <a:defRPr/>
            </a:pPr>
            <a:r>
              <a:rPr lang="en-AU" sz="1600" kern="0" dirty="0">
                <a:latin typeface="+mn-lt"/>
              </a:rPr>
              <a:t>Approved Criteria for Classifying Hazardous </a:t>
            </a:r>
            <a:r>
              <a:rPr lang="en-AU" sz="1600" kern="0" dirty="0" smtClean="0">
                <a:latin typeface="+mn-lt"/>
              </a:rPr>
              <a:t>Substances</a:t>
            </a:r>
            <a:endParaRPr lang="en-AU" sz="1600" kern="0" dirty="0">
              <a:latin typeface="+mn-lt"/>
            </a:endParaRPr>
          </a:p>
          <a:p>
            <a:pPr marL="1257300" lvl="2" indent="-342900" eaLnBrk="0" hangingPunct="0">
              <a:spcBef>
                <a:spcPct val="20000"/>
              </a:spcBef>
              <a:buFontTx/>
              <a:buChar char="•"/>
              <a:defRPr/>
            </a:pPr>
            <a:r>
              <a:rPr lang="en-AU" sz="1600" kern="0" dirty="0">
                <a:latin typeface="+mn-lt"/>
              </a:rPr>
              <a:t>ADG Code, 7</a:t>
            </a:r>
            <a:r>
              <a:rPr lang="en-AU" sz="1600" kern="0" baseline="30000" dirty="0">
                <a:latin typeface="+mn-lt"/>
              </a:rPr>
              <a:t>th</a:t>
            </a:r>
            <a:r>
              <a:rPr lang="en-AU" sz="1600" kern="0" dirty="0">
                <a:latin typeface="+mn-lt"/>
              </a:rPr>
              <a:t> Edition</a:t>
            </a:r>
          </a:p>
          <a:p>
            <a:pPr marL="1257300" lvl="2" indent="-342900" eaLnBrk="0" hangingPunct="0">
              <a:spcBef>
                <a:spcPct val="20000"/>
              </a:spcBef>
              <a:buFontTx/>
              <a:buChar char="•"/>
              <a:defRPr/>
            </a:pPr>
            <a:r>
              <a:rPr lang="en-AU" sz="1600" kern="0" dirty="0">
                <a:latin typeface="+mn-lt"/>
              </a:rPr>
              <a:t>List of Designated Hazardous </a:t>
            </a:r>
            <a:r>
              <a:rPr lang="en-AU" sz="1600" kern="0" dirty="0" smtClean="0">
                <a:latin typeface="+mn-lt"/>
              </a:rPr>
              <a:t>Substances</a:t>
            </a:r>
          </a:p>
          <a:p>
            <a:pPr marL="800100" lvl="1" indent="-342900" eaLnBrk="0" hangingPunct="0">
              <a:spcBef>
                <a:spcPct val="20000"/>
              </a:spcBef>
              <a:buFontTx/>
              <a:buChar char="•"/>
              <a:defRPr/>
            </a:pPr>
            <a:r>
              <a:rPr lang="en-AU" sz="1600" b="1" i="1" kern="0" dirty="0" smtClean="0">
                <a:latin typeface="+mn-lt"/>
              </a:rPr>
              <a:t>Labelling</a:t>
            </a:r>
            <a:endParaRPr lang="en-AU" sz="1600" kern="0" dirty="0" smtClean="0">
              <a:latin typeface="+mn-lt"/>
            </a:endParaRPr>
          </a:p>
          <a:p>
            <a:pPr marL="1257300" lvl="2" indent="-342900" eaLnBrk="0" hangingPunct="0">
              <a:spcBef>
                <a:spcPct val="20000"/>
              </a:spcBef>
              <a:buFontTx/>
              <a:buChar char="•"/>
              <a:defRPr/>
            </a:pPr>
            <a:r>
              <a:rPr lang="en-AU" sz="1600" kern="0" dirty="0" smtClean="0">
                <a:latin typeface="+mn-lt"/>
              </a:rPr>
              <a:t>National Code of Practice for the Labelling of Workplace Substances</a:t>
            </a:r>
          </a:p>
          <a:p>
            <a:pPr marL="1257300" lvl="2" indent="-342900" eaLnBrk="0" hangingPunct="0">
              <a:spcBef>
                <a:spcPct val="20000"/>
              </a:spcBef>
              <a:buFontTx/>
              <a:buChar char="•"/>
              <a:defRPr/>
            </a:pPr>
            <a:r>
              <a:rPr lang="en-AU" sz="1600" kern="0" dirty="0" smtClean="0">
                <a:latin typeface="+mn-lt"/>
              </a:rPr>
              <a:t>ADG Code, 7</a:t>
            </a:r>
            <a:r>
              <a:rPr lang="en-AU" sz="1600" kern="0" baseline="30000" dirty="0" smtClean="0">
                <a:latin typeface="+mn-lt"/>
              </a:rPr>
              <a:t>th</a:t>
            </a:r>
            <a:r>
              <a:rPr lang="en-AU" sz="1600" kern="0" dirty="0" smtClean="0">
                <a:latin typeface="+mn-lt"/>
              </a:rPr>
              <a:t> Edition</a:t>
            </a:r>
          </a:p>
          <a:p>
            <a:pPr marL="800100" lvl="1" indent="-342900" eaLnBrk="0" hangingPunct="0">
              <a:spcBef>
                <a:spcPct val="20000"/>
              </a:spcBef>
              <a:buFontTx/>
              <a:buChar char="•"/>
              <a:defRPr/>
            </a:pPr>
            <a:r>
              <a:rPr lang="en-AU" sz="1600" b="1" kern="0" dirty="0" smtClean="0">
                <a:latin typeface="+mn-lt"/>
              </a:rPr>
              <a:t>(Material) Safety Data Sheets</a:t>
            </a:r>
          </a:p>
          <a:p>
            <a:pPr marL="1257300" lvl="2" indent="-342900" eaLnBrk="0" hangingPunct="0">
              <a:spcBef>
                <a:spcPct val="20000"/>
              </a:spcBef>
              <a:buFontTx/>
              <a:buChar char="•"/>
              <a:defRPr/>
            </a:pPr>
            <a:r>
              <a:rPr lang="en-AU" sz="1600" kern="0" dirty="0" smtClean="0">
                <a:latin typeface="+mn-lt"/>
              </a:rPr>
              <a:t>National Code of Practice for the Preparation of Material Safety Data Sheets</a:t>
            </a:r>
          </a:p>
        </p:txBody>
      </p:sp>
      <p:sp>
        <p:nvSpPr>
          <p:cNvPr id="409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21AC9BA-6D73-41D9-A6D7-038D8670A992}" type="slidenum">
              <a:rPr lang="en-AU" smtClean="0"/>
              <a:pPr eaLnBrk="1" hangingPunct="1"/>
              <a:t>6</a:t>
            </a:fld>
            <a:endParaRPr lang="en-AU" smtClean="0"/>
          </a:p>
        </p:txBody>
      </p:sp>
      <p:sp>
        <p:nvSpPr>
          <p:cNvPr id="4" name="Rectangle 3"/>
          <p:cNvSpPr txBox="1">
            <a:spLocks noChangeArrowheads="1"/>
          </p:cNvSpPr>
          <p:nvPr/>
        </p:nvSpPr>
        <p:spPr>
          <a:xfrm>
            <a:off x="468313" y="549276"/>
            <a:ext cx="8640763" cy="576263"/>
          </a:xfrm>
          <a:prstGeom prst="rect">
            <a:avLst/>
          </a:prstGeom>
          <a:noFill/>
        </p:spPr>
        <p:txBody>
          <a:bodyPr/>
          <a:lstStyle/>
          <a:p>
            <a:pPr marL="342900" indent="-342900">
              <a:spcBef>
                <a:spcPct val="20000"/>
              </a:spcBef>
              <a:defRPr/>
            </a:pPr>
            <a:r>
              <a:rPr lang="en-AU" sz="2400" b="1" kern="0" dirty="0" smtClean="0">
                <a:solidFill>
                  <a:schemeClr val="accent2"/>
                </a:solidFill>
                <a:latin typeface="+mn-lt"/>
              </a:rPr>
              <a:t>Classification and hazard communication</a:t>
            </a:r>
            <a:endParaRPr lang="en-AU" sz="2400" b="1" kern="0" dirty="0">
              <a:solidFill>
                <a:schemeClr val="accent2"/>
              </a:solidFill>
              <a:latin typeface="+mn-lt"/>
            </a:endParaRPr>
          </a:p>
        </p:txBody>
      </p:sp>
      <p:sp>
        <p:nvSpPr>
          <p:cNvPr id="10" name="Content Placeholder 2"/>
          <p:cNvSpPr txBox="1">
            <a:spLocks/>
          </p:cNvSpPr>
          <p:nvPr/>
        </p:nvSpPr>
        <p:spPr bwMode="auto">
          <a:xfrm>
            <a:off x="381000" y="4692333"/>
            <a:ext cx="8382000" cy="7239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AU" sz="1600" kern="0" dirty="0">
                <a:latin typeface="+mn-lt"/>
              </a:rPr>
              <a:t>The </a:t>
            </a:r>
            <a:r>
              <a:rPr lang="en-AU" sz="1600" kern="0" dirty="0" smtClean="0">
                <a:latin typeface="+mn-lt"/>
              </a:rPr>
              <a:t>WHS </a:t>
            </a:r>
            <a:r>
              <a:rPr lang="en-AU" sz="1600" kern="0" dirty="0">
                <a:latin typeface="+mn-lt"/>
              </a:rPr>
              <a:t>Regulations introduce a new system of classifying chemicals</a:t>
            </a:r>
            <a:r>
              <a:rPr lang="en-AU" sz="1600" kern="0" dirty="0" smtClean="0">
                <a:latin typeface="+mn-lt"/>
              </a:rPr>
              <a:t>.</a:t>
            </a:r>
          </a:p>
          <a:p>
            <a:pPr marL="800100" lvl="1" indent="-342900" eaLnBrk="0" hangingPunct="0">
              <a:spcBef>
                <a:spcPct val="20000"/>
              </a:spcBef>
              <a:buFontTx/>
              <a:buChar char="•"/>
              <a:defRPr/>
            </a:pPr>
            <a:r>
              <a:rPr lang="en-AU" sz="1600" i="1" kern="0" dirty="0"/>
              <a:t>The </a:t>
            </a:r>
            <a:r>
              <a:rPr lang="en-AU" sz="1600" b="1" i="1" u="sng" kern="0" dirty="0"/>
              <a:t>G</a:t>
            </a:r>
            <a:r>
              <a:rPr lang="en-AU" sz="1600" i="1" kern="0" dirty="0"/>
              <a:t>lobally </a:t>
            </a:r>
            <a:r>
              <a:rPr lang="en-AU" sz="1600" b="1" i="1" u="sng" kern="0" dirty="0"/>
              <a:t>H</a:t>
            </a:r>
            <a:r>
              <a:rPr lang="en-AU" sz="1600" i="1" kern="0" dirty="0" smtClean="0"/>
              <a:t>armonised </a:t>
            </a:r>
            <a:r>
              <a:rPr lang="en-AU" sz="1600" b="1" i="1" u="sng" kern="0" dirty="0"/>
              <a:t>S</a:t>
            </a:r>
            <a:r>
              <a:rPr lang="en-AU" sz="1600" i="1" kern="0" dirty="0"/>
              <a:t>ystem of Classification and Labelling of </a:t>
            </a:r>
            <a:r>
              <a:rPr lang="en-AU" sz="1600" i="1" kern="0" dirty="0" smtClean="0"/>
              <a:t>Chemicals</a:t>
            </a:r>
            <a:endParaRPr lang="en-AU" sz="1600" i="1" kern="0" dirty="0"/>
          </a:p>
          <a:p>
            <a:pPr lvl="1" eaLnBrk="0" hangingPunct="0">
              <a:spcBef>
                <a:spcPct val="20000"/>
              </a:spcBef>
              <a:defRPr/>
            </a:pPr>
            <a:endParaRPr lang="en-AU" sz="1600" kern="0"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88247A-BC2F-45BD-B994-2B47412989E6}" type="slidenum">
              <a:rPr lang="en-AU" smtClean="0"/>
              <a:pPr eaLnBrk="1" hangingPunct="1"/>
              <a:t>7</a:t>
            </a:fld>
            <a:endParaRPr lang="en-AU" smtClean="0"/>
          </a:p>
        </p:txBody>
      </p:sp>
      <p:sp>
        <p:nvSpPr>
          <p:cNvPr id="4" name="Rectangle 3"/>
          <p:cNvSpPr txBox="1">
            <a:spLocks noChangeArrowheads="1"/>
          </p:cNvSpPr>
          <p:nvPr/>
        </p:nvSpPr>
        <p:spPr>
          <a:xfrm>
            <a:off x="503239" y="1037592"/>
            <a:ext cx="8053387" cy="463550"/>
          </a:xfrm>
          <a:prstGeom prst="rect">
            <a:avLst/>
          </a:prstGeom>
        </p:spPr>
        <p:txBody>
          <a:bodyPr/>
          <a:lstStyle/>
          <a:p>
            <a:pPr marL="342900" indent="-342900">
              <a:spcBef>
                <a:spcPct val="20000"/>
              </a:spcBef>
              <a:buFontTx/>
              <a:buChar char="•"/>
              <a:defRPr/>
            </a:pPr>
            <a:r>
              <a:rPr lang="en-AU" sz="1600" kern="0" dirty="0">
                <a:latin typeface="+mn-lt"/>
              </a:rPr>
              <a:t>The </a:t>
            </a:r>
            <a:r>
              <a:rPr lang="en-AU" sz="1600" kern="0" dirty="0" smtClean="0">
                <a:latin typeface="+mn-lt"/>
              </a:rPr>
              <a:t>GHS of Classifying and Labelling of Chemicals:</a:t>
            </a:r>
          </a:p>
          <a:p>
            <a:pPr marL="800100" lvl="1" indent="-342900">
              <a:spcBef>
                <a:spcPct val="20000"/>
              </a:spcBef>
              <a:buFontTx/>
              <a:buChar char="•"/>
              <a:defRPr/>
            </a:pPr>
            <a:r>
              <a:rPr lang="en-AU" sz="1600" kern="0" dirty="0" smtClean="0">
                <a:latin typeface="+mn-lt"/>
              </a:rPr>
              <a:t>Comprehensive tool that harmonises chemical classification and hazard communication.</a:t>
            </a:r>
            <a:endParaRPr lang="en-AU" sz="1600" kern="0" dirty="0">
              <a:latin typeface="+mn-lt"/>
            </a:endParaRPr>
          </a:p>
          <a:p>
            <a:pPr marL="342900" indent="-342900">
              <a:spcBef>
                <a:spcPct val="20000"/>
              </a:spcBef>
              <a:defRPr/>
            </a:pPr>
            <a:endParaRPr lang="en-AU" sz="1600" kern="0" dirty="0">
              <a:latin typeface="+mn-lt"/>
            </a:endParaRPr>
          </a:p>
        </p:txBody>
      </p:sp>
      <p:sp>
        <p:nvSpPr>
          <p:cNvPr id="5" name="Rectangle 3"/>
          <p:cNvSpPr txBox="1">
            <a:spLocks noChangeArrowheads="1"/>
          </p:cNvSpPr>
          <p:nvPr/>
        </p:nvSpPr>
        <p:spPr>
          <a:xfrm>
            <a:off x="468313" y="284639"/>
            <a:ext cx="8640763" cy="576263"/>
          </a:xfrm>
          <a:prstGeom prst="rect">
            <a:avLst/>
          </a:prstGeom>
        </p:spPr>
        <p:txBody>
          <a:bodyPr/>
          <a:lstStyle/>
          <a:p>
            <a:pPr marL="342900" indent="-342900">
              <a:spcBef>
                <a:spcPct val="20000"/>
              </a:spcBef>
              <a:defRPr/>
            </a:pPr>
            <a:r>
              <a:rPr lang="en-AU" sz="2400" b="1" kern="0" dirty="0" smtClean="0">
                <a:solidFill>
                  <a:schemeClr val="accent2"/>
                </a:solidFill>
                <a:latin typeface="+mn-lt"/>
              </a:rPr>
              <a:t>What is the GHS?</a:t>
            </a:r>
            <a:endParaRPr lang="en-AU" sz="2400" b="1" kern="0" dirty="0">
              <a:solidFill>
                <a:schemeClr val="accent2"/>
              </a:solidFill>
              <a:latin typeface="+mn-lt"/>
            </a:endParaRPr>
          </a:p>
        </p:txBody>
      </p:sp>
      <p:sp>
        <p:nvSpPr>
          <p:cNvPr id="7" name="Rectangle 3"/>
          <p:cNvSpPr txBox="1">
            <a:spLocks noChangeArrowheads="1"/>
          </p:cNvSpPr>
          <p:nvPr/>
        </p:nvSpPr>
        <p:spPr>
          <a:xfrm>
            <a:off x="503237" y="2121218"/>
            <a:ext cx="8096251" cy="2638425"/>
          </a:xfrm>
          <a:prstGeom prst="rect">
            <a:avLst/>
          </a:prstGeom>
        </p:spPr>
        <p:txBody>
          <a:bodyPr/>
          <a:lstStyle/>
          <a:p>
            <a:pPr marL="342900" indent="-342900">
              <a:spcBef>
                <a:spcPct val="20000"/>
              </a:spcBef>
              <a:buFontTx/>
              <a:buChar char="•"/>
              <a:defRPr/>
            </a:pPr>
            <a:r>
              <a:rPr lang="en-AU" sz="1600" kern="0" dirty="0"/>
              <a:t>Harmonised criteria for </a:t>
            </a:r>
            <a:r>
              <a:rPr lang="en-AU" sz="1600" kern="0" dirty="0" smtClean="0"/>
              <a:t>classification – physical</a:t>
            </a:r>
            <a:r>
              <a:rPr lang="en-AU" sz="1600" kern="0" dirty="0"/>
              <a:t>, </a:t>
            </a:r>
            <a:r>
              <a:rPr lang="en-AU" sz="1600" kern="0" dirty="0" smtClean="0"/>
              <a:t>health and environmental</a:t>
            </a:r>
            <a:endParaRPr lang="en-AU" sz="1600" kern="0" dirty="0"/>
          </a:p>
          <a:p>
            <a:pPr marL="800100" lvl="1" indent="-342900">
              <a:spcBef>
                <a:spcPct val="20000"/>
              </a:spcBef>
              <a:buFontTx/>
              <a:buChar char="•"/>
              <a:defRPr/>
            </a:pPr>
            <a:r>
              <a:rPr lang="en-AU" sz="1600" kern="0" dirty="0"/>
              <a:t>Applies </a:t>
            </a:r>
            <a:r>
              <a:rPr lang="en-AU" sz="1600" kern="0" dirty="0" smtClean="0"/>
              <a:t>criteria </a:t>
            </a:r>
            <a:r>
              <a:rPr lang="en-AU" sz="1600" kern="0" dirty="0"/>
              <a:t>to classify chemicals based on </a:t>
            </a:r>
            <a:r>
              <a:rPr lang="en-AU" sz="1600" b="1" u="sng" kern="0" dirty="0" smtClean="0"/>
              <a:t>intrinsic</a:t>
            </a:r>
            <a:r>
              <a:rPr lang="en-AU" sz="1600" kern="0" dirty="0" smtClean="0"/>
              <a:t> hazards</a:t>
            </a:r>
          </a:p>
          <a:p>
            <a:pPr marL="800100" lvl="1" indent="-342900">
              <a:spcBef>
                <a:spcPct val="20000"/>
              </a:spcBef>
              <a:buFontTx/>
              <a:buChar char="•"/>
              <a:defRPr/>
            </a:pPr>
            <a:r>
              <a:rPr lang="en-AU" sz="1600" kern="0" dirty="0" smtClean="0"/>
              <a:t>Covers single substances, solutions and mixtures.</a:t>
            </a:r>
            <a:endParaRPr lang="en-AU" sz="1600" kern="0" dirty="0"/>
          </a:p>
          <a:p>
            <a:pPr marL="800100" lvl="1" indent="-342900">
              <a:spcBef>
                <a:spcPct val="20000"/>
              </a:spcBef>
              <a:buFontTx/>
              <a:buChar char="•"/>
              <a:defRPr/>
            </a:pPr>
            <a:endParaRPr lang="en-AU" sz="1600" kern="0" dirty="0" smtClean="0"/>
          </a:p>
          <a:p>
            <a:pPr marL="342900" indent="-342900">
              <a:spcBef>
                <a:spcPct val="20000"/>
              </a:spcBef>
              <a:buFontTx/>
              <a:buChar char="•"/>
              <a:defRPr/>
            </a:pPr>
            <a:r>
              <a:rPr lang="en-AU" sz="1600" kern="0" dirty="0" smtClean="0"/>
              <a:t>Communicates </a:t>
            </a:r>
            <a:r>
              <a:rPr lang="en-AU" sz="1600" kern="0" dirty="0"/>
              <a:t>hazard information of hazardous chemicals on labelling and safety data </a:t>
            </a:r>
            <a:r>
              <a:rPr lang="en-AU" sz="1600" kern="0" dirty="0" smtClean="0"/>
              <a:t>sheets</a:t>
            </a:r>
            <a:r>
              <a:rPr lang="en-AU" sz="1600" kern="0" dirty="0"/>
              <a:t>.</a:t>
            </a:r>
          </a:p>
          <a:p>
            <a:pPr marL="800100" lvl="1" indent="-342900">
              <a:spcBef>
                <a:spcPct val="20000"/>
              </a:spcBef>
              <a:buFontTx/>
              <a:buChar char="•"/>
              <a:defRPr/>
            </a:pPr>
            <a:r>
              <a:rPr lang="en-AU" sz="1600" kern="0" dirty="0"/>
              <a:t>Hazard classes</a:t>
            </a:r>
          </a:p>
          <a:p>
            <a:pPr marL="800100" lvl="1" indent="-342900">
              <a:spcBef>
                <a:spcPct val="20000"/>
              </a:spcBef>
              <a:buFontTx/>
              <a:buChar char="•"/>
              <a:defRPr/>
            </a:pPr>
            <a:r>
              <a:rPr lang="en-AU" sz="1600" kern="0" dirty="0"/>
              <a:t>Symbols, signal words and hazard and precautionary phrases</a:t>
            </a:r>
          </a:p>
          <a:p>
            <a:pPr marL="800100" lvl="1" indent="-342900">
              <a:spcBef>
                <a:spcPct val="20000"/>
              </a:spcBef>
              <a:buFontTx/>
              <a:buChar char="•"/>
              <a:defRPr/>
            </a:pPr>
            <a:r>
              <a:rPr lang="en-AU" sz="1600" kern="0" dirty="0"/>
              <a:t>Standardised Safety Data Sheet </a:t>
            </a:r>
            <a:r>
              <a:rPr lang="en-AU" sz="1600" kern="0" dirty="0" smtClean="0"/>
              <a:t>format.</a:t>
            </a:r>
            <a:endParaRPr lang="en-AU" sz="1600" kern="0" dirty="0"/>
          </a:p>
          <a:p>
            <a:pPr marL="342900" indent="-342900">
              <a:spcBef>
                <a:spcPct val="20000"/>
              </a:spcBef>
              <a:defRPr/>
            </a:pPr>
            <a:endParaRPr lang="en-AU" sz="1600" kern="0" dirty="0">
              <a:latin typeface="+mn-lt"/>
            </a:endParaRPr>
          </a:p>
        </p:txBody>
      </p:sp>
      <p:sp>
        <p:nvSpPr>
          <p:cNvPr id="10" name="Rectangle 3"/>
          <p:cNvSpPr txBox="1">
            <a:spLocks noChangeArrowheads="1"/>
          </p:cNvSpPr>
          <p:nvPr/>
        </p:nvSpPr>
        <p:spPr>
          <a:xfrm>
            <a:off x="503239" y="5034282"/>
            <a:ext cx="8053387" cy="463550"/>
          </a:xfrm>
          <a:prstGeom prst="rect">
            <a:avLst/>
          </a:prstGeom>
        </p:spPr>
        <p:txBody>
          <a:bodyPr/>
          <a:lstStyle/>
          <a:p>
            <a:pPr marL="342900" indent="-342900">
              <a:spcBef>
                <a:spcPct val="20000"/>
              </a:spcBef>
              <a:buFontTx/>
              <a:buChar char="•"/>
              <a:defRPr/>
            </a:pPr>
            <a:r>
              <a:rPr lang="en-AU" sz="1600" kern="0" dirty="0" smtClean="0">
                <a:latin typeface="+mn-lt"/>
              </a:rPr>
              <a:t>Some changes to systems are required and will be obvious to end users.</a:t>
            </a:r>
          </a:p>
          <a:p>
            <a:pPr marL="800100" lvl="1" indent="-342900">
              <a:spcBef>
                <a:spcPct val="20000"/>
              </a:spcBef>
              <a:buFontTx/>
              <a:buChar char="•"/>
              <a:defRPr/>
            </a:pPr>
            <a:r>
              <a:rPr lang="en-AU" sz="1600" kern="0" dirty="0" smtClean="0">
                <a:latin typeface="+mn-lt"/>
              </a:rPr>
              <a:t>Training for staff to understand GHS</a:t>
            </a:r>
            <a:endParaRPr lang="en-AU" sz="1600" kern="0" dirty="0">
              <a:latin typeface="+mn-lt"/>
            </a:endParaRPr>
          </a:p>
          <a:p>
            <a:pPr marL="342900" indent="-342900">
              <a:spcBef>
                <a:spcPct val="20000"/>
              </a:spcBef>
              <a:defRPr/>
            </a:pPr>
            <a:endParaRPr lang="en-AU" sz="1600" kern="0"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8482712-F067-4A6C-AE30-A222EF4BADA7}" type="slidenum">
              <a:rPr lang="en-AU" smtClean="0"/>
              <a:pPr eaLnBrk="1" hangingPunct="1"/>
              <a:t>8</a:t>
            </a:fld>
            <a:endParaRPr lang="en-AU" smtClean="0"/>
          </a:p>
        </p:txBody>
      </p:sp>
      <p:sp>
        <p:nvSpPr>
          <p:cNvPr id="3" name="Rectangle 3"/>
          <p:cNvSpPr txBox="1">
            <a:spLocks noChangeArrowheads="1"/>
          </p:cNvSpPr>
          <p:nvPr/>
        </p:nvSpPr>
        <p:spPr>
          <a:xfrm>
            <a:off x="468313" y="320675"/>
            <a:ext cx="8640763" cy="560388"/>
          </a:xfrm>
          <a:prstGeom prst="rect">
            <a:avLst/>
          </a:prstGeom>
        </p:spPr>
        <p:txBody>
          <a:bodyPr/>
          <a:lstStyle/>
          <a:p>
            <a:pPr marL="342900" indent="-342900">
              <a:spcBef>
                <a:spcPct val="20000"/>
              </a:spcBef>
              <a:defRPr/>
            </a:pPr>
            <a:r>
              <a:rPr lang="en-AU" sz="2400" b="1" kern="0" dirty="0" smtClean="0">
                <a:solidFill>
                  <a:schemeClr val="accent2"/>
                </a:solidFill>
                <a:latin typeface="+mn-lt"/>
              </a:rPr>
              <a:t>Why was the GHS developed</a:t>
            </a:r>
            <a:r>
              <a:rPr lang="en-AU" sz="2400" b="1" kern="0" dirty="0">
                <a:solidFill>
                  <a:schemeClr val="accent2"/>
                </a:solidFill>
                <a:latin typeface="+mn-lt"/>
              </a:rPr>
              <a:t>?</a:t>
            </a:r>
            <a:r>
              <a:rPr lang="en-AU" sz="2400" b="1" kern="0" dirty="0">
                <a:solidFill>
                  <a:srgbClr val="FF3300"/>
                </a:solidFill>
                <a:latin typeface="+mn-lt"/>
              </a:rPr>
              <a:t>	</a:t>
            </a:r>
            <a:endParaRPr lang="en-AU" sz="1600" kern="0" dirty="0">
              <a:solidFill>
                <a:srgbClr val="5F5F5F"/>
              </a:solidFill>
              <a:latin typeface="+mn-lt"/>
            </a:endParaRPr>
          </a:p>
        </p:txBody>
      </p:sp>
      <p:sp>
        <p:nvSpPr>
          <p:cNvPr id="4" name="Rectangle 3"/>
          <p:cNvSpPr/>
          <p:nvPr/>
        </p:nvSpPr>
        <p:spPr>
          <a:xfrm>
            <a:off x="430214" y="1035686"/>
            <a:ext cx="8435975" cy="1224951"/>
          </a:xfrm>
          <a:prstGeom prst="rect">
            <a:avLst/>
          </a:prstGeom>
        </p:spPr>
        <p:txBody>
          <a:bodyPr>
            <a:spAutoFit/>
          </a:bodyPr>
          <a:lstStyle/>
          <a:p>
            <a:pPr marL="342900" indent="-342900">
              <a:spcBef>
                <a:spcPct val="20000"/>
              </a:spcBef>
              <a:buFontTx/>
              <a:buChar char="•"/>
              <a:defRPr/>
            </a:pPr>
            <a:r>
              <a:rPr lang="en-AU" sz="1600" kern="0" dirty="0"/>
              <a:t>Many </a:t>
            </a:r>
            <a:r>
              <a:rPr lang="en-AU" sz="1600" kern="0" dirty="0" smtClean="0"/>
              <a:t>different systems existed worldwide, with differing </a:t>
            </a:r>
            <a:r>
              <a:rPr lang="en-AU" sz="1600" kern="0" smtClean="0"/>
              <a:t>requirements:</a:t>
            </a:r>
            <a:endParaRPr lang="en-AU" sz="1600" kern="0" dirty="0"/>
          </a:p>
          <a:p>
            <a:pPr marL="800100" lvl="1" indent="-342900">
              <a:spcBef>
                <a:spcPct val="20000"/>
              </a:spcBef>
              <a:buFontTx/>
              <a:buChar char="•"/>
              <a:defRPr/>
            </a:pPr>
            <a:r>
              <a:rPr lang="en-AU" sz="1600" kern="0" dirty="0" smtClean="0"/>
              <a:t>Vary </a:t>
            </a:r>
            <a:r>
              <a:rPr lang="en-AU" sz="1600" kern="0" dirty="0"/>
              <a:t>in hazards </a:t>
            </a:r>
            <a:r>
              <a:rPr lang="en-AU" sz="1600" kern="0" dirty="0" smtClean="0"/>
              <a:t>covered and </a:t>
            </a:r>
            <a:r>
              <a:rPr lang="en-AU" sz="1600" kern="0" dirty="0"/>
              <a:t>classification </a:t>
            </a:r>
            <a:r>
              <a:rPr lang="en-AU" sz="1600" kern="0" dirty="0" smtClean="0"/>
              <a:t>criteria used</a:t>
            </a:r>
          </a:p>
          <a:p>
            <a:pPr marL="800100" lvl="1" indent="-342900">
              <a:spcBef>
                <a:spcPct val="20000"/>
              </a:spcBef>
              <a:buFontTx/>
              <a:buChar char="•"/>
              <a:defRPr/>
            </a:pPr>
            <a:r>
              <a:rPr lang="en-AU" sz="1600" kern="0" dirty="0"/>
              <a:t>I</a:t>
            </a:r>
            <a:r>
              <a:rPr lang="en-AU" sz="1600" kern="0" dirty="0" smtClean="0"/>
              <a:t>nformation </a:t>
            </a:r>
            <a:r>
              <a:rPr lang="en-AU" sz="1600" kern="0" dirty="0"/>
              <a:t>required on </a:t>
            </a:r>
            <a:r>
              <a:rPr lang="en-AU" sz="1600" kern="0" dirty="0" smtClean="0"/>
              <a:t>labels and SDS varied</a:t>
            </a:r>
            <a:endParaRPr lang="en-AU" sz="1600" kern="0" dirty="0"/>
          </a:p>
          <a:p>
            <a:pPr marL="800100" lvl="1" indent="-342900">
              <a:spcBef>
                <a:spcPct val="20000"/>
              </a:spcBef>
              <a:buFontTx/>
              <a:buChar char="•"/>
              <a:defRPr/>
            </a:pPr>
            <a:r>
              <a:rPr lang="en-AU" sz="1600" kern="0" dirty="0" smtClean="0"/>
              <a:t>Result </a:t>
            </a:r>
            <a:r>
              <a:rPr lang="en-AU" sz="1600" kern="0" dirty="0"/>
              <a:t>= disparity in the information provided.</a:t>
            </a:r>
          </a:p>
        </p:txBody>
      </p:sp>
      <p:sp>
        <p:nvSpPr>
          <p:cNvPr id="7" name="Rectangle 6"/>
          <p:cNvSpPr/>
          <p:nvPr/>
        </p:nvSpPr>
        <p:spPr>
          <a:xfrm>
            <a:off x="430214" y="4791710"/>
            <a:ext cx="8435975" cy="929485"/>
          </a:xfrm>
          <a:prstGeom prst="rect">
            <a:avLst/>
          </a:prstGeom>
        </p:spPr>
        <p:txBody>
          <a:bodyPr>
            <a:spAutoFit/>
          </a:bodyPr>
          <a:lstStyle/>
          <a:p>
            <a:pPr marL="342900" indent="-342900">
              <a:spcBef>
                <a:spcPct val="20000"/>
              </a:spcBef>
              <a:buFontTx/>
              <a:buChar char="•"/>
              <a:defRPr/>
            </a:pPr>
            <a:r>
              <a:rPr lang="en-AU" sz="1600" kern="0" dirty="0"/>
              <a:t>Some countries have little or no </a:t>
            </a:r>
            <a:r>
              <a:rPr lang="en-AU" sz="1600" kern="0" dirty="0" smtClean="0"/>
              <a:t>requirements </a:t>
            </a:r>
            <a:r>
              <a:rPr lang="en-AU" sz="1600" kern="0" dirty="0"/>
              <a:t>in force.</a:t>
            </a:r>
          </a:p>
          <a:p>
            <a:pPr marL="800100" lvl="1" indent="-342900">
              <a:spcBef>
                <a:spcPct val="20000"/>
              </a:spcBef>
              <a:buFontTx/>
              <a:buChar char="•"/>
              <a:defRPr/>
            </a:pPr>
            <a:r>
              <a:rPr lang="en-AU" sz="1600" kern="0" dirty="0"/>
              <a:t>Often levels of literacy are low</a:t>
            </a:r>
          </a:p>
          <a:p>
            <a:pPr marL="800100" lvl="1" indent="-342900">
              <a:spcBef>
                <a:spcPct val="20000"/>
              </a:spcBef>
              <a:buFontTx/>
              <a:buChar char="•"/>
              <a:defRPr/>
            </a:pPr>
            <a:r>
              <a:rPr lang="en-AU" sz="1600" kern="0" dirty="0" smtClean="0"/>
              <a:t>Desire to improved the safety outcomes </a:t>
            </a:r>
            <a:r>
              <a:rPr lang="en-AU" sz="1600" kern="0" dirty="0"/>
              <a:t>in these </a:t>
            </a:r>
            <a:r>
              <a:rPr lang="en-AU" sz="1600" kern="0" dirty="0" smtClean="0"/>
              <a:t>countries?</a:t>
            </a:r>
            <a:endParaRPr lang="en-AU" sz="1600" kern="0" dirty="0"/>
          </a:p>
        </p:txBody>
      </p:sp>
      <p:sp>
        <p:nvSpPr>
          <p:cNvPr id="2" name="Rectangle 1"/>
          <p:cNvSpPr/>
          <p:nvPr/>
        </p:nvSpPr>
        <p:spPr>
          <a:xfrm>
            <a:off x="430214" y="2667902"/>
            <a:ext cx="8435975" cy="338554"/>
          </a:xfrm>
          <a:prstGeom prst="rect">
            <a:avLst/>
          </a:prstGeom>
        </p:spPr>
        <p:txBody>
          <a:bodyPr>
            <a:spAutoFit/>
          </a:bodyPr>
          <a:lstStyle/>
          <a:p>
            <a:pPr marL="342900" indent="-342900">
              <a:spcBef>
                <a:spcPct val="20000"/>
              </a:spcBef>
              <a:buFontTx/>
              <a:buChar char="•"/>
              <a:defRPr/>
            </a:pPr>
            <a:r>
              <a:rPr lang="en-AU" sz="1600" kern="0" dirty="0"/>
              <a:t>Hazards are an intrinsic property of a chemical. Classification should be consistent!</a:t>
            </a:r>
          </a:p>
        </p:txBody>
      </p:sp>
      <p:sp>
        <p:nvSpPr>
          <p:cNvPr id="8" name="Rectangle 7"/>
          <p:cNvSpPr/>
          <p:nvPr/>
        </p:nvSpPr>
        <p:spPr>
          <a:xfrm>
            <a:off x="430214" y="3448897"/>
            <a:ext cx="8435975" cy="929485"/>
          </a:xfrm>
          <a:prstGeom prst="rect">
            <a:avLst/>
          </a:prstGeom>
        </p:spPr>
        <p:txBody>
          <a:bodyPr>
            <a:spAutoFit/>
          </a:bodyPr>
          <a:lstStyle/>
          <a:p>
            <a:pPr marL="342900" indent="-342900">
              <a:spcBef>
                <a:spcPct val="20000"/>
              </a:spcBef>
              <a:buFontTx/>
              <a:buChar char="•"/>
              <a:defRPr/>
            </a:pPr>
            <a:r>
              <a:rPr lang="en-AU" sz="1600" kern="0" dirty="0" smtClean="0"/>
              <a:t>Often leads to conflicting </a:t>
            </a:r>
            <a:r>
              <a:rPr lang="en-AU" sz="1600" kern="0" dirty="0"/>
              <a:t>and inconsistent classifications and safety information:</a:t>
            </a:r>
          </a:p>
          <a:p>
            <a:pPr marL="800100" lvl="1" indent="-342900">
              <a:spcBef>
                <a:spcPct val="20000"/>
              </a:spcBef>
              <a:buFontTx/>
              <a:buChar char="•"/>
              <a:defRPr/>
            </a:pPr>
            <a:r>
              <a:rPr lang="en-AU" sz="1600" kern="0" dirty="0"/>
              <a:t>Chemicals are often classified differently </a:t>
            </a:r>
            <a:r>
              <a:rPr lang="en-AU" sz="1600" kern="0" dirty="0" smtClean="0"/>
              <a:t>(even in the same country).</a:t>
            </a:r>
            <a:endParaRPr lang="en-AU" sz="1600" kern="0" dirty="0"/>
          </a:p>
          <a:p>
            <a:pPr marL="800100" lvl="1" indent="-342900">
              <a:spcBef>
                <a:spcPct val="20000"/>
              </a:spcBef>
              <a:buFontTx/>
              <a:buChar char="•"/>
              <a:defRPr/>
            </a:pPr>
            <a:r>
              <a:rPr lang="en-AU" sz="1600" kern="0" dirty="0"/>
              <a:t>Labelling and SDS requirements vary from country to country.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p:nvPr/>
        </p:nvGrpSpPr>
        <p:grpSpPr>
          <a:xfrm>
            <a:off x="6172201" y="2205039"/>
            <a:ext cx="2728913" cy="2443162"/>
            <a:chOff x="6172200" y="2205038"/>
            <a:chExt cx="2728913" cy="2443162"/>
          </a:xfrm>
        </p:grpSpPr>
        <p:sp>
          <p:nvSpPr>
            <p:cNvPr id="36" name="Rectangle 35"/>
            <p:cNvSpPr/>
            <p:nvPr/>
          </p:nvSpPr>
          <p:spPr bwMode="auto">
            <a:xfrm>
              <a:off x="6172200" y="2205038"/>
              <a:ext cx="2728913" cy="19335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27650" name="Picture 2" descr="http://www.unece.org/fileadmin/DAM/trans/danger/publi/ghs/TDGpictograms/1-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344" y="2264568"/>
              <a:ext cx="825025" cy="825025"/>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http://www.unece.org/fileadmin/DAM/trans/danger/publi/ghs/TDGpictograms/jaune5-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2209" y="2264568"/>
              <a:ext cx="826389" cy="826389"/>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http://www.unece.org/fileadmin/DAM/trans/danger/publi/ghs/TDGpictograms/rouge2_noir.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1904" y="2264568"/>
              <a:ext cx="819531" cy="819531"/>
            </a:xfrm>
            <a:prstGeom prst="rect">
              <a:avLst/>
            </a:prstGeom>
            <a:noFill/>
            <a:extLst>
              <a:ext uri="{909E8E84-426E-40DD-AFC4-6F175D3DCCD1}">
                <a14:hiddenFill xmlns:a14="http://schemas.microsoft.com/office/drawing/2010/main">
                  <a:solidFill>
                    <a:srgbClr val="FFFFFF"/>
                  </a:solidFill>
                </a14:hiddenFill>
              </a:ext>
            </a:extLst>
          </p:spPr>
        </p:pic>
        <p:pic>
          <p:nvPicPr>
            <p:cNvPr id="27656" name="Picture 8" descr="http://www.unece.org/fileadmin/DAM/trans/danger/publi/ghs/TDGpictograms/skull_2.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31552" y="3232216"/>
              <a:ext cx="821817" cy="821817"/>
            </a:xfrm>
            <a:prstGeom prst="rect">
              <a:avLst/>
            </a:prstGeom>
            <a:noFill/>
            <a:extLst>
              <a:ext uri="{909E8E84-426E-40DD-AFC4-6F175D3DCCD1}">
                <a14:hiddenFill xmlns:a14="http://schemas.microsoft.com/office/drawing/2010/main">
                  <a:solidFill>
                    <a:srgbClr val="FFFFFF"/>
                  </a:solidFill>
                </a14:hiddenFill>
              </a:ext>
            </a:extLst>
          </p:spPr>
        </p:pic>
        <p:pic>
          <p:nvPicPr>
            <p:cNvPr id="27660" name="Picture 12" descr="http://www.unece.org/fileadmin/DAM/trans/danger/publi/ghs/TDGpictograms/acide.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61904" y="3231644"/>
              <a:ext cx="821817" cy="8229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319788" y="3319959"/>
              <a:ext cx="285489" cy="646331"/>
            </a:xfrm>
            <a:prstGeom prst="rect">
              <a:avLst/>
            </a:prstGeom>
            <a:noFill/>
          </p:spPr>
          <p:txBody>
            <a:bodyPr wrap="square" rtlCol="0">
              <a:spAutoFit/>
            </a:bodyPr>
            <a:lstStyle/>
            <a:p>
              <a:r>
                <a:rPr lang="en-AU" sz="3600" b="1" dirty="0" smtClean="0"/>
                <a:t>?</a:t>
              </a:r>
              <a:endParaRPr lang="en-AU" sz="3600" b="1" dirty="0"/>
            </a:p>
          </p:txBody>
        </p:sp>
        <p:sp>
          <p:nvSpPr>
            <p:cNvPr id="48" name="Content Placeholder 2"/>
            <p:cNvSpPr txBox="1">
              <a:spLocks/>
            </p:cNvSpPr>
            <p:nvPr/>
          </p:nvSpPr>
          <p:spPr>
            <a:xfrm>
              <a:off x="6949604" y="4254500"/>
              <a:ext cx="1174103" cy="393700"/>
            </a:xfrm>
            <a:prstGeom prst="rect">
              <a:avLst/>
            </a:prstGeom>
          </p:spPr>
          <p:txBody>
            <a:bodyPr/>
            <a:lstStyle/>
            <a:p>
              <a:pPr marL="342900" indent="-342900" eaLnBrk="0" hangingPunct="0">
                <a:spcBef>
                  <a:spcPct val="20000"/>
                </a:spcBef>
                <a:defRPr/>
              </a:pPr>
              <a:r>
                <a:rPr lang="en-AU" sz="1600" kern="0" dirty="0" smtClean="0">
                  <a:latin typeface="+mn-lt"/>
                </a:rPr>
                <a:t>ADG Code</a:t>
              </a:r>
              <a:endParaRPr lang="en-AU" sz="1600" kern="0" dirty="0">
                <a:latin typeface="+mn-lt"/>
              </a:endParaRPr>
            </a:p>
          </p:txBody>
        </p:sp>
      </p:grpSp>
      <p:grpSp>
        <p:nvGrpSpPr>
          <p:cNvPr id="8" name="Group 7"/>
          <p:cNvGrpSpPr/>
          <p:nvPr/>
        </p:nvGrpSpPr>
        <p:grpSpPr>
          <a:xfrm>
            <a:off x="329566" y="2203451"/>
            <a:ext cx="2805113" cy="2441575"/>
            <a:chOff x="329565" y="2203450"/>
            <a:chExt cx="2805113" cy="2441575"/>
          </a:xfrm>
        </p:grpSpPr>
        <p:grpSp>
          <p:nvGrpSpPr>
            <p:cNvPr id="8197" name="Group 28"/>
            <p:cNvGrpSpPr>
              <a:grpSpLocks/>
            </p:cNvGrpSpPr>
            <p:nvPr/>
          </p:nvGrpSpPr>
          <p:grpSpPr bwMode="auto">
            <a:xfrm>
              <a:off x="329565" y="2203450"/>
              <a:ext cx="2805113" cy="1936750"/>
              <a:chOff x="1347788" y="4146550"/>
              <a:chExt cx="2003425" cy="1384300"/>
            </a:xfrm>
          </p:grpSpPr>
          <p:sp>
            <p:nvSpPr>
              <p:cNvPr id="32" name="Rectangle 31"/>
              <p:cNvSpPr/>
              <p:nvPr/>
            </p:nvSpPr>
            <p:spPr>
              <a:xfrm>
                <a:off x="1347788" y="4146550"/>
                <a:ext cx="2003425" cy="1384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8215" name="Picture 18" descr="File:WHMIS Class D-2.sv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27238" y="4860925"/>
                <a:ext cx="6413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6" name="Picture 20" descr="File:WHMIS Class F.sv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71600" y="4194175"/>
                <a:ext cx="6413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7" name="Picture 22" descr="File:WHMIS Class B.sv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90813" y="4192588"/>
                <a:ext cx="642937"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Picture 26" descr="File:WHMIS Class E.sv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681288" y="4837113"/>
                <a:ext cx="6413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9" name="Picture 28" descr="File:WHMIS Class D-1.svg">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392238" y="4849813"/>
                <a:ext cx="6429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0" name="Picture 37" descr="/i/whmis/Symbols&amp;Labels/SymbolC_sm.gif (1995 bytes)"/>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054225" y="4230688"/>
                <a:ext cx="5873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Content Placeholder 2"/>
            <p:cNvSpPr txBox="1">
              <a:spLocks/>
            </p:cNvSpPr>
            <p:nvPr/>
          </p:nvSpPr>
          <p:spPr>
            <a:xfrm>
              <a:off x="969328" y="4251325"/>
              <a:ext cx="1843087" cy="393700"/>
            </a:xfrm>
            <a:prstGeom prst="rect">
              <a:avLst/>
            </a:prstGeom>
          </p:spPr>
          <p:txBody>
            <a:bodyPr/>
            <a:lstStyle/>
            <a:p>
              <a:pPr marL="342900" indent="-342900" eaLnBrk="0" hangingPunct="0">
                <a:spcBef>
                  <a:spcPct val="20000"/>
                </a:spcBef>
                <a:defRPr/>
              </a:pPr>
              <a:r>
                <a:rPr lang="en-AU" sz="1600" kern="0" dirty="0" err="1">
                  <a:latin typeface="+mn-lt"/>
                </a:rPr>
                <a:t>WHMIS</a:t>
              </a:r>
              <a:r>
                <a:rPr lang="en-AU" sz="1600" kern="0" dirty="0">
                  <a:latin typeface="+mn-lt"/>
                </a:rPr>
                <a:t> (Canada)</a:t>
              </a:r>
            </a:p>
          </p:txBody>
        </p:sp>
      </p:grpSp>
      <p:grpSp>
        <p:nvGrpSpPr>
          <p:cNvPr id="7" name="Group 6"/>
          <p:cNvGrpSpPr/>
          <p:nvPr/>
        </p:nvGrpSpPr>
        <p:grpSpPr>
          <a:xfrm>
            <a:off x="3283903" y="2205039"/>
            <a:ext cx="2728913" cy="2443162"/>
            <a:chOff x="3283902" y="2205038"/>
            <a:chExt cx="2728913" cy="2443162"/>
          </a:xfrm>
        </p:grpSpPr>
        <p:grpSp>
          <p:nvGrpSpPr>
            <p:cNvPr id="5" name="Group 27"/>
            <p:cNvGrpSpPr>
              <a:grpSpLocks/>
            </p:cNvGrpSpPr>
            <p:nvPr/>
          </p:nvGrpSpPr>
          <p:grpSpPr bwMode="auto">
            <a:xfrm>
              <a:off x="3283902" y="2205038"/>
              <a:ext cx="2728913" cy="1933575"/>
              <a:chOff x="1374775" y="2479675"/>
              <a:chExt cx="1949450" cy="1381125"/>
            </a:xfrm>
          </p:grpSpPr>
          <p:sp>
            <p:nvSpPr>
              <p:cNvPr id="30" name="Rectangle 29"/>
              <p:cNvSpPr/>
              <p:nvPr/>
            </p:nvSpPr>
            <p:spPr bwMode="auto">
              <a:xfrm>
                <a:off x="1374775" y="2479675"/>
                <a:ext cx="1949450" cy="13811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8208" name="Picture 2" descr="File:Hazard E.sv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436688" y="2559050"/>
                <a:ext cx="52863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4" descr="File:Hazard O.svg">
                <a:hlinkClick r:id="rId21"/>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074863" y="2559050"/>
                <a:ext cx="5302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Picture 6" descr="File:Hazard F.svg">
                <a:hlinkClick r:id="rId23"/>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717800" y="2559050"/>
                <a:ext cx="52863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Picture 8" descr="File:Hazard T.svg">
                <a:hlinkClick r:id="rId25"/>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436688" y="3225800"/>
                <a:ext cx="52863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Picture 10" descr="File:Hazard X.svg">
                <a:hlinkClick r:id="rId27"/>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074863" y="3225800"/>
                <a:ext cx="5302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3" name="Picture 12" descr="File:Hazard C.svg">
                <a:hlinkClick r:id="rId29"/>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2717800" y="3225800"/>
                <a:ext cx="52863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Content Placeholder 2"/>
            <p:cNvSpPr txBox="1">
              <a:spLocks/>
            </p:cNvSpPr>
            <p:nvPr/>
          </p:nvSpPr>
          <p:spPr>
            <a:xfrm>
              <a:off x="3734752" y="4254500"/>
              <a:ext cx="1682750" cy="393700"/>
            </a:xfrm>
            <a:prstGeom prst="rect">
              <a:avLst/>
            </a:prstGeom>
          </p:spPr>
          <p:txBody>
            <a:bodyPr/>
            <a:lstStyle/>
            <a:p>
              <a:pPr marL="342900" indent="-342900" eaLnBrk="0" hangingPunct="0">
                <a:spcBef>
                  <a:spcPct val="20000"/>
                </a:spcBef>
                <a:defRPr/>
              </a:pPr>
              <a:r>
                <a:rPr lang="en-AU" sz="1600" kern="0" dirty="0">
                  <a:latin typeface="+mn-lt"/>
                </a:rPr>
                <a:t>European Union</a:t>
              </a:r>
            </a:p>
          </p:txBody>
        </p:sp>
      </p:grpSp>
      <p:sp>
        <p:nvSpPr>
          <p:cNvPr id="819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708BDE-8E25-4CBE-BF17-4B8E83D7A51A}" type="slidenum">
              <a:rPr lang="en-AU" smtClean="0"/>
              <a:pPr eaLnBrk="1" hangingPunct="1"/>
              <a:t>9</a:t>
            </a:fld>
            <a:endParaRPr lang="en-AU" smtClean="0"/>
          </a:p>
        </p:txBody>
      </p:sp>
      <p:sp>
        <p:nvSpPr>
          <p:cNvPr id="34" name="Content Placeholder 2"/>
          <p:cNvSpPr txBox="1">
            <a:spLocks/>
          </p:cNvSpPr>
          <p:nvPr/>
        </p:nvSpPr>
        <p:spPr>
          <a:xfrm>
            <a:off x="490538" y="944564"/>
            <a:ext cx="7978775" cy="393700"/>
          </a:xfrm>
          <a:prstGeom prst="rect">
            <a:avLst/>
          </a:prstGeom>
        </p:spPr>
        <p:txBody>
          <a:bodyPr/>
          <a:lstStyle/>
          <a:p>
            <a:pPr marL="342900" indent="-342900" eaLnBrk="0" hangingPunct="0">
              <a:spcBef>
                <a:spcPct val="20000"/>
              </a:spcBef>
              <a:buFontTx/>
              <a:buChar char="•"/>
              <a:defRPr/>
            </a:pPr>
            <a:r>
              <a:rPr lang="en-AU" sz="1600" kern="0" dirty="0" smtClean="0">
                <a:latin typeface="+mn-lt"/>
              </a:rPr>
              <a:t>Hazard symbols / pictograms</a:t>
            </a:r>
            <a:endParaRPr lang="en-AU" sz="1600" kern="0" dirty="0">
              <a:latin typeface="+mn-lt"/>
            </a:endParaRPr>
          </a:p>
        </p:txBody>
      </p:sp>
      <p:sp>
        <p:nvSpPr>
          <p:cNvPr id="39" name="Content Placeholder 2"/>
          <p:cNvSpPr txBox="1">
            <a:spLocks/>
          </p:cNvSpPr>
          <p:nvPr/>
        </p:nvSpPr>
        <p:spPr>
          <a:xfrm>
            <a:off x="855346" y="1730375"/>
            <a:ext cx="5351145" cy="393700"/>
          </a:xfrm>
          <a:prstGeom prst="rect">
            <a:avLst/>
          </a:prstGeom>
        </p:spPr>
        <p:txBody>
          <a:bodyPr/>
          <a:lstStyle/>
          <a:p>
            <a:pPr marL="342900" indent="-342900" eaLnBrk="0" hangingPunct="0">
              <a:spcBef>
                <a:spcPct val="20000"/>
              </a:spcBef>
              <a:defRPr/>
            </a:pPr>
            <a:r>
              <a:rPr lang="en-AU" sz="1600" kern="0" dirty="0" smtClean="0">
                <a:latin typeface="+mn-lt"/>
              </a:rPr>
              <a:t>What do all these symbols mean?</a:t>
            </a:r>
            <a:endParaRPr lang="en-AU" sz="1600" kern="0" dirty="0">
              <a:latin typeface="+mn-lt"/>
            </a:endParaRPr>
          </a:p>
        </p:txBody>
      </p:sp>
      <p:sp>
        <p:nvSpPr>
          <p:cNvPr id="4" name="Oval 3"/>
          <p:cNvSpPr/>
          <p:nvPr/>
        </p:nvSpPr>
        <p:spPr>
          <a:xfrm>
            <a:off x="358140" y="2276475"/>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44" name="Oval 43"/>
          <p:cNvSpPr/>
          <p:nvPr/>
        </p:nvSpPr>
        <p:spPr>
          <a:xfrm>
            <a:off x="1282065" y="321310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45" name="Oval 44"/>
          <p:cNvSpPr/>
          <p:nvPr/>
        </p:nvSpPr>
        <p:spPr>
          <a:xfrm>
            <a:off x="3306763" y="2276475"/>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46" name="Oval 45"/>
          <p:cNvSpPr/>
          <p:nvPr/>
        </p:nvSpPr>
        <p:spPr>
          <a:xfrm>
            <a:off x="4186872" y="3201988"/>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6" name="Content Placeholder 2"/>
          <p:cNvSpPr txBox="1">
            <a:spLocks/>
          </p:cNvSpPr>
          <p:nvPr/>
        </p:nvSpPr>
        <p:spPr>
          <a:xfrm>
            <a:off x="490539" y="4961891"/>
            <a:ext cx="7978775" cy="393700"/>
          </a:xfrm>
          <a:prstGeom prst="rect">
            <a:avLst/>
          </a:prstGeom>
        </p:spPr>
        <p:txBody>
          <a:bodyPr/>
          <a:lstStyle/>
          <a:p>
            <a:pPr marL="342900" indent="-342900" eaLnBrk="0" hangingPunct="0">
              <a:spcBef>
                <a:spcPct val="20000"/>
              </a:spcBef>
              <a:buFontTx/>
              <a:buChar char="•"/>
              <a:defRPr/>
            </a:pPr>
            <a:r>
              <a:rPr lang="en-AU" sz="1600" kern="0" dirty="0" smtClean="0">
                <a:latin typeface="+mn-lt"/>
              </a:rPr>
              <a:t>The ADG Code has no symbol for chronic/severe health effects.</a:t>
            </a:r>
          </a:p>
          <a:p>
            <a:pPr marL="342900" indent="-342900" eaLnBrk="0" hangingPunct="0">
              <a:spcBef>
                <a:spcPct val="20000"/>
              </a:spcBef>
              <a:buFontTx/>
              <a:buChar char="•"/>
              <a:defRPr/>
            </a:pPr>
            <a:r>
              <a:rPr lang="en-AU" sz="1600" kern="0" dirty="0" smtClean="0">
                <a:latin typeface="+mn-lt"/>
              </a:rPr>
              <a:t>The GHS standardises these symbols on labels/SDS</a:t>
            </a:r>
            <a:endParaRPr lang="en-AU" sz="1600" kern="0" dirty="0">
              <a:latin typeface="+mn-lt"/>
            </a:endParaRPr>
          </a:p>
        </p:txBody>
      </p:sp>
      <p:sp>
        <p:nvSpPr>
          <p:cNvPr id="33" name="Rectangle 3"/>
          <p:cNvSpPr txBox="1">
            <a:spLocks noChangeArrowheads="1"/>
          </p:cNvSpPr>
          <p:nvPr/>
        </p:nvSpPr>
        <p:spPr>
          <a:xfrm>
            <a:off x="468313" y="320675"/>
            <a:ext cx="8640763" cy="560388"/>
          </a:xfrm>
          <a:prstGeom prst="rect">
            <a:avLst/>
          </a:prstGeom>
        </p:spPr>
        <p:txBody>
          <a:bodyPr/>
          <a:lstStyle/>
          <a:p>
            <a:pPr marL="342900" indent="-342900">
              <a:spcBef>
                <a:spcPct val="20000"/>
              </a:spcBef>
              <a:defRPr/>
            </a:pPr>
            <a:r>
              <a:rPr lang="en-AU" sz="2400" b="1" kern="0" dirty="0" smtClean="0">
                <a:solidFill>
                  <a:schemeClr val="accent2"/>
                </a:solidFill>
                <a:latin typeface="+mn-lt"/>
              </a:rPr>
              <a:t>Why was the GHS developed</a:t>
            </a:r>
            <a:r>
              <a:rPr lang="en-AU" sz="2400" b="1" kern="0" dirty="0">
                <a:solidFill>
                  <a:schemeClr val="accent2"/>
                </a:solidFill>
                <a:latin typeface="+mn-lt"/>
              </a:rPr>
              <a:t>?</a:t>
            </a:r>
            <a:r>
              <a:rPr lang="en-AU" sz="2400" b="1" kern="0" dirty="0">
                <a:solidFill>
                  <a:srgbClr val="FF3300"/>
                </a:solidFill>
                <a:latin typeface="+mn-lt"/>
              </a:rPr>
              <a:t>	</a:t>
            </a:r>
            <a:endParaRPr lang="en-AU" sz="1600" kern="0" dirty="0">
              <a:solidFill>
                <a:srgbClr val="5F5F5F"/>
              </a:solidFill>
              <a:latin typeface="+mn-lt"/>
            </a:endParaRPr>
          </a:p>
        </p:txBody>
      </p:sp>
      <p:sp>
        <p:nvSpPr>
          <p:cNvPr id="53" name="Oval 52"/>
          <p:cNvSpPr/>
          <p:nvPr/>
        </p:nvSpPr>
        <p:spPr>
          <a:xfrm>
            <a:off x="7079455" y="3201988"/>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4" grpId="0" animBg="1"/>
      <p:bldP spid="45" grpId="0" animBg="1"/>
      <p:bldP spid="46" grpId="0" animBg="1"/>
      <p:bldP spid="26" grpId="0"/>
      <p:bldP spid="53"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CF7D8C9078B64486D6908532E18802" ma:contentTypeVersion="1" ma:contentTypeDescription="Create a new document." ma:contentTypeScope="" ma:versionID="9ec200c317989faf455b2cfd0e6922e7">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B4F1011-3AD6-45CB-9193-12388EF8533B}"/>
</file>

<file path=customXml/itemProps2.xml><?xml version="1.0" encoding="utf-8"?>
<ds:datastoreItem xmlns:ds="http://schemas.openxmlformats.org/officeDocument/2006/customXml" ds:itemID="{F20370E4-3515-4C2D-9AFB-2D81A56598ED}"/>
</file>

<file path=customXml/itemProps3.xml><?xml version="1.0" encoding="utf-8"?>
<ds:datastoreItem xmlns:ds="http://schemas.openxmlformats.org/officeDocument/2006/customXml" ds:itemID="{ACBD9325-D339-4AC2-8C06-66E1D97429A1}"/>
</file>

<file path=customXml/itemProps4.xml><?xml version="1.0" encoding="utf-8"?>
<ds:datastoreItem xmlns:ds="http://schemas.openxmlformats.org/officeDocument/2006/customXml" ds:itemID="{E926A751-351D-4B33-BA5A-D7C7B467DE9D}"/>
</file>

<file path=docProps/app.xml><?xml version="1.0" encoding="utf-8"?>
<Properties xmlns="http://schemas.openxmlformats.org/officeDocument/2006/extended-properties" xmlns:vt="http://schemas.openxmlformats.org/officeDocument/2006/docPropsVTypes">
  <TotalTime>13495</TotalTime>
  <Words>4825</Words>
  <Application>Microsoft Office PowerPoint</Application>
  <PresentationFormat>On-screen Show (4:3)</PresentationFormat>
  <Paragraphs>632</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Default Design</vt:lpstr>
      <vt:lpstr> This presentation is intended for use by trainers with a working knowledge of the GHS and older labelling and classification systems in Australia</vt:lpstr>
      <vt:lpstr>The Globally Harmonised System of Classification and Labelling of Chemicals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Australian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Makin</dc:creator>
  <cp:lastModifiedBy>Rowan Savage</cp:lastModifiedBy>
  <cp:revision>891</cp:revision>
  <cp:lastPrinted>2013-02-27T03:27:42Z</cp:lastPrinted>
  <dcterms:created xsi:type="dcterms:W3CDTF">2009-03-25T00:15:33Z</dcterms:created>
  <dcterms:modified xsi:type="dcterms:W3CDTF">2014-01-23T23:06:15Z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ingContactPicture">
    <vt:lpwstr/>
  </property>
  <property fmtid="{D5CDD505-2E9C-101B-9397-08002B2CF9AE}" pid="3" name="PublishingRollupImage">
    <vt:lpwstr/>
  </property>
  <property fmtid="{D5CDD505-2E9C-101B-9397-08002B2CF9AE}" pid="4" name="Audience">
    <vt:lpwstr/>
  </property>
  <property fmtid="{D5CDD505-2E9C-101B-9397-08002B2CF9AE}" pid="5" name="ContentType">
    <vt:lpwstr>Document</vt:lpwstr>
  </property>
  <property fmtid="{D5CDD505-2E9C-101B-9397-08002B2CF9AE}" pid="6" name="PublishingContactName">
    <vt:lpwstr/>
  </property>
  <property fmtid="{D5CDD505-2E9C-101B-9397-08002B2CF9AE}" pid="7" name="Comments">
    <vt:lpwstr>Powerpoint Template</vt:lpwstr>
  </property>
  <property fmtid="{D5CDD505-2E9C-101B-9397-08002B2CF9AE}" pid="8" name="PublishingContactEmail">
    <vt:lpwstr/>
  </property>
  <property fmtid="{D5CDD505-2E9C-101B-9397-08002B2CF9AE}" pid="9" name="Purpose of Template">
    <vt:lpwstr>Standard Templates</vt:lpwstr>
  </property>
  <property fmtid="{D5CDD505-2E9C-101B-9397-08002B2CF9AE}" pid="10" name="Order">
    <vt:lpwstr>10600.0000000000</vt:lpwstr>
  </property>
  <property fmtid="{D5CDD505-2E9C-101B-9397-08002B2CF9AE}" pid="11" name="display_urn:schemas-microsoft-com:office:office#Editor">
    <vt:lpwstr>BOWLER,Adam</vt:lpwstr>
  </property>
  <property fmtid="{D5CDD505-2E9C-101B-9397-08002B2CF9AE}" pid="12" name="xd_Signature">
    <vt:lpwstr/>
  </property>
  <property fmtid="{D5CDD505-2E9C-101B-9397-08002B2CF9AE}" pid="13" name="TemplateUrl">
    <vt:lpwstr/>
  </property>
  <property fmtid="{D5CDD505-2E9C-101B-9397-08002B2CF9AE}" pid="14" name="display_urn:schemas-microsoft-com:office:office#Author">
    <vt:lpwstr>BOWLER,Adam</vt:lpwstr>
  </property>
  <property fmtid="{D5CDD505-2E9C-101B-9397-08002B2CF9AE}" pid="15" name="xd_ProgID">
    <vt:lpwstr/>
  </property>
  <property fmtid="{D5CDD505-2E9C-101B-9397-08002B2CF9AE}" pid="16" name="_SourceUrl">
    <vt:lpwstr/>
  </property>
  <property fmtid="{D5CDD505-2E9C-101B-9397-08002B2CF9AE}" pid="17" name="ContentTypeId">
    <vt:lpwstr>0x010100D1CF7D8C9078B64486D6908532E18802</vt:lpwstr>
  </property>
</Properties>
</file>