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Lst>
  <p:sldSz cx="12801600" cy="9601200" type="A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ickman, Diane" initials="HD" lastIdx="1" clrIdx="0"/>
  <p:cmAuthor id="2" name="TAYLOR,Katherine" initials="T" lastIdx="4" clrIdx="1">
    <p:extLst>
      <p:ext uri="{19B8F6BF-5375-455C-9EA6-DF929625EA0E}">
        <p15:presenceInfo xmlns:p15="http://schemas.microsoft.com/office/powerpoint/2012/main" userId="S::Katherine.Taylor@swa.gov.au::f517e3f2-04cf-4eb5-bbf1-e24d30c9100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EBFF"/>
    <a:srgbClr val="EEF7E9"/>
    <a:srgbClr val="FFDDDD"/>
    <a:srgbClr val="FF9B9B"/>
    <a:srgbClr val="FDF0E7"/>
    <a:srgbClr val="F9F3FF"/>
    <a:srgbClr val="F3E7FF"/>
    <a:srgbClr val="E6CDFF"/>
    <a:srgbClr val="DEBDFF"/>
    <a:srgbClr val="D5A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660"/>
  </p:normalViewPr>
  <p:slideViewPr>
    <p:cSldViewPr snapToGrid="0">
      <p:cViewPr varScale="1">
        <p:scale>
          <a:sx n="45" d="100"/>
          <a:sy n="45" d="100"/>
        </p:scale>
        <p:origin x="129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06DFAFA-6F06-48FD-BE2F-ECEA2AB1A55B}" type="datetimeFigureOut">
              <a:rPr lang="en-AU" smtClean="0"/>
              <a:t>19/07/2022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B51988A-0F72-4ADF-B65D-D4F6B79C9DEF}" type="slidenum">
              <a:rPr lang="en-AU" smtClean="0"/>
              <a:t>‹#›</a:t>
            </a:fld>
            <a:endParaRPr lang="en-AU"/>
          </a:p>
        </p:txBody>
      </p:sp>
    </p:spTree>
    <p:extLst>
      <p:ext uri="{BB962C8B-B14F-4D97-AF65-F5344CB8AC3E}">
        <p14:creationId xmlns:p14="http://schemas.microsoft.com/office/powerpoint/2010/main" val="216346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6DFAFA-6F06-48FD-BE2F-ECEA2AB1A55B}" type="datetimeFigureOut">
              <a:rPr lang="en-AU" smtClean="0"/>
              <a:t>19/07/2022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B51988A-0F72-4ADF-B65D-D4F6B79C9DEF}" type="slidenum">
              <a:rPr lang="en-AU" smtClean="0"/>
              <a:t>‹#›</a:t>
            </a:fld>
            <a:endParaRPr lang="en-AU"/>
          </a:p>
        </p:txBody>
      </p:sp>
    </p:spTree>
    <p:extLst>
      <p:ext uri="{BB962C8B-B14F-4D97-AF65-F5344CB8AC3E}">
        <p14:creationId xmlns:p14="http://schemas.microsoft.com/office/powerpoint/2010/main" val="37263924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6DFAFA-6F06-48FD-BE2F-ECEA2AB1A55B}" type="datetimeFigureOut">
              <a:rPr lang="en-AU" smtClean="0"/>
              <a:t>19/07/2022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B51988A-0F72-4ADF-B65D-D4F6B79C9DEF}" type="slidenum">
              <a:rPr lang="en-AU" smtClean="0"/>
              <a:t>‹#›</a:t>
            </a:fld>
            <a:endParaRPr lang="en-AU"/>
          </a:p>
        </p:txBody>
      </p:sp>
    </p:spTree>
    <p:extLst>
      <p:ext uri="{BB962C8B-B14F-4D97-AF65-F5344CB8AC3E}">
        <p14:creationId xmlns:p14="http://schemas.microsoft.com/office/powerpoint/2010/main" val="2933706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6DFAFA-6F06-48FD-BE2F-ECEA2AB1A55B}" type="datetimeFigureOut">
              <a:rPr lang="en-AU" smtClean="0"/>
              <a:t>19/07/2022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B51988A-0F72-4ADF-B65D-D4F6B79C9DEF}" type="slidenum">
              <a:rPr lang="en-AU" smtClean="0"/>
              <a:t>‹#›</a:t>
            </a:fld>
            <a:endParaRPr lang="en-AU"/>
          </a:p>
        </p:txBody>
      </p:sp>
    </p:spTree>
    <p:extLst>
      <p:ext uri="{BB962C8B-B14F-4D97-AF65-F5344CB8AC3E}">
        <p14:creationId xmlns:p14="http://schemas.microsoft.com/office/powerpoint/2010/main" val="561561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06DFAFA-6F06-48FD-BE2F-ECEA2AB1A55B}" type="datetimeFigureOut">
              <a:rPr lang="en-AU" smtClean="0"/>
              <a:t>19/07/2022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B51988A-0F72-4ADF-B65D-D4F6B79C9DEF}" type="slidenum">
              <a:rPr lang="en-AU" smtClean="0"/>
              <a:t>‹#›</a:t>
            </a:fld>
            <a:endParaRPr lang="en-AU"/>
          </a:p>
        </p:txBody>
      </p:sp>
    </p:spTree>
    <p:extLst>
      <p:ext uri="{BB962C8B-B14F-4D97-AF65-F5344CB8AC3E}">
        <p14:creationId xmlns:p14="http://schemas.microsoft.com/office/powerpoint/2010/main" val="2704483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06DFAFA-6F06-48FD-BE2F-ECEA2AB1A55B}" type="datetimeFigureOut">
              <a:rPr lang="en-AU" smtClean="0"/>
              <a:t>19/07/2022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B51988A-0F72-4ADF-B65D-D4F6B79C9DEF}" type="slidenum">
              <a:rPr lang="en-AU" smtClean="0"/>
              <a:t>‹#›</a:t>
            </a:fld>
            <a:endParaRPr lang="en-AU"/>
          </a:p>
        </p:txBody>
      </p:sp>
    </p:spTree>
    <p:extLst>
      <p:ext uri="{BB962C8B-B14F-4D97-AF65-F5344CB8AC3E}">
        <p14:creationId xmlns:p14="http://schemas.microsoft.com/office/powerpoint/2010/main" val="2116170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06DFAFA-6F06-48FD-BE2F-ECEA2AB1A55B}" type="datetimeFigureOut">
              <a:rPr lang="en-AU" smtClean="0"/>
              <a:t>19/07/2022</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8B51988A-0F72-4ADF-B65D-D4F6B79C9DEF}" type="slidenum">
              <a:rPr lang="en-AU" smtClean="0"/>
              <a:t>‹#›</a:t>
            </a:fld>
            <a:endParaRPr lang="en-AU"/>
          </a:p>
        </p:txBody>
      </p:sp>
    </p:spTree>
    <p:extLst>
      <p:ext uri="{BB962C8B-B14F-4D97-AF65-F5344CB8AC3E}">
        <p14:creationId xmlns:p14="http://schemas.microsoft.com/office/powerpoint/2010/main" val="3932267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6DFAFA-6F06-48FD-BE2F-ECEA2AB1A55B}" type="datetimeFigureOut">
              <a:rPr lang="en-AU" smtClean="0"/>
              <a:t>19/07/2022</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8B51988A-0F72-4ADF-B65D-D4F6B79C9DEF}" type="slidenum">
              <a:rPr lang="en-AU" smtClean="0"/>
              <a:t>‹#›</a:t>
            </a:fld>
            <a:endParaRPr lang="en-AU"/>
          </a:p>
        </p:txBody>
      </p:sp>
    </p:spTree>
    <p:extLst>
      <p:ext uri="{BB962C8B-B14F-4D97-AF65-F5344CB8AC3E}">
        <p14:creationId xmlns:p14="http://schemas.microsoft.com/office/powerpoint/2010/main" val="307831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6DFAFA-6F06-48FD-BE2F-ECEA2AB1A55B}" type="datetimeFigureOut">
              <a:rPr lang="en-AU" smtClean="0"/>
              <a:t>19/07/2022</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8B51988A-0F72-4ADF-B65D-D4F6B79C9DEF}" type="slidenum">
              <a:rPr lang="en-AU" smtClean="0"/>
              <a:t>‹#›</a:t>
            </a:fld>
            <a:endParaRPr lang="en-AU"/>
          </a:p>
        </p:txBody>
      </p:sp>
    </p:spTree>
    <p:extLst>
      <p:ext uri="{BB962C8B-B14F-4D97-AF65-F5344CB8AC3E}">
        <p14:creationId xmlns:p14="http://schemas.microsoft.com/office/powerpoint/2010/main" val="642303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Edit Master text styles</a:t>
            </a:r>
          </a:p>
        </p:txBody>
      </p:sp>
      <p:sp>
        <p:nvSpPr>
          <p:cNvPr id="5" name="Date Placeholder 4"/>
          <p:cNvSpPr>
            <a:spLocks noGrp="1"/>
          </p:cNvSpPr>
          <p:nvPr>
            <p:ph type="dt" sz="half" idx="10"/>
          </p:nvPr>
        </p:nvSpPr>
        <p:spPr/>
        <p:txBody>
          <a:bodyPr/>
          <a:lstStyle/>
          <a:p>
            <a:fld id="{106DFAFA-6F06-48FD-BE2F-ECEA2AB1A55B}" type="datetimeFigureOut">
              <a:rPr lang="en-AU" smtClean="0"/>
              <a:t>19/07/2022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B51988A-0F72-4ADF-B65D-D4F6B79C9DEF}" type="slidenum">
              <a:rPr lang="en-AU" smtClean="0"/>
              <a:t>‹#›</a:t>
            </a:fld>
            <a:endParaRPr lang="en-AU"/>
          </a:p>
        </p:txBody>
      </p:sp>
    </p:spTree>
    <p:extLst>
      <p:ext uri="{BB962C8B-B14F-4D97-AF65-F5344CB8AC3E}">
        <p14:creationId xmlns:p14="http://schemas.microsoft.com/office/powerpoint/2010/main" val="72607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a:t>Click icon to add picture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Edit Master text styles</a:t>
            </a:r>
          </a:p>
        </p:txBody>
      </p:sp>
      <p:sp>
        <p:nvSpPr>
          <p:cNvPr id="5" name="Date Placeholder 4"/>
          <p:cNvSpPr>
            <a:spLocks noGrp="1"/>
          </p:cNvSpPr>
          <p:nvPr>
            <p:ph type="dt" sz="half" idx="10"/>
          </p:nvPr>
        </p:nvSpPr>
        <p:spPr/>
        <p:txBody>
          <a:bodyPr/>
          <a:lstStyle/>
          <a:p>
            <a:fld id="{106DFAFA-6F06-48FD-BE2F-ECEA2AB1A55B}" type="datetimeFigureOut">
              <a:rPr lang="en-AU" smtClean="0"/>
              <a:t>19/07/2022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B51988A-0F72-4ADF-B65D-D4F6B79C9DEF}" type="slidenum">
              <a:rPr lang="en-AU" smtClean="0"/>
              <a:t>‹#›</a:t>
            </a:fld>
            <a:endParaRPr lang="en-AU"/>
          </a:p>
        </p:txBody>
      </p:sp>
    </p:spTree>
    <p:extLst>
      <p:ext uri="{BB962C8B-B14F-4D97-AF65-F5344CB8AC3E}">
        <p14:creationId xmlns:p14="http://schemas.microsoft.com/office/powerpoint/2010/main" val="4294358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106DFAFA-6F06-48FD-BE2F-ECEA2AB1A55B}" type="datetimeFigureOut">
              <a:rPr lang="en-AU" smtClean="0"/>
              <a:t>19/07/2022</a:t>
            </a:fld>
            <a:endParaRPr lang="en-AU"/>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8B51988A-0F72-4ADF-B65D-D4F6B79C9DEF}" type="slidenum">
              <a:rPr lang="en-AU" smtClean="0"/>
              <a:t>‹#›</a:t>
            </a:fld>
            <a:endParaRPr lang="en-AU"/>
          </a:p>
        </p:txBody>
      </p:sp>
    </p:spTree>
    <p:extLst>
      <p:ext uri="{BB962C8B-B14F-4D97-AF65-F5344CB8AC3E}">
        <p14:creationId xmlns:p14="http://schemas.microsoft.com/office/powerpoint/2010/main" val="17503841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peopleteam@swa.gov.au" TargetMode="External"/><Relationship Id="rId3" Type="http://schemas.openxmlformats.org/officeDocument/2006/relationships/image" Target="../media/image2.png"/><Relationship Id="rId7" Type="http://schemas.openxmlformats.org/officeDocument/2006/relationships/hyperlink" Target="https://www.safeworkaustralia.gov.au/system/files/documents/1911/work-related_psychological_health_and_safety_a_systematic_approach_to_meeting_your_duties.pdf"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sharedservicescentre.sharepoint.com/sites/swa-employeeinfo/SitePages/Employee-Assistance-Program.aspx" TargetMode="External"/><Relationship Id="rId5" Type="http://schemas.openxmlformats.org/officeDocument/2006/relationships/hyperlink" Target="https://sharedservicescentre.sharepoint.com/:w:/r/sites/swa-employeeinfo/_layouts/15/Doc.aspx?sourcedoc=%7B8D83690A-6C58-4F40-B448-A0AD4F3B5924%7D&amp;file=Health%20and%20Wellbeing%20Strategy.DOCX&amp;action=default&amp;mobileredirect=true&amp;DefaultItemOpen=1" TargetMode="Externa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7" name="Picture 96">
            <a:extLst>
              <a:ext uri="{FF2B5EF4-FFF2-40B4-BE49-F238E27FC236}">
                <a16:creationId xmlns:a16="http://schemas.microsoft.com/office/drawing/2014/main" id="{DC17F92F-6D56-4172-8AC8-FA443AD1F669}"/>
              </a:ext>
            </a:extLst>
          </p:cNvPr>
          <p:cNvPicPr/>
          <p:nvPr/>
        </p:nvPicPr>
        <p:blipFill rotWithShape="1">
          <a:blip r:embed="rId2" cstate="print">
            <a:extLst>
              <a:ext uri="{28A0092B-C50C-407E-A947-70E740481C1C}">
                <a14:useLocalDpi xmlns:a14="http://schemas.microsoft.com/office/drawing/2010/main" val="0"/>
              </a:ext>
            </a:extLst>
          </a:blip>
          <a:srcRect l="74" t="177" r="-74" b="60329"/>
          <a:stretch/>
        </p:blipFill>
        <p:spPr bwMode="auto">
          <a:xfrm>
            <a:off x="-15277" y="0"/>
            <a:ext cx="12832154" cy="3584281"/>
          </a:xfrm>
          <a:prstGeom prst="rect">
            <a:avLst/>
          </a:prstGeom>
          <a:ln>
            <a:noFill/>
          </a:ln>
          <a:extLst>
            <a:ext uri="{53640926-AAD7-44D8-BBD7-CCE9431645EC}">
              <a14:shadowObscured xmlns:a14="http://schemas.microsoft.com/office/drawing/2010/main"/>
            </a:ext>
          </a:extLst>
        </p:spPr>
      </p:pic>
      <p:sp>
        <p:nvSpPr>
          <p:cNvPr id="30" name="Rectangle 29"/>
          <p:cNvSpPr/>
          <p:nvPr/>
        </p:nvSpPr>
        <p:spPr>
          <a:xfrm>
            <a:off x="2712501" y="7613329"/>
            <a:ext cx="1403684" cy="338554"/>
          </a:xfrm>
          <a:prstGeom prst="rect">
            <a:avLst/>
          </a:prstGeom>
        </p:spPr>
        <p:txBody>
          <a:bodyPr wrap="square">
            <a:spAutoFit/>
          </a:bodyPr>
          <a:lstStyle/>
          <a:p>
            <a:endParaRPr lang="en-AU" sz="800" dirty="0"/>
          </a:p>
          <a:p>
            <a:endParaRPr lang="en-AU" sz="800" dirty="0"/>
          </a:p>
        </p:txBody>
      </p:sp>
      <p:sp>
        <p:nvSpPr>
          <p:cNvPr id="38" name="Rectangle 37"/>
          <p:cNvSpPr/>
          <p:nvPr/>
        </p:nvSpPr>
        <p:spPr>
          <a:xfrm>
            <a:off x="1608744" y="6961538"/>
            <a:ext cx="1420073" cy="461665"/>
          </a:xfrm>
          <a:prstGeom prst="rect">
            <a:avLst/>
          </a:prstGeom>
          <a:ln>
            <a:noFill/>
          </a:ln>
        </p:spPr>
        <p:txBody>
          <a:bodyPr wrap="square">
            <a:spAutoFit/>
          </a:bodyPr>
          <a:lstStyle/>
          <a:p>
            <a:r>
              <a:rPr lang="en-AU" sz="2400" b="1" dirty="0"/>
              <a:t>CULTURE</a:t>
            </a:r>
          </a:p>
        </p:txBody>
      </p:sp>
      <p:sp>
        <p:nvSpPr>
          <p:cNvPr id="4" name="TextBox 3"/>
          <p:cNvSpPr txBox="1"/>
          <p:nvPr/>
        </p:nvSpPr>
        <p:spPr>
          <a:xfrm>
            <a:off x="3300941" y="2927149"/>
            <a:ext cx="5040078" cy="600164"/>
          </a:xfrm>
          <a:prstGeom prst="rect">
            <a:avLst/>
          </a:prstGeom>
          <a:noFill/>
        </p:spPr>
        <p:txBody>
          <a:bodyPr wrap="square" rtlCol="0">
            <a:spAutoFit/>
          </a:bodyPr>
          <a:lstStyle/>
          <a:p>
            <a:pPr>
              <a:buSzPts val="1100"/>
            </a:pPr>
            <a:r>
              <a:rPr lang="en-AU" sz="1100" dirty="0"/>
              <a:t>We are committed to ensuring the health and safety of our workers and providing a mentally healthy workplace. A mentally healthy workplace is one that promotes and supports a culture of positive mental health &amp; wellbeing and practices.</a:t>
            </a:r>
            <a:endParaRPr lang="en-AU" sz="1100" i="0" u="none" strike="noStrike" dirty="0">
              <a:effectLst/>
              <a:latin typeface="Arial" panose="020B0604020202020204" pitchFamily="34" charset="0"/>
            </a:endParaRPr>
          </a:p>
        </p:txBody>
      </p:sp>
      <p:grpSp>
        <p:nvGrpSpPr>
          <p:cNvPr id="3" name="Group 2"/>
          <p:cNvGrpSpPr/>
          <p:nvPr/>
        </p:nvGrpSpPr>
        <p:grpSpPr>
          <a:xfrm>
            <a:off x="1984412" y="6438368"/>
            <a:ext cx="585509" cy="514668"/>
            <a:chOff x="2166320" y="3609988"/>
            <a:chExt cx="287338" cy="261938"/>
          </a:xfrm>
        </p:grpSpPr>
        <p:sp>
          <p:nvSpPr>
            <p:cNvPr id="50" name="Freeform 320"/>
            <p:cNvSpPr>
              <a:spLocks/>
            </p:cNvSpPr>
            <p:nvPr/>
          </p:nvSpPr>
          <p:spPr bwMode="auto">
            <a:xfrm>
              <a:off x="2291732" y="3609988"/>
              <a:ext cx="131763" cy="120650"/>
            </a:xfrm>
            <a:custGeom>
              <a:avLst/>
              <a:gdLst>
                <a:gd name="T0" fmla="*/ 0 w 303"/>
                <a:gd name="T1" fmla="*/ 1 h 274"/>
                <a:gd name="T2" fmla="*/ 28 w 303"/>
                <a:gd name="T3" fmla="*/ 0 h 274"/>
                <a:gd name="T4" fmla="*/ 303 w 303"/>
                <a:gd name="T5" fmla="*/ 274 h 274"/>
              </a:gdLst>
              <a:ahLst/>
              <a:cxnLst>
                <a:cxn ang="0">
                  <a:pos x="T0" y="T1"/>
                </a:cxn>
                <a:cxn ang="0">
                  <a:pos x="T2" y="T3"/>
                </a:cxn>
                <a:cxn ang="0">
                  <a:pos x="T4" y="T5"/>
                </a:cxn>
              </a:cxnLst>
              <a:rect l="0" t="0" r="r" b="b"/>
              <a:pathLst>
                <a:path w="303" h="274">
                  <a:moveTo>
                    <a:pt x="0" y="1"/>
                  </a:moveTo>
                  <a:cubicBezTo>
                    <a:pt x="9" y="0"/>
                    <a:pt x="19" y="0"/>
                    <a:pt x="28" y="0"/>
                  </a:cubicBezTo>
                  <a:cubicBezTo>
                    <a:pt x="180" y="0"/>
                    <a:pt x="303" y="123"/>
                    <a:pt x="303" y="274"/>
                  </a:cubicBezTo>
                </a:path>
              </a:pathLst>
            </a:custGeom>
            <a:noFill/>
            <a:ln w="44450" cap="rnd">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1" name="Line 321"/>
            <p:cNvSpPr>
              <a:spLocks noChangeShapeType="1"/>
            </p:cNvSpPr>
            <p:nvPr/>
          </p:nvSpPr>
          <p:spPr bwMode="auto">
            <a:xfrm>
              <a:off x="2394920" y="3717938"/>
              <a:ext cx="31750" cy="19050"/>
            </a:xfrm>
            <a:prstGeom prst="line">
              <a:avLst/>
            </a:prstGeom>
            <a:noFill/>
            <a:ln w="44450" cap="rnd">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2" name="Line 322"/>
            <p:cNvSpPr>
              <a:spLocks noChangeShapeType="1"/>
            </p:cNvSpPr>
            <p:nvPr/>
          </p:nvSpPr>
          <p:spPr bwMode="auto">
            <a:xfrm flipH="1">
              <a:off x="2426670" y="3708413"/>
              <a:ext cx="26988" cy="28575"/>
            </a:xfrm>
            <a:prstGeom prst="line">
              <a:avLst/>
            </a:prstGeom>
            <a:noFill/>
            <a:ln w="44450" cap="rnd">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3" name="Freeform 323"/>
            <p:cNvSpPr>
              <a:spLocks/>
            </p:cNvSpPr>
            <p:nvPr/>
          </p:nvSpPr>
          <p:spPr bwMode="auto">
            <a:xfrm>
              <a:off x="2166320" y="3627450"/>
              <a:ext cx="76200" cy="174625"/>
            </a:xfrm>
            <a:custGeom>
              <a:avLst/>
              <a:gdLst>
                <a:gd name="T0" fmla="*/ 91 w 176"/>
                <a:gd name="T1" fmla="*/ 398 h 398"/>
                <a:gd name="T2" fmla="*/ 76 w 176"/>
                <a:gd name="T3" fmla="*/ 374 h 398"/>
                <a:gd name="T4" fmla="*/ 176 w 176"/>
                <a:gd name="T5" fmla="*/ 0 h 398"/>
              </a:gdLst>
              <a:ahLst/>
              <a:cxnLst>
                <a:cxn ang="0">
                  <a:pos x="T0" y="T1"/>
                </a:cxn>
                <a:cxn ang="0">
                  <a:pos x="T2" y="T3"/>
                </a:cxn>
                <a:cxn ang="0">
                  <a:pos x="T4" y="T5"/>
                </a:cxn>
              </a:cxnLst>
              <a:rect l="0" t="0" r="r" b="b"/>
              <a:pathLst>
                <a:path w="176" h="398">
                  <a:moveTo>
                    <a:pt x="91" y="398"/>
                  </a:moveTo>
                  <a:cubicBezTo>
                    <a:pt x="86" y="390"/>
                    <a:pt x="80" y="383"/>
                    <a:pt x="76" y="374"/>
                  </a:cubicBezTo>
                  <a:cubicBezTo>
                    <a:pt x="0" y="243"/>
                    <a:pt x="45" y="75"/>
                    <a:pt x="176" y="0"/>
                  </a:cubicBezTo>
                </a:path>
              </a:pathLst>
            </a:custGeom>
            <a:noFill/>
            <a:ln w="44450" cap="rnd">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4" name="Line 324"/>
            <p:cNvSpPr>
              <a:spLocks noChangeShapeType="1"/>
            </p:cNvSpPr>
            <p:nvPr/>
          </p:nvSpPr>
          <p:spPr bwMode="auto">
            <a:xfrm flipV="1">
              <a:off x="2247282" y="3621100"/>
              <a:ext cx="0" cy="38100"/>
            </a:xfrm>
            <a:prstGeom prst="line">
              <a:avLst/>
            </a:prstGeom>
            <a:noFill/>
            <a:ln w="44450" cap="rnd">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5" name="Line 325"/>
            <p:cNvSpPr>
              <a:spLocks noChangeShapeType="1"/>
            </p:cNvSpPr>
            <p:nvPr/>
          </p:nvSpPr>
          <p:spPr bwMode="auto">
            <a:xfrm>
              <a:off x="2209182" y="3611575"/>
              <a:ext cx="38100" cy="9525"/>
            </a:xfrm>
            <a:prstGeom prst="line">
              <a:avLst/>
            </a:prstGeom>
            <a:noFill/>
            <a:ln w="44450" cap="rnd">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6" name="Freeform 326"/>
            <p:cNvSpPr>
              <a:spLocks/>
            </p:cNvSpPr>
            <p:nvPr/>
          </p:nvSpPr>
          <p:spPr bwMode="auto">
            <a:xfrm>
              <a:off x="2244107" y="3779850"/>
              <a:ext cx="169863" cy="88900"/>
            </a:xfrm>
            <a:custGeom>
              <a:avLst/>
              <a:gdLst>
                <a:gd name="T0" fmla="*/ 387 w 387"/>
                <a:gd name="T1" fmla="*/ 0 h 201"/>
                <a:gd name="T2" fmla="*/ 375 w 387"/>
                <a:gd name="T3" fmla="*/ 25 h 201"/>
                <a:gd name="T4" fmla="*/ 0 w 387"/>
                <a:gd name="T5" fmla="*/ 125 h 201"/>
              </a:gdLst>
              <a:ahLst/>
              <a:cxnLst>
                <a:cxn ang="0">
                  <a:pos x="T0" y="T1"/>
                </a:cxn>
                <a:cxn ang="0">
                  <a:pos x="T2" y="T3"/>
                </a:cxn>
                <a:cxn ang="0">
                  <a:pos x="T4" y="T5"/>
                </a:cxn>
              </a:cxnLst>
              <a:rect l="0" t="0" r="r" b="b"/>
              <a:pathLst>
                <a:path w="387" h="201">
                  <a:moveTo>
                    <a:pt x="387" y="0"/>
                  </a:moveTo>
                  <a:cubicBezTo>
                    <a:pt x="384" y="9"/>
                    <a:pt x="379" y="17"/>
                    <a:pt x="375" y="25"/>
                  </a:cubicBezTo>
                  <a:cubicBezTo>
                    <a:pt x="299" y="156"/>
                    <a:pt x="131" y="201"/>
                    <a:pt x="0" y="125"/>
                  </a:cubicBezTo>
                </a:path>
              </a:pathLst>
            </a:custGeom>
            <a:noFill/>
            <a:ln w="44450" cap="rnd">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7" name="Line 327"/>
            <p:cNvSpPr>
              <a:spLocks noChangeShapeType="1"/>
            </p:cNvSpPr>
            <p:nvPr/>
          </p:nvSpPr>
          <p:spPr bwMode="auto">
            <a:xfrm flipH="1">
              <a:off x="2237757" y="3816363"/>
              <a:ext cx="33338" cy="19050"/>
            </a:xfrm>
            <a:prstGeom prst="line">
              <a:avLst/>
            </a:prstGeom>
            <a:noFill/>
            <a:ln w="44450" cap="rnd">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9" name="Line 328"/>
            <p:cNvSpPr>
              <a:spLocks noChangeShapeType="1"/>
            </p:cNvSpPr>
            <p:nvPr/>
          </p:nvSpPr>
          <p:spPr bwMode="auto">
            <a:xfrm flipH="1" flipV="1">
              <a:off x="2237757" y="3835413"/>
              <a:ext cx="11113" cy="36513"/>
            </a:xfrm>
            <a:prstGeom prst="line">
              <a:avLst/>
            </a:prstGeom>
            <a:noFill/>
            <a:ln w="44450" cap="rnd">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grpSp>
      <p:pic>
        <p:nvPicPr>
          <p:cNvPr id="6" name="Picture 5">
            <a:extLst>
              <a:ext uri="{FF2B5EF4-FFF2-40B4-BE49-F238E27FC236}">
                <a16:creationId xmlns:a16="http://schemas.microsoft.com/office/drawing/2014/main" id="{FFF7F994-1E90-4315-BEF4-EFE14ABBF644}"/>
              </a:ext>
            </a:extLst>
          </p:cNvPr>
          <p:cNvPicPr>
            <a:picLocks noChangeAspect="1"/>
          </p:cNvPicPr>
          <p:nvPr/>
        </p:nvPicPr>
        <p:blipFill>
          <a:blip r:embed="rId3"/>
          <a:stretch>
            <a:fillRect/>
          </a:stretch>
        </p:blipFill>
        <p:spPr>
          <a:xfrm>
            <a:off x="8463633" y="2588972"/>
            <a:ext cx="4219516" cy="390525"/>
          </a:xfrm>
          <a:prstGeom prst="rect">
            <a:avLst/>
          </a:prstGeom>
        </p:spPr>
      </p:pic>
      <p:pic>
        <p:nvPicPr>
          <p:cNvPr id="98" name="Picture 97">
            <a:extLst>
              <a:ext uri="{FF2B5EF4-FFF2-40B4-BE49-F238E27FC236}">
                <a16:creationId xmlns:a16="http://schemas.microsoft.com/office/drawing/2014/main" id="{EF70653C-AC16-4A97-8300-7ECDEE4F4C5C}"/>
              </a:ext>
            </a:extLst>
          </p:cNvPr>
          <p:cNvPicPr>
            <a:picLocks noChangeAspect="1"/>
          </p:cNvPicPr>
          <p:nvPr/>
        </p:nvPicPr>
        <p:blipFill>
          <a:blip r:embed="rId3"/>
          <a:stretch>
            <a:fillRect/>
          </a:stretch>
        </p:blipFill>
        <p:spPr>
          <a:xfrm>
            <a:off x="3383002" y="2588971"/>
            <a:ext cx="4958017" cy="390525"/>
          </a:xfrm>
          <a:prstGeom prst="rect">
            <a:avLst/>
          </a:prstGeom>
        </p:spPr>
      </p:pic>
      <p:sp>
        <p:nvSpPr>
          <p:cNvPr id="9" name="TextBox 8">
            <a:extLst>
              <a:ext uri="{FF2B5EF4-FFF2-40B4-BE49-F238E27FC236}">
                <a16:creationId xmlns:a16="http://schemas.microsoft.com/office/drawing/2014/main" id="{13C0588B-01E2-4072-B72F-380146F82A4E}"/>
              </a:ext>
            </a:extLst>
          </p:cNvPr>
          <p:cNvSpPr txBox="1"/>
          <p:nvPr/>
        </p:nvSpPr>
        <p:spPr>
          <a:xfrm>
            <a:off x="7051817" y="1294104"/>
            <a:ext cx="5305570" cy="461665"/>
          </a:xfrm>
          <a:prstGeom prst="rect">
            <a:avLst/>
          </a:prstGeom>
          <a:noFill/>
        </p:spPr>
        <p:txBody>
          <a:bodyPr wrap="square" rtlCol="0">
            <a:spAutoFit/>
          </a:bodyPr>
          <a:lstStyle/>
          <a:p>
            <a:r>
              <a:rPr lang="en-AU" sz="2400" b="1" dirty="0">
                <a:solidFill>
                  <a:schemeClr val="bg1"/>
                </a:solidFill>
                <a:latin typeface="Arial" panose="020B0604020202020204" pitchFamily="34" charset="0"/>
                <a:cs typeface="Arial" panose="020B0604020202020204" pitchFamily="34" charset="0"/>
              </a:rPr>
              <a:t>Mental Health Strategy 2022-2024</a:t>
            </a:r>
          </a:p>
        </p:txBody>
      </p:sp>
      <p:sp>
        <p:nvSpPr>
          <p:cNvPr id="99" name="TextBox 98">
            <a:extLst>
              <a:ext uri="{FF2B5EF4-FFF2-40B4-BE49-F238E27FC236}">
                <a16:creationId xmlns:a16="http://schemas.microsoft.com/office/drawing/2014/main" id="{1FC61F8F-A976-446C-8496-84E30445B9E5}"/>
              </a:ext>
            </a:extLst>
          </p:cNvPr>
          <p:cNvSpPr txBox="1"/>
          <p:nvPr/>
        </p:nvSpPr>
        <p:spPr>
          <a:xfrm>
            <a:off x="8382305" y="2929955"/>
            <a:ext cx="4320888" cy="769441"/>
          </a:xfrm>
          <a:prstGeom prst="rect">
            <a:avLst/>
          </a:prstGeom>
          <a:noFill/>
        </p:spPr>
        <p:txBody>
          <a:bodyPr wrap="square" rtlCol="0">
            <a:spAutoFit/>
          </a:bodyPr>
          <a:lstStyle/>
          <a:p>
            <a:pPr>
              <a:buSzPts val="1100"/>
            </a:pPr>
            <a:r>
              <a:rPr lang="en-AU" sz="1100" dirty="0"/>
              <a:t>We want to ensure the work we do does not put the mental (psychological) health of our workers at risk. This means proactively identifying and eliminating or minimising, any psychosocial risks in our workplace. </a:t>
            </a:r>
          </a:p>
        </p:txBody>
      </p:sp>
      <p:sp>
        <p:nvSpPr>
          <p:cNvPr id="10" name="TextBox 9">
            <a:extLst>
              <a:ext uri="{FF2B5EF4-FFF2-40B4-BE49-F238E27FC236}">
                <a16:creationId xmlns:a16="http://schemas.microsoft.com/office/drawing/2014/main" id="{51D2E72F-0557-4F38-89D8-142CD25A97DD}"/>
              </a:ext>
            </a:extLst>
          </p:cNvPr>
          <p:cNvSpPr txBox="1"/>
          <p:nvPr/>
        </p:nvSpPr>
        <p:spPr>
          <a:xfrm>
            <a:off x="5027091" y="2600694"/>
            <a:ext cx="2055123" cy="307777"/>
          </a:xfrm>
          <a:prstGeom prst="rect">
            <a:avLst/>
          </a:prstGeom>
          <a:noFill/>
        </p:spPr>
        <p:txBody>
          <a:bodyPr wrap="square" rtlCol="0">
            <a:spAutoFit/>
          </a:bodyPr>
          <a:lstStyle/>
          <a:p>
            <a:r>
              <a:rPr lang="en-AU" sz="1400" b="1" dirty="0">
                <a:solidFill>
                  <a:schemeClr val="bg1"/>
                </a:solidFill>
                <a:latin typeface="Arial" panose="020B0604020202020204" pitchFamily="34" charset="0"/>
                <a:cs typeface="Arial" panose="020B0604020202020204" pitchFamily="34" charset="0"/>
              </a:rPr>
              <a:t>OUR COMMITMENT</a:t>
            </a:r>
          </a:p>
        </p:txBody>
      </p:sp>
      <p:sp>
        <p:nvSpPr>
          <p:cNvPr id="100" name="TextBox 99">
            <a:extLst>
              <a:ext uri="{FF2B5EF4-FFF2-40B4-BE49-F238E27FC236}">
                <a16:creationId xmlns:a16="http://schemas.microsoft.com/office/drawing/2014/main" id="{9CC444FD-47BC-45E4-8005-F20E99A7D1BD}"/>
              </a:ext>
            </a:extLst>
          </p:cNvPr>
          <p:cNvSpPr txBox="1"/>
          <p:nvPr/>
        </p:nvSpPr>
        <p:spPr>
          <a:xfrm>
            <a:off x="9704602" y="2612418"/>
            <a:ext cx="2055123" cy="307777"/>
          </a:xfrm>
          <a:prstGeom prst="rect">
            <a:avLst/>
          </a:prstGeom>
          <a:noFill/>
        </p:spPr>
        <p:txBody>
          <a:bodyPr wrap="square" rtlCol="0">
            <a:spAutoFit/>
          </a:bodyPr>
          <a:lstStyle/>
          <a:p>
            <a:r>
              <a:rPr lang="en-AU" sz="1400" b="1" dirty="0">
                <a:solidFill>
                  <a:schemeClr val="bg1"/>
                </a:solidFill>
                <a:latin typeface="Arial" panose="020B0604020202020204" pitchFamily="34" charset="0"/>
                <a:cs typeface="Arial" panose="020B0604020202020204" pitchFamily="34" charset="0"/>
              </a:rPr>
              <a:t>OUR OBJECTIVE</a:t>
            </a:r>
          </a:p>
        </p:txBody>
      </p:sp>
      <p:pic>
        <p:nvPicPr>
          <p:cNvPr id="101" name="Picture 100">
            <a:extLst>
              <a:ext uri="{FF2B5EF4-FFF2-40B4-BE49-F238E27FC236}">
                <a16:creationId xmlns:a16="http://schemas.microsoft.com/office/drawing/2014/main" id="{DAC07106-55F9-4492-8F97-4261753F4979}"/>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5366" y="4014400"/>
            <a:ext cx="3593619" cy="3610597"/>
          </a:xfrm>
          <a:prstGeom prst="rect">
            <a:avLst/>
          </a:prstGeom>
        </p:spPr>
      </p:pic>
      <p:pic>
        <p:nvPicPr>
          <p:cNvPr id="102" name="Picture 101">
            <a:extLst>
              <a:ext uri="{FF2B5EF4-FFF2-40B4-BE49-F238E27FC236}">
                <a16:creationId xmlns:a16="http://schemas.microsoft.com/office/drawing/2014/main" id="{66261BCB-3843-49BB-AB3D-53B1A99645D2}"/>
              </a:ext>
            </a:extLst>
          </p:cNvPr>
          <p:cNvPicPr>
            <a:picLocks noChangeAspect="1"/>
          </p:cNvPicPr>
          <p:nvPr/>
        </p:nvPicPr>
        <p:blipFill>
          <a:blip r:embed="rId3"/>
          <a:stretch>
            <a:fillRect/>
          </a:stretch>
        </p:blipFill>
        <p:spPr>
          <a:xfrm>
            <a:off x="182603" y="3655769"/>
            <a:ext cx="3162703" cy="390525"/>
          </a:xfrm>
          <a:prstGeom prst="rect">
            <a:avLst/>
          </a:prstGeom>
        </p:spPr>
      </p:pic>
      <p:sp>
        <p:nvSpPr>
          <p:cNvPr id="108" name="TextBox 107">
            <a:extLst>
              <a:ext uri="{FF2B5EF4-FFF2-40B4-BE49-F238E27FC236}">
                <a16:creationId xmlns:a16="http://schemas.microsoft.com/office/drawing/2014/main" id="{C663978E-4B3B-4842-B9E7-DE85DE2FD153}"/>
              </a:ext>
            </a:extLst>
          </p:cNvPr>
          <p:cNvSpPr txBox="1"/>
          <p:nvPr/>
        </p:nvSpPr>
        <p:spPr>
          <a:xfrm>
            <a:off x="279243" y="3679216"/>
            <a:ext cx="3057205" cy="307777"/>
          </a:xfrm>
          <a:prstGeom prst="rect">
            <a:avLst/>
          </a:prstGeom>
          <a:noFill/>
        </p:spPr>
        <p:txBody>
          <a:bodyPr wrap="square" rtlCol="0">
            <a:spAutoFit/>
          </a:bodyPr>
          <a:lstStyle/>
          <a:p>
            <a:r>
              <a:rPr lang="en-AU" sz="1400" b="1" dirty="0">
                <a:solidFill>
                  <a:schemeClr val="bg1"/>
                </a:solidFill>
                <a:latin typeface="Arial" panose="020B0604020202020204" pitchFamily="34" charset="0"/>
                <a:cs typeface="Arial" panose="020B0604020202020204" pitchFamily="34" charset="0"/>
              </a:rPr>
              <a:t>OUR MENTAL HEALTH MODEL</a:t>
            </a:r>
          </a:p>
        </p:txBody>
      </p:sp>
      <p:pic>
        <p:nvPicPr>
          <p:cNvPr id="112" name="Picture 111">
            <a:extLst>
              <a:ext uri="{FF2B5EF4-FFF2-40B4-BE49-F238E27FC236}">
                <a16:creationId xmlns:a16="http://schemas.microsoft.com/office/drawing/2014/main" id="{A3EB1A3E-F4DE-4903-9F2F-CD74D91FB500}"/>
              </a:ext>
            </a:extLst>
          </p:cNvPr>
          <p:cNvPicPr>
            <a:picLocks noChangeAspect="1"/>
          </p:cNvPicPr>
          <p:nvPr/>
        </p:nvPicPr>
        <p:blipFill>
          <a:blip r:embed="rId3"/>
          <a:stretch>
            <a:fillRect/>
          </a:stretch>
        </p:blipFill>
        <p:spPr>
          <a:xfrm>
            <a:off x="3383001" y="8547404"/>
            <a:ext cx="9296745" cy="390525"/>
          </a:xfrm>
          <a:prstGeom prst="rect">
            <a:avLst/>
          </a:prstGeom>
        </p:spPr>
      </p:pic>
      <p:pic>
        <p:nvPicPr>
          <p:cNvPr id="116" name="Picture 115">
            <a:extLst>
              <a:ext uri="{FF2B5EF4-FFF2-40B4-BE49-F238E27FC236}">
                <a16:creationId xmlns:a16="http://schemas.microsoft.com/office/drawing/2014/main" id="{EFC13079-F125-4170-B30F-9BB2E6C65E18}"/>
              </a:ext>
            </a:extLst>
          </p:cNvPr>
          <p:cNvPicPr>
            <a:picLocks noChangeAspect="1"/>
          </p:cNvPicPr>
          <p:nvPr/>
        </p:nvPicPr>
        <p:blipFill>
          <a:blip r:embed="rId3"/>
          <a:stretch>
            <a:fillRect/>
          </a:stretch>
        </p:blipFill>
        <p:spPr>
          <a:xfrm>
            <a:off x="3431733" y="3655769"/>
            <a:ext cx="6272869" cy="390525"/>
          </a:xfrm>
          <a:prstGeom prst="rect">
            <a:avLst/>
          </a:prstGeom>
        </p:spPr>
      </p:pic>
      <p:pic>
        <p:nvPicPr>
          <p:cNvPr id="117" name="Picture 116">
            <a:extLst>
              <a:ext uri="{FF2B5EF4-FFF2-40B4-BE49-F238E27FC236}">
                <a16:creationId xmlns:a16="http://schemas.microsoft.com/office/drawing/2014/main" id="{D4B885B0-0CFC-4D42-B469-B09A0795DB83}"/>
              </a:ext>
            </a:extLst>
          </p:cNvPr>
          <p:cNvPicPr>
            <a:picLocks noChangeAspect="1"/>
          </p:cNvPicPr>
          <p:nvPr/>
        </p:nvPicPr>
        <p:blipFill>
          <a:blip r:embed="rId3"/>
          <a:stretch>
            <a:fillRect/>
          </a:stretch>
        </p:blipFill>
        <p:spPr>
          <a:xfrm>
            <a:off x="9788764" y="3655769"/>
            <a:ext cx="2872149" cy="390525"/>
          </a:xfrm>
          <a:prstGeom prst="rect">
            <a:avLst/>
          </a:prstGeom>
        </p:spPr>
      </p:pic>
      <p:pic>
        <p:nvPicPr>
          <p:cNvPr id="118" name="Picture 117">
            <a:extLst>
              <a:ext uri="{FF2B5EF4-FFF2-40B4-BE49-F238E27FC236}">
                <a16:creationId xmlns:a16="http://schemas.microsoft.com/office/drawing/2014/main" id="{D789D1A3-C725-478E-877D-6C47F9254E67}"/>
              </a:ext>
            </a:extLst>
          </p:cNvPr>
          <p:cNvPicPr>
            <a:picLocks noChangeAspect="1"/>
          </p:cNvPicPr>
          <p:nvPr/>
        </p:nvPicPr>
        <p:blipFill>
          <a:blip r:embed="rId3"/>
          <a:stretch>
            <a:fillRect/>
          </a:stretch>
        </p:blipFill>
        <p:spPr>
          <a:xfrm>
            <a:off x="9788764" y="6609983"/>
            <a:ext cx="2900569" cy="390525"/>
          </a:xfrm>
          <a:prstGeom prst="rect">
            <a:avLst/>
          </a:prstGeom>
        </p:spPr>
      </p:pic>
      <p:sp>
        <p:nvSpPr>
          <p:cNvPr id="126" name="TextBox 125">
            <a:extLst>
              <a:ext uri="{FF2B5EF4-FFF2-40B4-BE49-F238E27FC236}">
                <a16:creationId xmlns:a16="http://schemas.microsoft.com/office/drawing/2014/main" id="{54CB1E96-C3B3-41E9-8DBE-ADEC246CA6CA}"/>
              </a:ext>
            </a:extLst>
          </p:cNvPr>
          <p:cNvSpPr txBox="1"/>
          <p:nvPr/>
        </p:nvSpPr>
        <p:spPr>
          <a:xfrm>
            <a:off x="10189480" y="6644393"/>
            <a:ext cx="2178364" cy="307777"/>
          </a:xfrm>
          <a:prstGeom prst="rect">
            <a:avLst/>
          </a:prstGeom>
          <a:noFill/>
        </p:spPr>
        <p:txBody>
          <a:bodyPr wrap="square" rtlCol="0">
            <a:spAutoFit/>
          </a:bodyPr>
          <a:lstStyle/>
          <a:p>
            <a:r>
              <a:rPr lang="en-AU" sz="1400" b="1" dirty="0">
                <a:solidFill>
                  <a:schemeClr val="bg1"/>
                </a:solidFill>
                <a:latin typeface="Arial" panose="020B0604020202020204" pitchFamily="34" charset="0"/>
                <a:cs typeface="Arial" panose="020B0604020202020204" pitchFamily="34" charset="0"/>
              </a:rPr>
              <a:t>SUPPORT RECOVERY</a:t>
            </a:r>
          </a:p>
        </p:txBody>
      </p:sp>
      <p:sp>
        <p:nvSpPr>
          <p:cNvPr id="127" name="TextBox 126">
            <a:extLst>
              <a:ext uri="{FF2B5EF4-FFF2-40B4-BE49-F238E27FC236}">
                <a16:creationId xmlns:a16="http://schemas.microsoft.com/office/drawing/2014/main" id="{50094773-4ABE-4909-A19B-D227DF0D19DD}"/>
              </a:ext>
            </a:extLst>
          </p:cNvPr>
          <p:cNvSpPr txBox="1"/>
          <p:nvPr/>
        </p:nvSpPr>
        <p:spPr>
          <a:xfrm>
            <a:off x="10403004" y="3690941"/>
            <a:ext cx="2055123" cy="307777"/>
          </a:xfrm>
          <a:prstGeom prst="rect">
            <a:avLst/>
          </a:prstGeom>
          <a:noFill/>
        </p:spPr>
        <p:txBody>
          <a:bodyPr wrap="square" rtlCol="0">
            <a:spAutoFit/>
          </a:bodyPr>
          <a:lstStyle/>
          <a:p>
            <a:r>
              <a:rPr lang="en-AU" sz="1400" b="1" dirty="0">
                <a:solidFill>
                  <a:schemeClr val="bg1"/>
                </a:solidFill>
                <a:latin typeface="Arial" panose="020B0604020202020204" pitchFamily="34" charset="0"/>
                <a:cs typeface="Arial" panose="020B0604020202020204" pitchFamily="34" charset="0"/>
              </a:rPr>
              <a:t>INTERVENE EARLY</a:t>
            </a:r>
          </a:p>
        </p:txBody>
      </p:sp>
      <p:sp>
        <p:nvSpPr>
          <p:cNvPr id="128" name="TextBox 127">
            <a:extLst>
              <a:ext uri="{FF2B5EF4-FFF2-40B4-BE49-F238E27FC236}">
                <a16:creationId xmlns:a16="http://schemas.microsoft.com/office/drawing/2014/main" id="{A66D051C-92D4-4AB4-B3FF-E6463224107A}"/>
              </a:ext>
            </a:extLst>
          </p:cNvPr>
          <p:cNvSpPr txBox="1"/>
          <p:nvPr/>
        </p:nvSpPr>
        <p:spPr>
          <a:xfrm>
            <a:off x="5943184" y="3678456"/>
            <a:ext cx="2055123" cy="307777"/>
          </a:xfrm>
          <a:prstGeom prst="rect">
            <a:avLst/>
          </a:prstGeom>
          <a:noFill/>
        </p:spPr>
        <p:txBody>
          <a:bodyPr wrap="square" rtlCol="0">
            <a:spAutoFit/>
          </a:bodyPr>
          <a:lstStyle/>
          <a:p>
            <a:r>
              <a:rPr lang="en-AU" sz="1400" b="1" dirty="0">
                <a:solidFill>
                  <a:schemeClr val="bg1"/>
                </a:solidFill>
                <a:latin typeface="Arial" panose="020B0604020202020204" pitchFamily="34" charset="0"/>
                <a:cs typeface="Arial" panose="020B0604020202020204" pitchFamily="34" charset="0"/>
              </a:rPr>
              <a:t>PREVENT HARM</a:t>
            </a:r>
          </a:p>
        </p:txBody>
      </p:sp>
      <p:sp>
        <p:nvSpPr>
          <p:cNvPr id="129" name="TextBox 128">
            <a:extLst>
              <a:ext uri="{FF2B5EF4-FFF2-40B4-BE49-F238E27FC236}">
                <a16:creationId xmlns:a16="http://schemas.microsoft.com/office/drawing/2014/main" id="{2F62DA49-2498-4BBB-8EF7-7DF84E85BA34}"/>
              </a:ext>
            </a:extLst>
          </p:cNvPr>
          <p:cNvSpPr txBox="1"/>
          <p:nvPr/>
        </p:nvSpPr>
        <p:spPr>
          <a:xfrm>
            <a:off x="5968997" y="8572043"/>
            <a:ext cx="4379198" cy="307777"/>
          </a:xfrm>
          <a:prstGeom prst="rect">
            <a:avLst/>
          </a:prstGeom>
          <a:noFill/>
        </p:spPr>
        <p:txBody>
          <a:bodyPr wrap="square" rtlCol="0">
            <a:spAutoFit/>
          </a:bodyPr>
          <a:lstStyle/>
          <a:p>
            <a:r>
              <a:rPr lang="en-AU" sz="1400" b="1" dirty="0">
                <a:solidFill>
                  <a:schemeClr val="bg1"/>
                </a:solidFill>
                <a:latin typeface="Arial" panose="020B0604020202020204" pitchFamily="34" charset="0"/>
                <a:cs typeface="Arial" panose="020B0604020202020204" pitchFamily="34" charset="0"/>
              </a:rPr>
              <a:t>PROMOTE GENERAL HEALTH AND WELLBEING</a:t>
            </a:r>
          </a:p>
        </p:txBody>
      </p:sp>
      <p:sp>
        <p:nvSpPr>
          <p:cNvPr id="132" name="TextBox 131">
            <a:extLst>
              <a:ext uri="{FF2B5EF4-FFF2-40B4-BE49-F238E27FC236}">
                <a16:creationId xmlns:a16="http://schemas.microsoft.com/office/drawing/2014/main" id="{F2545C46-637D-428F-87D4-606E24EBA58B}"/>
              </a:ext>
            </a:extLst>
          </p:cNvPr>
          <p:cNvSpPr txBox="1"/>
          <p:nvPr/>
        </p:nvSpPr>
        <p:spPr>
          <a:xfrm>
            <a:off x="3406448" y="4068106"/>
            <a:ext cx="3162703" cy="4493538"/>
          </a:xfrm>
          <a:prstGeom prst="rect">
            <a:avLst/>
          </a:prstGeom>
          <a:noFill/>
        </p:spPr>
        <p:txBody>
          <a:bodyPr wrap="square" rtlCol="0">
            <a:spAutoFit/>
          </a:bodyPr>
          <a:lstStyle/>
          <a:p>
            <a:pPr>
              <a:buSzPts val="1100"/>
            </a:pPr>
            <a:r>
              <a:rPr lang="en-AU" sz="1100" dirty="0"/>
              <a:t>We will focus on work health safety and wellbeing practices to </a:t>
            </a:r>
            <a:r>
              <a:rPr lang="en-AU" sz="1100" b="1" dirty="0"/>
              <a:t>prevent harm </a:t>
            </a:r>
            <a:r>
              <a:rPr lang="en-AU" sz="1100" dirty="0"/>
              <a:t>to our employees by identifying and assessing work-related risks and hazards, implementing effective prevention and control measures, and consulting effectively with employees to improve their understanding and confidence around mental health issues. Key actions we will take to </a:t>
            </a:r>
            <a:r>
              <a:rPr lang="en-AU" sz="1100" b="1" dirty="0"/>
              <a:t>prevent harm </a:t>
            </a:r>
            <a:r>
              <a:rPr lang="en-AU" sz="1100" dirty="0"/>
              <a:t>include:</a:t>
            </a:r>
          </a:p>
          <a:p>
            <a:pPr>
              <a:buSzPts val="1100"/>
            </a:pPr>
            <a:endParaRPr lang="en-AU" sz="1100" dirty="0"/>
          </a:p>
          <a:p>
            <a:pPr>
              <a:buSzPts val="1100"/>
            </a:pPr>
            <a:r>
              <a:rPr lang="en-AU" sz="1100" b="1" dirty="0"/>
              <a:t>Fostering appropriate behaviour and managing harmful behaviour effectively by:</a:t>
            </a:r>
          </a:p>
          <a:p>
            <a:pPr marL="171450" indent="-171450">
              <a:buSzPts val="1100"/>
              <a:buFont typeface="Arial" panose="020B0604020202020204" pitchFamily="34" charset="0"/>
              <a:buChar char="•"/>
            </a:pPr>
            <a:r>
              <a:rPr lang="en-AU" sz="1100" dirty="0"/>
              <a:t>Implementing the Respect in the Workplace Policy</a:t>
            </a:r>
            <a:r>
              <a:rPr lang="en-US" sz="1100" dirty="0"/>
              <a:t> which provides a clear, safe and trustworthy process for employees to raise concerns and report harmful behaviour.</a:t>
            </a:r>
            <a:r>
              <a:rPr lang="en-AU" sz="1100" dirty="0"/>
              <a:t> </a:t>
            </a:r>
            <a:endParaRPr lang="en-US" sz="1100" dirty="0"/>
          </a:p>
          <a:p>
            <a:pPr marL="171450" indent="-171450">
              <a:buSzPts val="1100"/>
              <a:buFont typeface="Arial" panose="020B0604020202020204" pitchFamily="34" charset="0"/>
              <a:buChar char="•"/>
            </a:pPr>
            <a:r>
              <a:rPr lang="en-US" sz="1100" dirty="0"/>
              <a:t>Making our Agency a place where </a:t>
            </a:r>
            <a:r>
              <a:rPr lang="en-AU" sz="1100" dirty="0"/>
              <a:t>employees engage in respectful and dignified workplace interactions, which support positive workplace mental health and wellbeing.</a:t>
            </a:r>
          </a:p>
          <a:p>
            <a:pPr>
              <a:buSzPts val="1100"/>
            </a:pPr>
            <a:endParaRPr lang="en-AU" sz="1100" dirty="0"/>
          </a:p>
          <a:p>
            <a:r>
              <a:rPr lang="en-AU" sz="1100" b="1" dirty="0"/>
              <a:t>Identifying hazards and managing risks by:</a:t>
            </a:r>
          </a:p>
          <a:p>
            <a:pPr marL="171450" indent="-171450">
              <a:buFont typeface="Arial" panose="020B0604020202020204" pitchFamily="34" charset="0"/>
              <a:buChar char="•"/>
            </a:pPr>
            <a:r>
              <a:rPr lang="en-AU" sz="1100" dirty="0"/>
              <a:t>Understanding job roles that are exposed to potential hazards and better designing these roles to eliminate psychosocial hazards and improve psychological health. </a:t>
            </a:r>
          </a:p>
          <a:p>
            <a:pPr marL="171450" indent="-171450">
              <a:buFont typeface="Arial" panose="020B0604020202020204" pitchFamily="34" charset="0"/>
              <a:buChar char="•"/>
            </a:pPr>
            <a:endParaRPr lang="en-AU" sz="1100" dirty="0"/>
          </a:p>
        </p:txBody>
      </p:sp>
      <p:sp>
        <p:nvSpPr>
          <p:cNvPr id="133" name="TextBox 132">
            <a:extLst>
              <a:ext uri="{FF2B5EF4-FFF2-40B4-BE49-F238E27FC236}">
                <a16:creationId xmlns:a16="http://schemas.microsoft.com/office/drawing/2014/main" id="{CA8449F7-7D1B-45E8-AB8B-1317ECA27FD3}"/>
              </a:ext>
            </a:extLst>
          </p:cNvPr>
          <p:cNvSpPr txBox="1"/>
          <p:nvPr/>
        </p:nvSpPr>
        <p:spPr>
          <a:xfrm>
            <a:off x="3383001" y="8866383"/>
            <a:ext cx="9296745" cy="600164"/>
          </a:xfrm>
          <a:prstGeom prst="rect">
            <a:avLst/>
          </a:prstGeom>
          <a:noFill/>
        </p:spPr>
        <p:txBody>
          <a:bodyPr wrap="square" rtlCol="0">
            <a:spAutoFit/>
          </a:bodyPr>
          <a:lstStyle/>
          <a:p>
            <a:pPr>
              <a:buSzPts val="1100"/>
            </a:pPr>
            <a:r>
              <a:rPr lang="en-AU" sz="1100" dirty="0"/>
              <a:t>Safe Work Australia is committed to the general health and wellbeing of our employees. The Agency’s </a:t>
            </a:r>
            <a:r>
              <a:rPr lang="en-AU" sz="1100" dirty="0">
                <a:hlinkClick r:id="rId5"/>
              </a:rPr>
              <a:t>Health and Wellbeing Strategy </a:t>
            </a:r>
            <a:r>
              <a:rPr lang="en-AU" sz="1100" dirty="0"/>
              <a:t>outlines the promotion of WHS, the health and wellbeing of our people, and a positive workplace culture as fundamental to achieving our vision to be a centre of excellence in work health and safety and workers’ compensation data, research, policy and strategy by creating a great workplace that enables everyone to be and do their best. . </a:t>
            </a:r>
          </a:p>
        </p:txBody>
      </p:sp>
      <p:sp>
        <p:nvSpPr>
          <p:cNvPr id="134" name="TextBox 133">
            <a:extLst>
              <a:ext uri="{FF2B5EF4-FFF2-40B4-BE49-F238E27FC236}">
                <a16:creationId xmlns:a16="http://schemas.microsoft.com/office/drawing/2014/main" id="{04800F28-F536-4777-82E0-052F1D9802AF}"/>
              </a:ext>
            </a:extLst>
          </p:cNvPr>
          <p:cNvSpPr txBox="1"/>
          <p:nvPr/>
        </p:nvSpPr>
        <p:spPr>
          <a:xfrm>
            <a:off x="9741543" y="4071745"/>
            <a:ext cx="3094213" cy="2462213"/>
          </a:xfrm>
          <a:prstGeom prst="rect">
            <a:avLst/>
          </a:prstGeom>
          <a:noFill/>
        </p:spPr>
        <p:txBody>
          <a:bodyPr wrap="square" rtlCol="0">
            <a:spAutoFit/>
          </a:bodyPr>
          <a:lstStyle/>
          <a:p>
            <a:pPr>
              <a:buSzPts val="1100"/>
            </a:pPr>
            <a:r>
              <a:rPr lang="en-AU" sz="1100" dirty="0"/>
              <a:t>We will ensure a best-practice approach to </a:t>
            </a:r>
            <a:r>
              <a:rPr lang="en-AU" sz="1100" b="1" dirty="0"/>
              <a:t>early intervention</a:t>
            </a:r>
            <a:r>
              <a:rPr lang="en-AU" sz="1100" dirty="0"/>
              <a:t> is understood and applied through the </a:t>
            </a:r>
            <a:r>
              <a:rPr lang="en-AU" sz="1100" dirty="0">
                <a:hlinkClick r:id="rId6"/>
              </a:rPr>
              <a:t>Employee Assistance Program (EAP) </a:t>
            </a:r>
            <a:r>
              <a:rPr lang="en-AU" sz="1100" dirty="0"/>
              <a:t>and other preventative measures in our workplace. This includes:</a:t>
            </a:r>
          </a:p>
          <a:p>
            <a:pPr marL="171450" indent="-171450">
              <a:buSzPts val="1100"/>
              <a:buFont typeface="Arial" panose="020B0604020202020204" pitchFamily="34" charset="0"/>
              <a:buChar char="•"/>
            </a:pPr>
            <a:r>
              <a:rPr lang="en-AU" sz="1100" b="1" dirty="0"/>
              <a:t>recognising the signs of changed behaviours</a:t>
            </a:r>
            <a:r>
              <a:rPr lang="en-AU" sz="1100" dirty="0"/>
              <a:t> (increased absenteeism, mood swings, lack of motivation, decline in performance etc.) and modifying work to suit the employees’ circumstances. </a:t>
            </a:r>
          </a:p>
          <a:p>
            <a:pPr marL="171450" indent="-171450">
              <a:buSzPts val="1100"/>
              <a:buFont typeface="Arial" panose="020B0604020202020204" pitchFamily="34" charset="0"/>
              <a:buChar char="•"/>
            </a:pPr>
            <a:r>
              <a:rPr lang="en-AU" sz="1100" dirty="0"/>
              <a:t>providing ongoing communication with employees who are away from work due to injury or illness and ensure they have </a:t>
            </a:r>
            <a:r>
              <a:rPr lang="en-AU" sz="1100" b="1" dirty="0"/>
              <a:t>positive return to work experiences</a:t>
            </a:r>
            <a:r>
              <a:rPr lang="en-AU" sz="1100" dirty="0"/>
              <a:t>.    </a:t>
            </a:r>
          </a:p>
        </p:txBody>
      </p:sp>
      <p:sp>
        <p:nvSpPr>
          <p:cNvPr id="135" name="TextBox 134">
            <a:extLst>
              <a:ext uri="{FF2B5EF4-FFF2-40B4-BE49-F238E27FC236}">
                <a16:creationId xmlns:a16="http://schemas.microsoft.com/office/drawing/2014/main" id="{690A9833-A409-4DA7-9B41-167165DCEB59}"/>
              </a:ext>
            </a:extLst>
          </p:cNvPr>
          <p:cNvSpPr txBox="1"/>
          <p:nvPr/>
        </p:nvSpPr>
        <p:spPr>
          <a:xfrm>
            <a:off x="9714484" y="7017875"/>
            <a:ext cx="3094213" cy="1785104"/>
          </a:xfrm>
          <a:prstGeom prst="rect">
            <a:avLst/>
          </a:prstGeom>
          <a:noFill/>
        </p:spPr>
        <p:txBody>
          <a:bodyPr wrap="square" rtlCol="0">
            <a:spAutoFit/>
          </a:bodyPr>
          <a:lstStyle/>
          <a:p>
            <a:pPr>
              <a:buSzPts val="1100"/>
            </a:pPr>
            <a:r>
              <a:rPr lang="en-AU" sz="1100" dirty="0"/>
              <a:t>We will provide timely and sustainable support of employees’ recovery by: </a:t>
            </a:r>
          </a:p>
          <a:p>
            <a:pPr marL="171450" indent="-171450">
              <a:buSzPts val="1100"/>
              <a:buFont typeface="Arial" panose="020B0604020202020204" pitchFamily="34" charset="0"/>
              <a:buChar char="•"/>
            </a:pPr>
            <a:r>
              <a:rPr lang="en-AU" sz="1100" dirty="0"/>
              <a:t>Remaining up to date with developments and improvements in the management of mental health and mental health recovery in the workplace.</a:t>
            </a:r>
          </a:p>
          <a:p>
            <a:pPr marL="171450" indent="-171450">
              <a:buSzPts val="1100"/>
              <a:buFont typeface="Arial" panose="020B0604020202020204" pitchFamily="34" charset="0"/>
              <a:buChar char="•"/>
            </a:pPr>
            <a:r>
              <a:rPr lang="en-AU" sz="1100" dirty="0"/>
              <a:t>Building resilience of employees to fulfil their potential at work or return to work.</a:t>
            </a:r>
          </a:p>
          <a:p>
            <a:pPr marL="171450" indent="-171450">
              <a:buSzPts val="1100"/>
              <a:buFont typeface="Arial" panose="020B0604020202020204" pitchFamily="34" charset="0"/>
              <a:buChar char="•"/>
            </a:pPr>
            <a:endParaRPr lang="en-AU" sz="1100" dirty="0"/>
          </a:p>
          <a:p>
            <a:pPr>
              <a:buSzPts val="1100"/>
            </a:pPr>
            <a:endParaRPr lang="en-AU" sz="1100" dirty="0"/>
          </a:p>
        </p:txBody>
      </p:sp>
      <p:sp>
        <p:nvSpPr>
          <p:cNvPr id="13" name="TextBox 12">
            <a:extLst>
              <a:ext uri="{FF2B5EF4-FFF2-40B4-BE49-F238E27FC236}">
                <a16:creationId xmlns:a16="http://schemas.microsoft.com/office/drawing/2014/main" id="{CCFAB160-50EE-4C30-A24C-C8E6D681E486}"/>
              </a:ext>
            </a:extLst>
          </p:cNvPr>
          <p:cNvSpPr txBox="1"/>
          <p:nvPr/>
        </p:nvSpPr>
        <p:spPr>
          <a:xfrm>
            <a:off x="328246" y="7657308"/>
            <a:ext cx="3017060" cy="1785104"/>
          </a:xfrm>
          <a:prstGeom prst="rect">
            <a:avLst/>
          </a:prstGeom>
          <a:noFill/>
        </p:spPr>
        <p:txBody>
          <a:bodyPr wrap="square" rtlCol="0">
            <a:spAutoFit/>
          </a:bodyPr>
          <a:lstStyle/>
          <a:p>
            <a:r>
              <a:rPr lang="en-AU" sz="1100" dirty="0"/>
              <a:t>This Mental Health Model is based on our </a:t>
            </a:r>
            <a:r>
              <a:rPr lang="en-AU" sz="1100" dirty="0">
                <a:hlinkClick r:id="rId7"/>
              </a:rPr>
              <a:t>national guidance material </a:t>
            </a:r>
            <a:r>
              <a:rPr lang="en-AU" sz="1100" dirty="0"/>
              <a:t>and aims to empower managers and employees to work together to build safe, inclusive workplace cultures and effective systems for preventing harm and promoting good mental health. </a:t>
            </a:r>
          </a:p>
          <a:p>
            <a:endParaRPr lang="en-AU" sz="1100" dirty="0"/>
          </a:p>
          <a:p>
            <a:r>
              <a:rPr lang="en-AU" sz="1100" dirty="0"/>
              <a:t>More information on the Model and the Mental Health Strategy can be found on the intranet. You can also contact </a:t>
            </a:r>
            <a:r>
              <a:rPr lang="en-AU" sz="1100" dirty="0">
                <a:hlinkClick r:id="rId8"/>
              </a:rPr>
              <a:t>People Strategies </a:t>
            </a:r>
            <a:r>
              <a:rPr lang="en-AU" sz="1100" dirty="0"/>
              <a:t>at any time.</a:t>
            </a:r>
          </a:p>
        </p:txBody>
      </p:sp>
      <p:sp>
        <p:nvSpPr>
          <p:cNvPr id="136" name="TextBox 135">
            <a:extLst>
              <a:ext uri="{FF2B5EF4-FFF2-40B4-BE49-F238E27FC236}">
                <a16:creationId xmlns:a16="http://schemas.microsoft.com/office/drawing/2014/main" id="{E3808D08-24FA-4F2C-AAAD-5B7650E38AF5}"/>
              </a:ext>
            </a:extLst>
          </p:cNvPr>
          <p:cNvSpPr txBox="1"/>
          <p:nvPr/>
        </p:nvSpPr>
        <p:spPr>
          <a:xfrm>
            <a:off x="6466172" y="4077404"/>
            <a:ext cx="3233091" cy="4662815"/>
          </a:xfrm>
          <a:prstGeom prst="rect">
            <a:avLst/>
          </a:prstGeom>
          <a:noFill/>
        </p:spPr>
        <p:txBody>
          <a:bodyPr wrap="square" rtlCol="0">
            <a:spAutoFit/>
          </a:bodyPr>
          <a:lstStyle/>
          <a:p>
            <a:pPr marL="171450" indent="-171450">
              <a:buSzPts val="1100"/>
              <a:buFont typeface="Arial" panose="020B0604020202020204" pitchFamily="34" charset="0"/>
              <a:buChar char="•"/>
            </a:pPr>
            <a:r>
              <a:rPr lang="en-AU" sz="1100" dirty="0"/>
              <a:t>Creating a workplace culture where speaking up about possible hazards is encouraged and supported without judgment, criticism and recrimination. </a:t>
            </a:r>
          </a:p>
          <a:p>
            <a:pPr>
              <a:buSzPts val="1100"/>
            </a:pPr>
            <a:endParaRPr lang="en-AU" sz="1100" b="1" dirty="0"/>
          </a:p>
          <a:p>
            <a:pPr>
              <a:buSzPts val="1100"/>
            </a:pPr>
            <a:r>
              <a:rPr lang="en-AU" sz="1100" b="1" dirty="0"/>
              <a:t>Promoting and celebrating a positive workplace environment by:</a:t>
            </a:r>
          </a:p>
          <a:p>
            <a:pPr marL="171450" indent="-171450">
              <a:buSzPts val="1100"/>
              <a:buFont typeface="Arial" panose="020B0604020202020204" pitchFamily="34" charset="0"/>
              <a:buChar char="•"/>
            </a:pPr>
            <a:r>
              <a:rPr lang="en-AU" sz="1100" dirty="0"/>
              <a:t>Committing to supporting managers and developing their capability. </a:t>
            </a:r>
          </a:p>
          <a:p>
            <a:pPr marL="171450" indent="-171450">
              <a:buSzPts val="1100"/>
              <a:buFont typeface="Arial" panose="020B0604020202020204" pitchFamily="34" charset="0"/>
              <a:buChar char="•"/>
            </a:pPr>
            <a:r>
              <a:rPr lang="en-AU" sz="1100" dirty="0"/>
              <a:t>Embedding effective organisational change practices and consulting and engaging with employees in relation to these.</a:t>
            </a:r>
          </a:p>
          <a:p>
            <a:pPr marL="171450" indent="-171450">
              <a:buSzPts val="1100"/>
              <a:buFont typeface="Arial" panose="020B0604020202020204" pitchFamily="34" charset="0"/>
              <a:buChar char="•"/>
            </a:pPr>
            <a:r>
              <a:rPr lang="en-AU" sz="1100" dirty="0"/>
              <a:t>Allowing employees to express feedback, ideas or raise concerns in a safe and supported environment.</a:t>
            </a:r>
          </a:p>
          <a:p>
            <a:pPr marL="171450" indent="-171450">
              <a:buSzPts val="1100"/>
              <a:buFont typeface="Arial" panose="020B0604020202020204" pitchFamily="34" charset="0"/>
              <a:buChar char="•"/>
            </a:pPr>
            <a:r>
              <a:rPr lang="en-AU" sz="1100" dirty="0"/>
              <a:t>Committing to proactive, open and honest communication throughout the Agency.</a:t>
            </a:r>
          </a:p>
          <a:p>
            <a:pPr marL="171450" indent="-171450">
              <a:buSzPts val="1100"/>
              <a:buFont typeface="Arial" panose="020B0604020202020204" pitchFamily="34" charset="0"/>
              <a:buChar char="•"/>
            </a:pPr>
            <a:r>
              <a:rPr lang="en-AU" sz="1100" dirty="0"/>
              <a:t>Removing the stigma and myths surrounding mental health and championing the importance of taking steps to improving individual mental wellbeing.   </a:t>
            </a:r>
          </a:p>
          <a:p>
            <a:pPr marL="171450" indent="-171450">
              <a:buSzPts val="1100"/>
              <a:buFont typeface="Arial" panose="020B0604020202020204" pitchFamily="34" charset="0"/>
              <a:buChar char="•"/>
            </a:pPr>
            <a:r>
              <a:rPr lang="en-AU" sz="1100" dirty="0"/>
              <a:t>Providing supportive, flexible and adaptive working arrangements for employees based on the needs of the individual and with consideration to the operational needs of the organisation.</a:t>
            </a:r>
          </a:p>
          <a:p>
            <a:pPr>
              <a:buSzPts val="1100"/>
            </a:pPr>
            <a:endParaRPr lang="en-AU" sz="1100" dirty="0"/>
          </a:p>
        </p:txBody>
      </p:sp>
    </p:spTree>
    <p:extLst>
      <p:ext uri="{BB962C8B-B14F-4D97-AF65-F5344CB8AC3E}">
        <p14:creationId xmlns:p14="http://schemas.microsoft.com/office/powerpoint/2010/main" val="142891008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990EE5DF8661842B4A7AC20F0D4A9C2" ma:contentTypeVersion="12" ma:contentTypeDescription="Create a new document." ma:contentTypeScope="" ma:versionID="b13790ee8ba1206bc0681a637141a1fa">
  <xsd:schema xmlns:xsd="http://www.w3.org/2001/XMLSchema" xmlns:xs="http://www.w3.org/2001/XMLSchema" xmlns:p="http://schemas.microsoft.com/office/2006/metadata/properties" xmlns:ns3="6f6d4b06-41f1-4549-ab7f-46d31cd4d539" xmlns:ns4="6b30dc8f-4043-4eaa-8dc7-2450d92e573a" targetNamespace="http://schemas.microsoft.com/office/2006/metadata/properties" ma:root="true" ma:fieldsID="859608b2a4f8287e8ef0327a300d65fa" ns3:_="" ns4:_="">
    <xsd:import namespace="6f6d4b06-41f1-4549-ab7f-46d31cd4d539"/>
    <xsd:import namespace="6b30dc8f-4043-4eaa-8dc7-2450d92e573a"/>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6d4b06-41f1-4549-ab7f-46d31cd4d5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b30dc8f-4043-4eaa-8dc7-2450d92e573a"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7BFCEFF-37CA-4470-AE10-F4D3C9F7DC2B}">
  <ds:schemaRefs>
    <ds:schemaRef ds:uri="http://schemas.microsoft.com/office/2006/metadata/properties"/>
    <ds:schemaRef ds:uri="http://purl.org/dc/elements/1.1/"/>
    <ds:schemaRef ds:uri="http://purl.org/dc/terms/"/>
    <ds:schemaRef ds:uri="http://schemas.microsoft.com/office/2006/documentManagement/types"/>
    <ds:schemaRef ds:uri="6b30dc8f-4043-4eaa-8dc7-2450d92e573a"/>
    <ds:schemaRef ds:uri="http://purl.org/dc/dcmitype/"/>
    <ds:schemaRef ds:uri="http://schemas.openxmlformats.org/package/2006/metadata/core-properties"/>
    <ds:schemaRef ds:uri="http://www.w3.org/XML/1998/namespace"/>
    <ds:schemaRef ds:uri="http://schemas.microsoft.com/office/infopath/2007/PartnerControls"/>
    <ds:schemaRef ds:uri="6f6d4b06-41f1-4549-ab7f-46d31cd4d539"/>
  </ds:schemaRefs>
</ds:datastoreItem>
</file>

<file path=customXml/itemProps2.xml><?xml version="1.0" encoding="utf-8"?>
<ds:datastoreItem xmlns:ds="http://schemas.openxmlformats.org/officeDocument/2006/customXml" ds:itemID="{B9D5C28A-F8F3-4543-8243-656243D35E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f6d4b06-41f1-4549-ab7f-46d31cd4d539"/>
    <ds:schemaRef ds:uri="6b30dc8f-4043-4eaa-8dc7-2450d92e573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C4098C4-3D8D-414A-B475-1CC5ED3647C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23529</TotalTime>
  <Words>674</Words>
  <Application>Microsoft Office PowerPoint</Application>
  <PresentationFormat>A3 Paper (297x420 mm)</PresentationFormat>
  <Paragraphs>38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Department of the Prime Minister and Cabinet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LXP Strategic Requirements comparison against tender business requirements</dc:title>
  <dc:creator>Riley, Nate</dc:creator>
  <cp:lastModifiedBy>JOHNSTON,Amanda</cp:lastModifiedBy>
  <cp:revision>149</cp:revision>
  <cp:lastPrinted>2021-03-30T04:07:33Z</cp:lastPrinted>
  <dcterms:created xsi:type="dcterms:W3CDTF">2021-02-25T00:50:54Z</dcterms:created>
  <dcterms:modified xsi:type="dcterms:W3CDTF">2022-07-19T02:04:56Z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0x0101002990EE5DF8661842B4A7AC20F0D4A9C2</vt:lpwstr>
  </property>
  <property fmtid="{D5CDD505-2E9C-101B-9397-08002B2CF9AE}" pid="3" name="HPRMSecurityCaveat">
    <vt:lpwstr/>
  </property>
  <property fmtid="{D5CDD505-2E9C-101B-9397-08002B2CF9AE}" pid="4" name="HPRMSecurityLevel">
    <vt:lpwstr>2;#OFFICIAL|11463c70-78df-4e3b-b0ff-f66cd3cb26ec</vt:lpwstr>
  </property>
  <property fmtid="{D5CDD505-2E9C-101B-9397-08002B2CF9AE}" pid="5" name="MSIP_Label_79d889eb-932f-4752-8739-64d25806ef64_Enabled">
    <vt:lpwstr>true</vt:lpwstr>
  </property>
  <property fmtid="{D5CDD505-2E9C-101B-9397-08002B2CF9AE}" pid="6" name="MSIP_Label_79d889eb-932f-4752-8739-64d25806ef64_SetDate">
    <vt:lpwstr>2022-05-05T06:22:36Z</vt:lpwstr>
  </property>
  <property fmtid="{D5CDD505-2E9C-101B-9397-08002B2CF9AE}" pid="7" name="MSIP_Label_79d889eb-932f-4752-8739-64d25806ef64_Method">
    <vt:lpwstr>Privileged</vt:lpwstr>
  </property>
  <property fmtid="{D5CDD505-2E9C-101B-9397-08002B2CF9AE}" pid="8" name="MSIP_Label_79d889eb-932f-4752-8739-64d25806ef64_Name">
    <vt:lpwstr>79d889eb-932f-4752-8739-64d25806ef64</vt:lpwstr>
  </property>
  <property fmtid="{D5CDD505-2E9C-101B-9397-08002B2CF9AE}" pid="9" name="MSIP_Label_79d889eb-932f-4752-8739-64d25806ef64_SiteId">
    <vt:lpwstr>dd0cfd15-4558-4b12-8bad-ea26984fc417</vt:lpwstr>
  </property>
  <property fmtid="{D5CDD505-2E9C-101B-9397-08002B2CF9AE}" pid="10" name="MSIP_Label_79d889eb-932f-4752-8739-64d25806ef64_ActionId">
    <vt:lpwstr>f9a28b49-b8f3-4a32-9139-531c80ca7982</vt:lpwstr>
  </property>
  <property fmtid="{D5CDD505-2E9C-101B-9397-08002B2CF9AE}" pid="11" name="MSIP_Label_79d889eb-932f-4752-8739-64d25806ef64_ContentBits">
    <vt:lpwstr>0</vt:lpwstr>
  </property>
</Properties>
</file>